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0"/>
  </p:handoutMasterIdLst>
  <p:sldIdLst>
    <p:sldId id="310" r:id="rId3"/>
    <p:sldId id="616" r:id="rId5"/>
    <p:sldId id="593" r:id="rId6"/>
    <p:sldId id="603" r:id="rId7"/>
    <p:sldId id="675" r:id="rId8"/>
    <p:sldId id="598" r:id="rId9"/>
    <p:sldId id="645" r:id="rId10"/>
    <p:sldId id="644" r:id="rId11"/>
    <p:sldId id="647" r:id="rId12"/>
    <p:sldId id="646" r:id="rId13"/>
    <p:sldId id="587" r:id="rId14"/>
    <p:sldId id="517" r:id="rId15"/>
    <p:sldId id="648" r:id="rId16"/>
    <p:sldId id="650" r:id="rId17"/>
    <p:sldId id="651" r:id="rId18"/>
    <p:sldId id="653" r:id="rId19"/>
    <p:sldId id="654" r:id="rId20"/>
    <p:sldId id="655" r:id="rId21"/>
    <p:sldId id="656" r:id="rId22"/>
    <p:sldId id="657" r:id="rId23"/>
    <p:sldId id="658" r:id="rId24"/>
    <p:sldId id="659" r:id="rId25"/>
    <p:sldId id="660" r:id="rId26"/>
    <p:sldId id="661" r:id="rId27"/>
    <p:sldId id="676" r:id="rId28"/>
    <p:sldId id="662" r:id="rId29"/>
    <p:sldId id="663" r:id="rId30"/>
    <p:sldId id="664" r:id="rId31"/>
    <p:sldId id="665" r:id="rId32"/>
    <p:sldId id="666" r:id="rId33"/>
    <p:sldId id="667" r:id="rId34"/>
    <p:sldId id="668" r:id="rId35"/>
    <p:sldId id="669" r:id="rId36"/>
    <p:sldId id="670" r:id="rId37"/>
    <p:sldId id="671" r:id="rId38"/>
    <p:sldId id="672" r:id="rId39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6" userDrawn="1">
          <p15:clr>
            <a:srgbClr val="A4A3A4"/>
          </p15:clr>
        </p15:guide>
        <p15:guide id="2" pos="5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4"/>
    <p:restoredTop sz="94629"/>
  </p:normalViewPr>
  <p:slideViewPr>
    <p:cSldViewPr showGuides="1">
      <p:cViewPr>
        <p:scale>
          <a:sx n="100" d="100"/>
          <a:sy n="100" d="100"/>
        </p:scale>
        <p:origin x="1914" y="258"/>
      </p:cViewPr>
      <p:guideLst>
        <p:guide orient="horz" pos="1296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28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/>
          <a:p>
            <a:pPr lvl="0">
              <a:buNone/>
            </a:pPr>
            <a:endParaRPr sz="1000" i="1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/>
          <a:p>
            <a:pPr lvl="0" algn="r">
              <a:buNone/>
            </a:pPr>
            <a:endParaRPr sz="1000" i="1" dirty="0"/>
          </a:p>
        </p:txBody>
      </p:sp>
      <p:sp>
        <p:nvSpPr>
          <p:cNvPr id="3076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9350" y="692150"/>
            <a:ext cx="4559300" cy="34163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Click to edit Master text styles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Second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Third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Fourth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Fifth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/>
          <a:p>
            <a:pPr lvl="0">
              <a:buNone/>
            </a:pPr>
            <a:endParaRPr sz="1000" i="1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/>
          <a:p>
            <a:pPr lvl="0" algn="r">
              <a:buNone/>
            </a:pPr>
            <a:fld id="{9A0DB2DC-4C9A-4742-B13C-FB6460FD3503}" type="slidenum">
              <a:rPr lang="en-US" altLang="en-US" sz="1000" i="1" dirty="0"/>
            </a:fld>
            <a:endParaRPr lang="en-US" altLang="en-US" sz="1000" i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19050" tIns="0" rIns="19050" bIns="0"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en-US" altLang="en-US" sz="1000" i="1" dirty="0">
                <a:cs typeface="Arial" panose="020B0604020202090204" pitchFamily="34" charset="0"/>
              </a:rPr>
            </a:fld>
            <a:endParaRPr lang="en-US" altLang="en-US" sz="1000" i="1" dirty="0"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512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2075" tIns="46038" rIns="92075" bIns="46038" anchor="t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19050" tIns="0" rIns="19050" bIns="0"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en-US" altLang="en-US" sz="1000" i="1" dirty="0">
                <a:cs typeface="Arial" panose="020B0604020202090204" pitchFamily="34" charset="0"/>
              </a:rPr>
            </a:fld>
            <a:endParaRPr lang="en-US" altLang="en-US" sz="1000" i="1" dirty="0"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8195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81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2075" tIns="46038" rIns="92075" bIns="46038" anchor="t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2075" tIns="46038" rIns="92075" bIns="46038" anchor="t" anchorCtr="0"/>
          <a:p>
            <a:pPr lvl="0"/>
            <a:endParaRPr lang="en-CA" altLang="en-US" dirty="0"/>
          </a:p>
        </p:txBody>
      </p:sp>
      <p:sp>
        <p:nvSpPr>
          <p:cNvPr id="1434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19050" tIns="0" rIns="19050" bIns="0" anchor="b" anchorCtr="0"/>
          <a:p>
            <a:pPr lvl="0" algn="r"/>
            <a:fld id="{9A0DB2DC-4C9A-4742-B13C-FB6460FD3503}" type="slidenum">
              <a:rPr lang="en-US" altLang="en-US" sz="1000" i="1" dirty="0"/>
            </a:fld>
            <a:endParaRPr lang="en-US" altLang="en-US" sz="1000" i="1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2075" tIns="46038" rIns="92075" bIns="46038" anchor="t" anchorCtr="0"/>
          <a:p>
            <a:pPr lvl="0"/>
            <a:endParaRPr lang="en-CA" altLang="en-US" dirty="0"/>
          </a:p>
        </p:txBody>
      </p:sp>
      <p:sp>
        <p:nvSpPr>
          <p:cNvPr id="3174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19050" tIns="0" rIns="19050" bIns="0" anchor="b" anchorCtr="0"/>
          <a:p>
            <a:pPr lvl="0" algn="r"/>
            <a:fld id="{9A0DB2DC-4C9A-4742-B13C-FB6460FD3503}" type="slidenum">
              <a:rPr lang="en-US" altLang="en-US" sz="1000" i="1" dirty="0"/>
            </a:fld>
            <a:endParaRPr lang="en-US" altLang="en-US" sz="1000" i="1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2075" tIns="46038" rIns="92075" bIns="46038" anchor="t" anchorCtr="0"/>
          <a:p>
            <a:pPr lvl="0"/>
            <a:endParaRPr lang="en-CA" altLang="en-US" dirty="0"/>
          </a:p>
        </p:txBody>
      </p:sp>
      <p:sp>
        <p:nvSpPr>
          <p:cNvPr id="348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19050" tIns="0" rIns="19050" bIns="0" anchor="b" anchorCtr="0"/>
          <a:p>
            <a:pPr lvl="0" algn="r"/>
            <a:fld id="{9A0DB2DC-4C9A-4742-B13C-FB6460FD3503}" type="slidenum">
              <a:rPr lang="en-US" altLang="en-US" sz="1000" i="1" dirty="0"/>
            </a:fld>
            <a:endParaRPr lang="en-US" altLang="en-US" sz="1000" i="1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31"/>
          <p:cNvGrpSpPr/>
          <p:nvPr/>
        </p:nvGrpSpPr>
        <p:grpSpPr>
          <a:xfrm>
            <a:off x="0" y="114300"/>
            <a:ext cx="9142413" cy="6742113"/>
            <a:chOff x="0" y="72"/>
            <a:chExt cx="5759" cy="4247"/>
          </a:xfrm>
        </p:grpSpPr>
        <p:sp>
          <p:nvSpPr>
            <p:cNvPr id="36" name="Rectangle 2"/>
            <p:cNvSpPr>
              <a:spLocks noChangeArrowheads="1"/>
            </p:cNvSpPr>
            <p:nvPr/>
          </p:nvSpPr>
          <p:spPr bwMode="hidden">
            <a:xfrm>
              <a:off x="0" y="2112"/>
              <a:ext cx="5759" cy="2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pPr lvl="0">
                <a:buNone/>
              </a:pP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2057" name="Group 30"/>
            <p:cNvGrpSpPr/>
            <p:nvPr/>
          </p:nvGrpSpPr>
          <p:grpSpPr>
            <a:xfrm>
              <a:off x="0" y="72"/>
              <a:ext cx="5759" cy="2040"/>
              <a:chOff x="0" y="72"/>
              <a:chExt cx="5759" cy="2040"/>
            </a:xfrm>
          </p:grpSpPr>
          <p:sp>
            <p:nvSpPr>
              <p:cNvPr id="38" name="Rectangle 3"/>
              <p:cNvSpPr>
                <a:spLocks noChangeArrowheads="1"/>
              </p:cNvSpPr>
              <p:nvPr/>
            </p:nvSpPr>
            <p:spPr bwMode="hidden">
              <a:xfrm>
                <a:off x="0" y="1872"/>
                <a:ext cx="5759" cy="240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hlink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pPr lvl="0">
                  <a:buNone/>
                </a:pPr>
                <a:endParaRPr lang="en-US" altLang="en-US" dirty="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059" name="Group 9"/>
              <p:cNvGrpSpPr/>
              <p:nvPr/>
            </p:nvGrpSpPr>
            <p:grpSpPr>
              <a:xfrm>
                <a:off x="2289" y="72"/>
                <a:ext cx="1440" cy="1984"/>
                <a:chOff x="2289" y="72"/>
                <a:chExt cx="1440" cy="1984"/>
              </a:xfrm>
            </p:grpSpPr>
            <p:sp>
              <p:nvSpPr>
                <p:cNvPr id="2080" name="Freeform 4"/>
                <p:cNvSpPr/>
                <p:nvPr/>
              </p:nvSpPr>
              <p:spPr>
                <a:xfrm>
                  <a:off x="2289" y="127"/>
                  <a:ext cx="1440" cy="1770"/>
                </a:xfrm>
                <a:custGeom>
                  <a:avLst/>
                  <a:gdLst/>
                  <a:ahLst/>
                  <a:cxnLst>
                    <a:cxn ang="0">
                      <a:pos x="901" y="33"/>
                    </a:cxn>
                    <a:cxn ang="0">
                      <a:pos x="1066" y="129"/>
                    </a:cxn>
                    <a:cxn ang="0">
                      <a:pos x="1207" y="256"/>
                    </a:cxn>
                    <a:cxn ang="0">
                      <a:pos x="1316" y="410"/>
                    </a:cxn>
                    <a:cxn ang="0">
                      <a:pos x="1394" y="581"/>
                    </a:cxn>
                    <a:cxn ang="0">
                      <a:pos x="1435" y="766"/>
                    </a:cxn>
                    <a:cxn ang="0">
                      <a:pos x="1435" y="958"/>
                    </a:cxn>
                    <a:cxn ang="0">
                      <a:pos x="1394" y="1143"/>
                    </a:cxn>
                    <a:cxn ang="0">
                      <a:pos x="1316" y="1314"/>
                    </a:cxn>
                    <a:cxn ang="0">
                      <a:pos x="1207" y="1468"/>
                    </a:cxn>
                    <a:cxn ang="0">
                      <a:pos x="1066" y="1597"/>
                    </a:cxn>
                    <a:cxn ang="0">
                      <a:pos x="901" y="1691"/>
                    </a:cxn>
                    <a:cxn ang="0">
                      <a:pos x="721" y="1749"/>
                    </a:cxn>
                    <a:cxn ang="0">
                      <a:pos x="533" y="1769"/>
                    </a:cxn>
                    <a:cxn ang="0">
                      <a:pos x="344" y="1749"/>
                    </a:cxn>
                    <a:cxn ang="0">
                      <a:pos x="165" y="1691"/>
                    </a:cxn>
                    <a:cxn ang="0">
                      <a:pos x="0" y="1597"/>
                    </a:cxn>
                    <a:cxn ang="0">
                      <a:pos x="125" y="1571"/>
                    </a:cxn>
                    <a:cxn ang="0">
                      <a:pos x="281" y="1640"/>
                    </a:cxn>
                    <a:cxn ang="0">
                      <a:pos x="446" y="1675"/>
                    </a:cxn>
                    <a:cxn ang="0">
                      <a:pos x="618" y="1675"/>
                    </a:cxn>
                    <a:cxn ang="0">
                      <a:pos x="785" y="1640"/>
                    </a:cxn>
                    <a:cxn ang="0">
                      <a:pos x="941" y="1571"/>
                    </a:cxn>
                    <a:cxn ang="0">
                      <a:pos x="1080" y="1470"/>
                    </a:cxn>
                    <a:cxn ang="0">
                      <a:pos x="1194" y="1343"/>
                    </a:cxn>
                    <a:cxn ang="0">
                      <a:pos x="1281" y="1194"/>
                    </a:cxn>
                    <a:cxn ang="0">
                      <a:pos x="1332" y="1032"/>
                    </a:cxn>
                    <a:cxn ang="0">
                      <a:pos x="1350" y="862"/>
                    </a:cxn>
                    <a:cxn ang="0">
                      <a:pos x="1332" y="691"/>
                    </a:cxn>
                    <a:cxn ang="0">
                      <a:pos x="1281" y="530"/>
                    </a:cxn>
                    <a:cxn ang="0">
                      <a:pos x="1194" y="381"/>
                    </a:cxn>
                    <a:cxn ang="0">
                      <a:pos x="1080" y="254"/>
                    </a:cxn>
                    <a:cxn ang="0">
                      <a:pos x="941" y="154"/>
                    </a:cxn>
                    <a:cxn ang="0">
                      <a:pos x="785" y="85"/>
                    </a:cxn>
                    <a:cxn ang="0">
                      <a:pos x="812" y="0"/>
                    </a:cxn>
                  </a:cxnLst>
                  <a:pathLst>
                    <a:path w="1440" h="1770">
                      <a:moveTo>
                        <a:pt x="812" y="0"/>
                      </a:moveTo>
                      <a:lnTo>
                        <a:pt x="901" y="33"/>
                      </a:lnTo>
                      <a:lnTo>
                        <a:pt x="986" y="78"/>
                      </a:lnTo>
                      <a:lnTo>
                        <a:pt x="1066" y="129"/>
                      </a:lnTo>
                      <a:lnTo>
                        <a:pt x="1140" y="187"/>
                      </a:lnTo>
                      <a:lnTo>
                        <a:pt x="1207" y="256"/>
                      </a:lnTo>
                      <a:lnTo>
                        <a:pt x="1265" y="330"/>
                      </a:lnTo>
                      <a:lnTo>
                        <a:pt x="1316" y="410"/>
                      </a:lnTo>
                      <a:lnTo>
                        <a:pt x="1361" y="492"/>
                      </a:lnTo>
                      <a:lnTo>
                        <a:pt x="1394" y="581"/>
                      </a:lnTo>
                      <a:lnTo>
                        <a:pt x="1419" y="673"/>
                      </a:lnTo>
                      <a:lnTo>
                        <a:pt x="1435" y="766"/>
                      </a:lnTo>
                      <a:lnTo>
                        <a:pt x="1439" y="862"/>
                      </a:lnTo>
                      <a:lnTo>
                        <a:pt x="1435" y="958"/>
                      </a:lnTo>
                      <a:lnTo>
                        <a:pt x="1419" y="1052"/>
                      </a:lnTo>
                      <a:lnTo>
                        <a:pt x="1394" y="1143"/>
                      </a:lnTo>
                      <a:lnTo>
                        <a:pt x="1361" y="1230"/>
                      </a:lnTo>
                      <a:lnTo>
                        <a:pt x="1316" y="1314"/>
                      </a:lnTo>
                      <a:lnTo>
                        <a:pt x="1265" y="1395"/>
                      </a:lnTo>
                      <a:lnTo>
                        <a:pt x="1207" y="1468"/>
                      </a:lnTo>
                      <a:lnTo>
                        <a:pt x="1140" y="1537"/>
                      </a:lnTo>
                      <a:lnTo>
                        <a:pt x="1066" y="1597"/>
                      </a:lnTo>
                      <a:lnTo>
                        <a:pt x="986" y="1646"/>
                      </a:lnTo>
                      <a:lnTo>
                        <a:pt x="901" y="1691"/>
                      </a:lnTo>
                      <a:lnTo>
                        <a:pt x="812" y="1724"/>
                      </a:lnTo>
                      <a:lnTo>
                        <a:pt x="721" y="1749"/>
                      </a:lnTo>
                      <a:lnTo>
                        <a:pt x="627" y="1765"/>
                      </a:lnTo>
                      <a:lnTo>
                        <a:pt x="533" y="1769"/>
                      </a:lnTo>
                      <a:lnTo>
                        <a:pt x="437" y="1765"/>
                      </a:lnTo>
                      <a:lnTo>
                        <a:pt x="344" y="1749"/>
                      </a:lnTo>
                      <a:lnTo>
                        <a:pt x="252" y="1724"/>
                      </a:lnTo>
                      <a:lnTo>
                        <a:pt x="165" y="1691"/>
                      </a:lnTo>
                      <a:lnTo>
                        <a:pt x="80" y="1646"/>
                      </a:lnTo>
                      <a:lnTo>
                        <a:pt x="0" y="1597"/>
                      </a:lnTo>
                      <a:lnTo>
                        <a:pt x="51" y="1524"/>
                      </a:lnTo>
                      <a:lnTo>
                        <a:pt x="125" y="1571"/>
                      </a:lnTo>
                      <a:lnTo>
                        <a:pt x="201" y="1609"/>
                      </a:lnTo>
                      <a:lnTo>
                        <a:pt x="281" y="1640"/>
                      </a:lnTo>
                      <a:lnTo>
                        <a:pt x="364" y="1662"/>
                      </a:lnTo>
                      <a:lnTo>
                        <a:pt x="446" y="1675"/>
                      </a:lnTo>
                      <a:lnTo>
                        <a:pt x="533" y="1680"/>
                      </a:lnTo>
                      <a:lnTo>
                        <a:pt x="618" y="1675"/>
                      </a:lnTo>
                      <a:lnTo>
                        <a:pt x="703" y="1662"/>
                      </a:lnTo>
                      <a:lnTo>
                        <a:pt x="785" y="1640"/>
                      </a:lnTo>
                      <a:lnTo>
                        <a:pt x="866" y="1609"/>
                      </a:lnTo>
                      <a:lnTo>
                        <a:pt x="941" y="1571"/>
                      </a:lnTo>
                      <a:lnTo>
                        <a:pt x="1013" y="1524"/>
                      </a:lnTo>
                      <a:lnTo>
                        <a:pt x="1080" y="1470"/>
                      </a:lnTo>
                      <a:lnTo>
                        <a:pt x="1140" y="1410"/>
                      </a:lnTo>
                      <a:lnTo>
                        <a:pt x="1194" y="1343"/>
                      </a:lnTo>
                      <a:lnTo>
                        <a:pt x="1240" y="1270"/>
                      </a:lnTo>
                      <a:lnTo>
                        <a:pt x="1281" y="1194"/>
                      </a:lnTo>
                      <a:lnTo>
                        <a:pt x="1312" y="1116"/>
                      </a:lnTo>
                      <a:lnTo>
                        <a:pt x="1332" y="1032"/>
                      </a:lnTo>
                      <a:lnTo>
                        <a:pt x="1345" y="947"/>
                      </a:lnTo>
                      <a:lnTo>
                        <a:pt x="1350" y="862"/>
                      </a:lnTo>
                      <a:lnTo>
                        <a:pt x="1345" y="775"/>
                      </a:lnTo>
                      <a:lnTo>
                        <a:pt x="1332" y="691"/>
                      </a:lnTo>
                      <a:lnTo>
                        <a:pt x="1312" y="608"/>
                      </a:lnTo>
                      <a:lnTo>
                        <a:pt x="1281" y="530"/>
                      </a:lnTo>
                      <a:lnTo>
                        <a:pt x="1240" y="452"/>
                      </a:lnTo>
                      <a:lnTo>
                        <a:pt x="1194" y="381"/>
                      </a:lnTo>
                      <a:lnTo>
                        <a:pt x="1140" y="314"/>
                      </a:lnTo>
                      <a:lnTo>
                        <a:pt x="1080" y="254"/>
                      </a:lnTo>
                      <a:lnTo>
                        <a:pt x="1013" y="201"/>
                      </a:lnTo>
                      <a:lnTo>
                        <a:pt x="941" y="154"/>
                      </a:lnTo>
                      <a:lnTo>
                        <a:pt x="866" y="114"/>
                      </a:lnTo>
                      <a:lnTo>
                        <a:pt x="785" y="85"/>
                      </a:lnTo>
                      <a:lnTo>
                        <a:pt x="788" y="78"/>
                      </a:lnTo>
                      <a:lnTo>
                        <a:pt x="812" y="0"/>
                      </a:lnTo>
                    </a:path>
                  </a:pathLst>
                </a:custGeom>
                <a:gradFill rotWithShape="0">
                  <a:gsLst>
                    <a:gs pos="0">
                      <a:schemeClr val="bg2">
                        <a:alpha val="100000"/>
                      </a:schemeClr>
                    </a:gs>
                    <a:gs pos="100000">
                      <a:schemeClr val="bg1">
                        <a:alpha val="100000"/>
                      </a:scheme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81" name="Line 5"/>
                <p:cNvSpPr/>
                <p:nvPr/>
              </p:nvSpPr>
              <p:spPr>
                <a:xfrm flipV="1">
                  <a:off x="2324" y="1620"/>
                  <a:ext cx="143" cy="258"/>
                </a:xfrm>
                <a:prstGeom prst="line">
                  <a:avLst/>
                </a:prstGeom>
                <a:ln w="25400" cap="flat" cmpd="sng">
                  <a:solidFill>
                    <a:schemeClr val="bg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2082" name="Line 6"/>
                <p:cNvSpPr/>
                <p:nvPr/>
              </p:nvSpPr>
              <p:spPr>
                <a:xfrm flipV="1">
                  <a:off x="3119" y="243"/>
                  <a:ext cx="50" cy="99"/>
                </a:xfrm>
                <a:prstGeom prst="line">
                  <a:avLst/>
                </a:prstGeom>
                <a:ln w="25400" cap="flat" cmpd="sng">
                  <a:solidFill>
                    <a:schemeClr val="bg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2083" name="Line 7"/>
                <p:cNvSpPr/>
                <p:nvPr/>
              </p:nvSpPr>
              <p:spPr>
                <a:xfrm flipV="1">
                  <a:off x="3203" y="72"/>
                  <a:ext cx="50" cy="99"/>
                </a:xfrm>
                <a:prstGeom prst="line">
                  <a:avLst/>
                </a:prstGeom>
                <a:ln w="25400" cap="flat" cmpd="sng">
                  <a:solidFill>
                    <a:schemeClr val="bg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2084" name="Freeform 8"/>
                <p:cNvSpPr/>
                <p:nvPr/>
              </p:nvSpPr>
              <p:spPr>
                <a:xfrm>
                  <a:off x="2483" y="1903"/>
                  <a:ext cx="841" cy="153"/>
                </a:xfrm>
                <a:custGeom>
                  <a:avLst/>
                  <a:gdLst/>
                  <a:ahLst/>
                  <a:cxnLst>
                    <a:cxn ang="0">
                      <a:pos x="3" y="98"/>
                    </a:cxn>
                    <a:cxn ang="0">
                      <a:pos x="20" y="80"/>
                    </a:cxn>
                    <a:cxn ang="0">
                      <a:pos x="44" y="65"/>
                    </a:cxn>
                    <a:cxn ang="0">
                      <a:pos x="89" y="43"/>
                    </a:cxn>
                    <a:cxn ang="0">
                      <a:pos x="140" y="30"/>
                    </a:cxn>
                    <a:cxn ang="0">
                      <a:pos x="188" y="19"/>
                    </a:cxn>
                    <a:cxn ang="0">
                      <a:pos x="253" y="9"/>
                    </a:cxn>
                    <a:cxn ang="0">
                      <a:pos x="314" y="3"/>
                    </a:cxn>
                    <a:cxn ang="0">
                      <a:pos x="386" y="0"/>
                    </a:cxn>
                    <a:cxn ang="0">
                      <a:pos x="475" y="1"/>
                    </a:cxn>
                    <a:cxn ang="0">
                      <a:pos x="567" y="6"/>
                    </a:cxn>
                    <a:cxn ang="0">
                      <a:pos x="632" y="14"/>
                    </a:cxn>
                    <a:cxn ang="0">
                      <a:pos x="700" y="27"/>
                    </a:cxn>
                    <a:cxn ang="0">
                      <a:pos x="765" y="47"/>
                    </a:cxn>
                    <a:cxn ang="0">
                      <a:pos x="799" y="66"/>
                    </a:cxn>
                    <a:cxn ang="0">
                      <a:pos x="820" y="82"/>
                    </a:cxn>
                    <a:cxn ang="0">
                      <a:pos x="840" y="108"/>
                    </a:cxn>
                    <a:cxn ang="0">
                      <a:pos x="806" y="122"/>
                    </a:cxn>
                    <a:cxn ang="0">
                      <a:pos x="748" y="133"/>
                    </a:cxn>
                    <a:cxn ang="0">
                      <a:pos x="676" y="141"/>
                    </a:cxn>
                    <a:cxn ang="0">
                      <a:pos x="608" y="148"/>
                    </a:cxn>
                    <a:cxn ang="0">
                      <a:pos x="526" y="151"/>
                    </a:cxn>
                    <a:cxn ang="0">
                      <a:pos x="437" y="152"/>
                    </a:cxn>
                    <a:cxn ang="0">
                      <a:pos x="352" y="152"/>
                    </a:cxn>
                    <a:cxn ang="0">
                      <a:pos x="263" y="151"/>
                    </a:cxn>
                    <a:cxn ang="0">
                      <a:pos x="164" y="143"/>
                    </a:cxn>
                    <a:cxn ang="0">
                      <a:pos x="85" y="135"/>
                    </a:cxn>
                    <a:cxn ang="0">
                      <a:pos x="20" y="120"/>
                    </a:cxn>
                    <a:cxn ang="0">
                      <a:pos x="0" y="109"/>
                    </a:cxn>
                    <a:cxn ang="0">
                      <a:pos x="3" y="98"/>
                    </a:cxn>
                  </a:cxnLst>
                  <a:pathLst>
                    <a:path w="841" h="153">
                      <a:moveTo>
                        <a:pt x="3" y="98"/>
                      </a:moveTo>
                      <a:lnTo>
                        <a:pt x="20" y="80"/>
                      </a:lnTo>
                      <a:lnTo>
                        <a:pt x="44" y="65"/>
                      </a:lnTo>
                      <a:lnTo>
                        <a:pt x="89" y="43"/>
                      </a:lnTo>
                      <a:lnTo>
                        <a:pt x="140" y="30"/>
                      </a:lnTo>
                      <a:lnTo>
                        <a:pt x="188" y="19"/>
                      </a:lnTo>
                      <a:lnTo>
                        <a:pt x="253" y="9"/>
                      </a:lnTo>
                      <a:lnTo>
                        <a:pt x="314" y="3"/>
                      </a:lnTo>
                      <a:lnTo>
                        <a:pt x="386" y="0"/>
                      </a:lnTo>
                      <a:lnTo>
                        <a:pt x="475" y="1"/>
                      </a:lnTo>
                      <a:lnTo>
                        <a:pt x="567" y="6"/>
                      </a:lnTo>
                      <a:lnTo>
                        <a:pt x="632" y="14"/>
                      </a:lnTo>
                      <a:lnTo>
                        <a:pt x="700" y="27"/>
                      </a:lnTo>
                      <a:lnTo>
                        <a:pt x="765" y="47"/>
                      </a:lnTo>
                      <a:lnTo>
                        <a:pt x="799" y="66"/>
                      </a:lnTo>
                      <a:lnTo>
                        <a:pt x="820" y="82"/>
                      </a:lnTo>
                      <a:lnTo>
                        <a:pt x="840" y="108"/>
                      </a:lnTo>
                      <a:lnTo>
                        <a:pt x="806" y="122"/>
                      </a:lnTo>
                      <a:lnTo>
                        <a:pt x="748" y="133"/>
                      </a:lnTo>
                      <a:lnTo>
                        <a:pt x="676" y="141"/>
                      </a:lnTo>
                      <a:lnTo>
                        <a:pt x="608" y="148"/>
                      </a:lnTo>
                      <a:lnTo>
                        <a:pt x="526" y="151"/>
                      </a:lnTo>
                      <a:lnTo>
                        <a:pt x="437" y="152"/>
                      </a:lnTo>
                      <a:lnTo>
                        <a:pt x="352" y="152"/>
                      </a:lnTo>
                      <a:lnTo>
                        <a:pt x="263" y="151"/>
                      </a:lnTo>
                      <a:lnTo>
                        <a:pt x="164" y="143"/>
                      </a:lnTo>
                      <a:lnTo>
                        <a:pt x="85" y="135"/>
                      </a:lnTo>
                      <a:lnTo>
                        <a:pt x="20" y="120"/>
                      </a:lnTo>
                      <a:lnTo>
                        <a:pt x="0" y="109"/>
                      </a:lnTo>
                      <a:lnTo>
                        <a:pt x="3" y="98"/>
                      </a:lnTo>
                    </a:path>
                  </a:pathLst>
                </a:custGeom>
                <a:gradFill rotWithShape="0">
                  <a:gsLst>
                    <a:gs pos="0">
                      <a:schemeClr val="bg1">
                        <a:alpha val="100000"/>
                      </a:schemeClr>
                    </a:gs>
                    <a:gs pos="100000">
                      <a:schemeClr val="bg2">
                        <a:alpha val="100000"/>
                      </a:schemeClr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40" name="Oval 10"/>
              <p:cNvSpPr>
                <a:spLocks noChangeArrowheads="1"/>
              </p:cNvSpPr>
              <p:nvPr/>
            </p:nvSpPr>
            <p:spPr bwMode="blackWhite">
              <a:xfrm>
                <a:off x="2071" y="250"/>
                <a:ext cx="1497" cy="1494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pPr lvl="0">
                  <a:buNone/>
                </a:pPr>
                <a:endParaRPr lang="en-US" altLang="en-US" dirty="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061" name="Group 29"/>
              <p:cNvGrpSpPr/>
              <p:nvPr/>
            </p:nvGrpSpPr>
            <p:grpSpPr>
              <a:xfrm>
                <a:off x="2071" y="406"/>
                <a:ext cx="1392" cy="1109"/>
                <a:chOff x="2071" y="406"/>
                <a:chExt cx="1392" cy="1109"/>
              </a:xfrm>
            </p:grpSpPr>
            <p:sp>
              <p:nvSpPr>
                <p:cNvPr id="2062" name="Freeform 11"/>
                <p:cNvSpPr/>
                <p:nvPr/>
              </p:nvSpPr>
              <p:spPr>
                <a:xfrm>
                  <a:off x="2268" y="812"/>
                  <a:ext cx="1" cy="1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6"/>
                    </a:cxn>
                    <a:cxn ang="0">
                      <a:pos x="0" y="16"/>
                    </a:cxn>
                    <a:cxn ang="0">
                      <a:pos x="0" y="6"/>
                    </a:cxn>
                    <a:cxn ang="0">
                      <a:pos x="0" y="0"/>
                    </a:cxn>
                  </a:cxnLst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63" name="Freeform 12"/>
                <p:cNvSpPr/>
                <p:nvPr/>
              </p:nvSpPr>
              <p:spPr>
                <a:xfrm>
                  <a:off x="2292" y="843"/>
                  <a:ext cx="17" cy="1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" y="0"/>
                    </a:cxn>
                    <a:cxn ang="0">
                      <a:pos x="16" y="16"/>
                    </a:cxn>
                    <a:cxn ang="0">
                      <a:pos x="0" y="0"/>
                    </a:cxn>
                  </a:cxnLst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64" name="Freeform 13"/>
                <p:cNvSpPr/>
                <p:nvPr/>
              </p:nvSpPr>
              <p:spPr>
                <a:xfrm>
                  <a:off x="2372" y="802"/>
                  <a:ext cx="51" cy="48"/>
                </a:xfrm>
                <a:custGeom>
                  <a:avLst/>
                  <a:gdLst/>
                  <a:ahLst/>
                  <a:cxnLst>
                    <a:cxn ang="0">
                      <a:pos x="50" y="0"/>
                    </a:cxn>
                    <a:cxn ang="0">
                      <a:pos x="31" y="0"/>
                    </a:cxn>
                    <a:cxn ang="0">
                      <a:pos x="20" y="13"/>
                    </a:cxn>
                    <a:cxn ang="0">
                      <a:pos x="13" y="13"/>
                    </a:cxn>
                    <a:cxn ang="0">
                      <a:pos x="7" y="19"/>
                    </a:cxn>
                    <a:cxn ang="0">
                      <a:pos x="0" y="19"/>
                    </a:cxn>
                    <a:cxn ang="0">
                      <a:pos x="0" y="35"/>
                    </a:cxn>
                    <a:cxn ang="0">
                      <a:pos x="12" y="47"/>
                    </a:cxn>
                    <a:cxn ang="0">
                      <a:pos x="41" y="47"/>
                    </a:cxn>
                    <a:cxn ang="0">
                      <a:pos x="50" y="35"/>
                    </a:cxn>
                    <a:cxn ang="0">
                      <a:pos x="50" y="0"/>
                    </a:cxn>
                  </a:cxnLst>
                  <a:pathLst>
                    <a:path w="51" h="48">
                      <a:moveTo>
                        <a:pt x="50" y="0"/>
                      </a:moveTo>
                      <a:lnTo>
                        <a:pt x="31" y="0"/>
                      </a:lnTo>
                      <a:lnTo>
                        <a:pt x="20" y="13"/>
                      </a:lnTo>
                      <a:lnTo>
                        <a:pt x="13" y="13"/>
                      </a:lnTo>
                      <a:lnTo>
                        <a:pt x="7" y="19"/>
                      </a:lnTo>
                      <a:lnTo>
                        <a:pt x="0" y="19"/>
                      </a:lnTo>
                      <a:lnTo>
                        <a:pt x="0" y="35"/>
                      </a:lnTo>
                      <a:lnTo>
                        <a:pt x="12" y="47"/>
                      </a:lnTo>
                      <a:lnTo>
                        <a:pt x="41" y="47"/>
                      </a:lnTo>
                      <a:lnTo>
                        <a:pt x="50" y="35"/>
                      </a:lnTo>
                      <a:lnTo>
                        <a:pt x="50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65" name="Freeform 14"/>
                <p:cNvSpPr/>
                <p:nvPr/>
              </p:nvSpPr>
              <p:spPr>
                <a:xfrm>
                  <a:off x="2071" y="840"/>
                  <a:ext cx="451" cy="587"/>
                </a:xfrm>
                <a:custGeom>
                  <a:avLst/>
                  <a:gdLst/>
                  <a:ahLst/>
                  <a:cxnLst>
                    <a:cxn ang="0">
                      <a:pos x="107" y="0"/>
                    </a:cxn>
                    <a:cxn ang="0">
                      <a:pos x="99" y="16"/>
                    </a:cxn>
                    <a:cxn ang="0">
                      <a:pos x="64" y="47"/>
                    </a:cxn>
                    <a:cxn ang="0">
                      <a:pos x="56" y="75"/>
                    </a:cxn>
                    <a:cxn ang="0">
                      <a:pos x="30" y="95"/>
                    </a:cxn>
                    <a:cxn ang="0">
                      <a:pos x="12" y="135"/>
                    </a:cxn>
                    <a:cxn ang="0">
                      <a:pos x="12" y="159"/>
                    </a:cxn>
                    <a:cxn ang="0">
                      <a:pos x="0" y="201"/>
                    </a:cxn>
                    <a:cxn ang="0">
                      <a:pos x="16" y="219"/>
                    </a:cxn>
                    <a:cxn ang="0">
                      <a:pos x="56" y="272"/>
                    </a:cxn>
                    <a:cxn ang="0">
                      <a:pos x="68" y="265"/>
                    </a:cxn>
                    <a:cxn ang="0">
                      <a:pos x="139" y="265"/>
                    </a:cxn>
                    <a:cxn ang="0">
                      <a:pos x="172" y="278"/>
                    </a:cxn>
                    <a:cxn ang="0">
                      <a:pos x="169" y="319"/>
                    </a:cxn>
                    <a:cxn ang="0">
                      <a:pos x="193" y="374"/>
                    </a:cxn>
                    <a:cxn ang="0">
                      <a:pos x="191" y="389"/>
                    </a:cxn>
                    <a:cxn ang="0">
                      <a:pos x="201" y="406"/>
                    </a:cxn>
                    <a:cxn ang="0">
                      <a:pos x="186" y="445"/>
                    </a:cxn>
                    <a:cxn ang="0">
                      <a:pos x="204" y="494"/>
                    </a:cxn>
                    <a:cxn ang="0">
                      <a:pos x="214" y="532"/>
                    </a:cxn>
                    <a:cxn ang="0">
                      <a:pos x="226" y="556"/>
                    </a:cxn>
                    <a:cxn ang="0">
                      <a:pos x="239" y="586"/>
                    </a:cxn>
                    <a:cxn ang="0">
                      <a:pos x="263" y="582"/>
                    </a:cxn>
                    <a:cxn ang="0">
                      <a:pos x="302" y="560"/>
                    </a:cxn>
                    <a:cxn ang="0">
                      <a:pos x="320" y="533"/>
                    </a:cxn>
                    <a:cxn ang="0">
                      <a:pos x="319" y="515"/>
                    </a:cxn>
                    <a:cxn ang="0">
                      <a:pos x="342" y="500"/>
                    </a:cxn>
                    <a:cxn ang="0">
                      <a:pos x="338" y="474"/>
                    </a:cxn>
                    <a:cxn ang="0">
                      <a:pos x="373" y="432"/>
                    </a:cxn>
                    <a:cxn ang="0">
                      <a:pos x="378" y="398"/>
                    </a:cxn>
                    <a:cxn ang="0">
                      <a:pos x="369" y="386"/>
                    </a:cxn>
                    <a:cxn ang="0">
                      <a:pos x="373" y="372"/>
                    </a:cxn>
                    <a:cxn ang="0">
                      <a:pos x="365" y="360"/>
                    </a:cxn>
                    <a:cxn ang="0">
                      <a:pos x="391" y="327"/>
                    </a:cxn>
                    <a:cxn ang="0">
                      <a:pos x="391" y="310"/>
                    </a:cxn>
                    <a:cxn ang="0">
                      <a:pos x="427" y="282"/>
                    </a:cxn>
                    <a:cxn ang="0">
                      <a:pos x="450" y="207"/>
                    </a:cxn>
                    <a:cxn ang="0">
                      <a:pos x="417" y="226"/>
                    </a:cxn>
                    <a:cxn ang="0">
                      <a:pos x="388" y="218"/>
                    </a:cxn>
                    <a:cxn ang="0">
                      <a:pos x="392" y="200"/>
                    </a:cxn>
                    <a:cxn ang="0">
                      <a:pos x="363" y="180"/>
                    </a:cxn>
                    <a:cxn ang="0">
                      <a:pos x="349" y="132"/>
                    </a:cxn>
                    <a:cxn ang="0">
                      <a:pos x="321" y="93"/>
                    </a:cxn>
                    <a:cxn ang="0">
                      <a:pos x="321" y="66"/>
                    </a:cxn>
                    <a:cxn ang="0">
                      <a:pos x="306" y="65"/>
                    </a:cxn>
                    <a:cxn ang="0">
                      <a:pos x="296" y="69"/>
                    </a:cxn>
                    <a:cxn ang="0">
                      <a:pos x="254" y="54"/>
                    </a:cxn>
                    <a:cxn ang="0">
                      <a:pos x="243" y="65"/>
                    </a:cxn>
                    <a:cxn ang="0">
                      <a:pos x="234" y="78"/>
                    </a:cxn>
                    <a:cxn ang="0">
                      <a:pos x="211" y="53"/>
                    </a:cxn>
                    <a:cxn ang="0">
                      <a:pos x="189" y="47"/>
                    </a:cxn>
                    <a:cxn ang="0">
                      <a:pos x="187" y="15"/>
                    </a:cxn>
                    <a:cxn ang="0">
                      <a:pos x="155" y="20"/>
                    </a:cxn>
                    <a:cxn ang="0">
                      <a:pos x="135" y="13"/>
                    </a:cxn>
                    <a:cxn ang="0">
                      <a:pos x="107" y="0"/>
                    </a:cxn>
                  </a:cxnLst>
                  <a:pathLst>
                    <a:path w="451" h="587">
                      <a:moveTo>
                        <a:pt x="107" y="0"/>
                      </a:moveTo>
                      <a:lnTo>
                        <a:pt x="99" y="16"/>
                      </a:lnTo>
                      <a:lnTo>
                        <a:pt x="64" y="47"/>
                      </a:lnTo>
                      <a:lnTo>
                        <a:pt x="56" y="75"/>
                      </a:lnTo>
                      <a:lnTo>
                        <a:pt x="30" y="95"/>
                      </a:lnTo>
                      <a:lnTo>
                        <a:pt x="12" y="135"/>
                      </a:lnTo>
                      <a:lnTo>
                        <a:pt x="12" y="159"/>
                      </a:lnTo>
                      <a:lnTo>
                        <a:pt x="0" y="201"/>
                      </a:lnTo>
                      <a:lnTo>
                        <a:pt x="16" y="219"/>
                      </a:lnTo>
                      <a:lnTo>
                        <a:pt x="56" y="272"/>
                      </a:lnTo>
                      <a:lnTo>
                        <a:pt x="68" y="265"/>
                      </a:lnTo>
                      <a:lnTo>
                        <a:pt x="139" y="265"/>
                      </a:lnTo>
                      <a:lnTo>
                        <a:pt x="172" y="278"/>
                      </a:lnTo>
                      <a:lnTo>
                        <a:pt x="169" y="319"/>
                      </a:lnTo>
                      <a:lnTo>
                        <a:pt x="193" y="374"/>
                      </a:lnTo>
                      <a:lnTo>
                        <a:pt x="191" y="389"/>
                      </a:lnTo>
                      <a:lnTo>
                        <a:pt x="201" y="406"/>
                      </a:lnTo>
                      <a:lnTo>
                        <a:pt x="186" y="445"/>
                      </a:lnTo>
                      <a:lnTo>
                        <a:pt x="204" y="494"/>
                      </a:lnTo>
                      <a:lnTo>
                        <a:pt x="214" y="532"/>
                      </a:lnTo>
                      <a:lnTo>
                        <a:pt x="226" y="556"/>
                      </a:lnTo>
                      <a:lnTo>
                        <a:pt x="239" y="586"/>
                      </a:lnTo>
                      <a:lnTo>
                        <a:pt x="263" y="582"/>
                      </a:lnTo>
                      <a:lnTo>
                        <a:pt x="302" y="560"/>
                      </a:lnTo>
                      <a:lnTo>
                        <a:pt x="320" y="533"/>
                      </a:lnTo>
                      <a:lnTo>
                        <a:pt x="319" y="515"/>
                      </a:lnTo>
                      <a:lnTo>
                        <a:pt x="342" y="500"/>
                      </a:lnTo>
                      <a:lnTo>
                        <a:pt x="338" y="474"/>
                      </a:lnTo>
                      <a:lnTo>
                        <a:pt x="373" y="432"/>
                      </a:lnTo>
                      <a:lnTo>
                        <a:pt x="378" y="398"/>
                      </a:lnTo>
                      <a:lnTo>
                        <a:pt x="369" y="386"/>
                      </a:lnTo>
                      <a:lnTo>
                        <a:pt x="373" y="372"/>
                      </a:lnTo>
                      <a:lnTo>
                        <a:pt x="365" y="360"/>
                      </a:lnTo>
                      <a:lnTo>
                        <a:pt x="391" y="327"/>
                      </a:lnTo>
                      <a:lnTo>
                        <a:pt x="391" y="310"/>
                      </a:lnTo>
                      <a:lnTo>
                        <a:pt x="427" y="282"/>
                      </a:lnTo>
                      <a:lnTo>
                        <a:pt x="450" y="207"/>
                      </a:lnTo>
                      <a:lnTo>
                        <a:pt x="417" y="226"/>
                      </a:lnTo>
                      <a:lnTo>
                        <a:pt x="388" y="218"/>
                      </a:lnTo>
                      <a:lnTo>
                        <a:pt x="392" y="200"/>
                      </a:lnTo>
                      <a:lnTo>
                        <a:pt x="363" y="180"/>
                      </a:lnTo>
                      <a:lnTo>
                        <a:pt x="349" y="132"/>
                      </a:lnTo>
                      <a:lnTo>
                        <a:pt x="321" y="93"/>
                      </a:lnTo>
                      <a:lnTo>
                        <a:pt x="321" y="66"/>
                      </a:lnTo>
                      <a:lnTo>
                        <a:pt x="306" y="65"/>
                      </a:lnTo>
                      <a:lnTo>
                        <a:pt x="296" y="69"/>
                      </a:lnTo>
                      <a:lnTo>
                        <a:pt x="254" y="54"/>
                      </a:lnTo>
                      <a:lnTo>
                        <a:pt x="243" y="65"/>
                      </a:lnTo>
                      <a:lnTo>
                        <a:pt x="234" y="78"/>
                      </a:lnTo>
                      <a:lnTo>
                        <a:pt x="211" y="53"/>
                      </a:lnTo>
                      <a:lnTo>
                        <a:pt x="189" y="47"/>
                      </a:lnTo>
                      <a:lnTo>
                        <a:pt x="187" y="15"/>
                      </a:lnTo>
                      <a:lnTo>
                        <a:pt x="155" y="20"/>
                      </a:lnTo>
                      <a:lnTo>
                        <a:pt x="135" y="13"/>
                      </a:lnTo>
                      <a:lnTo>
                        <a:pt x="107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66" name="Freeform 15"/>
                <p:cNvSpPr/>
                <p:nvPr/>
              </p:nvSpPr>
              <p:spPr>
                <a:xfrm>
                  <a:off x="3112" y="987"/>
                  <a:ext cx="17" cy="28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9" y="8"/>
                    </a:cxn>
                    <a:cxn ang="0">
                      <a:pos x="7" y="14"/>
                    </a:cxn>
                    <a:cxn ang="0">
                      <a:pos x="7" y="19"/>
                    </a:cxn>
                    <a:cxn ang="0">
                      <a:pos x="16" y="23"/>
                    </a:cxn>
                    <a:cxn ang="0">
                      <a:pos x="16" y="27"/>
                    </a:cxn>
                    <a:cxn ang="0">
                      <a:pos x="9" y="23"/>
                    </a:cxn>
                    <a:cxn ang="0">
                      <a:pos x="3" y="27"/>
                    </a:cxn>
                    <a:cxn ang="0">
                      <a:pos x="0" y="23"/>
                    </a:cxn>
                    <a:cxn ang="0">
                      <a:pos x="3" y="19"/>
                    </a:cxn>
                    <a:cxn ang="0">
                      <a:pos x="0" y="14"/>
                    </a:cxn>
                    <a:cxn ang="0">
                      <a:pos x="3" y="4"/>
                    </a:cxn>
                    <a:cxn ang="0">
                      <a:pos x="7" y="0"/>
                    </a:cxn>
                  </a:cxnLst>
                  <a:pathLst>
                    <a:path w="17" h="28">
                      <a:moveTo>
                        <a:pt x="7" y="0"/>
                      </a:moveTo>
                      <a:lnTo>
                        <a:pt x="9" y="8"/>
                      </a:lnTo>
                      <a:lnTo>
                        <a:pt x="7" y="14"/>
                      </a:lnTo>
                      <a:lnTo>
                        <a:pt x="7" y="19"/>
                      </a:lnTo>
                      <a:lnTo>
                        <a:pt x="16" y="23"/>
                      </a:lnTo>
                      <a:lnTo>
                        <a:pt x="16" y="27"/>
                      </a:lnTo>
                      <a:lnTo>
                        <a:pt x="9" y="23"/>
                      </a:lnTo>
                      <a:lnTo>
                        <a:pt x="3" y="27"/>
                      </a:lnTo>
                      <a:lnTo>
                        <a:pt x="0" y="23"/>
                      </a:lnTo>
                      <a:lnTo>
                        <a:pt x="3" y="19"/>
                      </a:lnTo>
                      <a:lnTo>
                        <a:pt x="0" y="14"/>
                      </a:lnTo>
                      <a:lnTo>
                        <a:pt x="3" y="4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67" name="Freeform 16"/>
                <p:cNvSpPr/>
                <p:nvPr/>
              </p:nvSpPr>
              <p:spPr>
                <a:xfrm>
                  <a:off x="3027" y="1109"/>
                  <a:ext cx="68" cy="97"/>
                </a:xfrm>
                <a:custGeom>
                  <a:avLst/>
                  <a:gdLst/>
                  <a:ahLst/>
                  <a:cxnLst>
                    <a:cxn ang="0">
                      <a:pos x="0" y="48"/>
                    </a:cxn>
                    <a:cxn ang="0">
                      <a:pos x="24" y="48"/>
                    </a:cxn>
                    <a:cxn ang="0">
                      <a:pos x="52" y="0"/>
                    </a:cxn>
                    <a:cxn ang="0">
                      <a:pos x="67" y="28"/>
                    </a:cxn>
                    <a:cxn ang="0">
                      <a:pos x="55" y="96"/>
                    </a:cxn>
                    <a:cxn ang="0">
                      <a:pos x="5" y="80"/>
                    </a:cxn>
                    <a:cxn ang="0">
                      <a:pos x="0" y="48"/>
                    </a:cxn>
                  </a:cxnLst>
                  <a:pathLst>
                    <a:path w="68" h="97">
                      <a:moveTo>
                        <a:pt x="0" y="48"/>
                      </a:moveTo>
                      <a:lnTo>
                        <a:pt x="24" y="48"/>
                      </a:lnTo>
                      <a:lnTo>
                        <a:pt x="52" y="0"/>
                      </a:lnTo>
                      <a:lnTo>
                        <a:pt x="67" y="28"/>
                      </a:lnTo>
                      <a:lnTo>
                        <a:pt x="55" y="96"/>
                      </a:lnTo>
                      <a:lnTo>
                        <a:pt x="5" y="80"/>
                      </a:lnTo>
                      <a:lnTo>
                        <a:pt x="0" y="48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68" name="Freeform 17"/>
                <p:cNvSpPr/>
                <p:nvPr/>
              </p:nvSpPr>
              <p:spPr>
                <a:xfrm>
                  <a:off x="3162" y="1146"/>
                  <a:ext cx="117" cy="94"/>
                </a:xfrm>
                <a:custGeom>
                  <a:avLst/>
                  <a:gdLst/>
                  <a:ahLst/>
                  <a:cxnLst>
                    <a:cxn ang="0">
                      <a:pos x="7" y="22"/>
                    </a:cxn>
                    <a:cxn ang="0">
                      <a:pos x="0" y="0"/>
                    </a:cxn>
                    <a:cxn ang="0">
                      <a:pos x="39" y="9"/>
                    </a:cxn>
                    <a:cxn ang="0">
                      <a:pos x="95" y="32"/>
                    </a:cxn>
                    <a:cxn ang="0">
                      <a:pos x="95" y="49"/>
                    </a:cxn>
                    <a:cxn ang="0">
                      <a:pos x="116" y="93"/>
                    </a:cxn>
                    <a:cxn ang="0">
                      <a:pos x="73" y="51"/>
                    </a:cxn>
                    <a:cxn ang="0">
                      <a:pos x="44" y="54"/>
                    </a:cxn>
                    <a:cxn ang="0">
                      <a:pos x="7" y="22"/>
                    </a:cxn>
                  </a:cxnLst>
                  <a:pathLst>
                    <a:path w="117" h="94">
                      <a:moveTo>
                        <a:pt x="7" y="22"/>
                      </a:moveTo>
                      <a:lnTo>
                        <a:pt x="0" y="0"/>
                      </a:lnTo>
                      <a:lnTo>
                        <a:pt x="39" y="9"/>
                      </a:lnTo>
                      <a:lnTo>
                        <a:pt x="95" y="32"/>
                      </a:lnTo>
                      <a:lnTo>
                        <a:pt x="95" y="49"/>
                      </a:lnTo>
                      <a:lnTo>
                        <a:pt x="116" y="93"/>
                      </a:lnTo>
                      <a:lnTo>
                        <a:pt x="73" y="51"/>
                      </a:lnTo>
                      <a:lnTo>
                        <a:pt x="44" y="54"/>
                      </a:lnTo>
                      <a:lnTo>
                        <a:pt x="7" y="22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69" name="Freeform 18"/>
                <p:cNvSpPr/>
                <p:nvPr/>
              </p:nvSpPr>
              <p:spPr>
                <a:xfrm>
                  <a:off x="3384" y="1337"/>
                  <a:ext cx="79" cy="101"/>
                </a:xfrm>
                <a:custGeom>
                  <a:avLst/>
                  <a:gdLst/>
                  <a:ahLst/>
                  <a:cxnLst>
                    <a:cxn ang="0">
                      <a:pos x="48" y="0"/>
                    </a:cxn>
                    <a:cxn ang="0">
                      <a:pos x="78" y="30"/>
                    </a:cxn>
                    <a:cxn ang="0">
                      <a:pos x="16" y="100"/>
                    </a:cxn>
                    <a:cxn ang="0">
                      <a:pos x="0" y="84"/>
                    </a:cxn>
                    <a:cxn ang="0">
                      <a:pos x="45" y="39"/>
                    </a:cxn>
                    <a:cxn ang="0">
                      <a:pos x="48" y="0"/>
                    </a:cxn>
                  </a:cxnLst>
                  <a:pathLst>
                    <a:path w="79" h="101">
                      <a:moveTo>
                        <a:pt x="48" y="0"/>
                      </a:moveTo>
                      <a:lnTo>
                        <a:pt x="78" y="30"/>
                      </a:lnTo>
                      <a:lnTo>
                        <a:pt x="16" y="100"/>
                      </a:lnTo>
                      <a:lnTo>
                        <a:pt x="0" y="84"/>
                      </a:lnTo>
                      <a:lnTo>
                        <a:pt x="45" y="39"/>
                      </a:lnTo>
                      <a:lnTo>
                        <a:pt x="48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70" name="Freeform 19"/>
                <p:cNvSpPr/>
                <p:nvPr/>
              </p:nvSpPr>
              <p:spPr>
                <a:xfrm>
                  <a:off x="2211" y="651"/>
                  <a:ext cx="39" cy="66"/>
                </a:xfrm>
                <a:custGeom>
                  <a:avLst/>
                  <a:gdLst/>
                  <a:ahLst/>
                  <a:cxnLst>
                    <a:cxn ang="0">
                      <a:pos x="38" y="51"/>
                    </a:cxn>
                    <a:cxn ang="0">
                      <a:pos x="28" y="43"/>
                    </a:cxn>
                    <a:cxn ang="0">
                      <a:pos x="28" y="14"/>
                    </a:cxn>
                    <a:cxn ang="0">
                      <a:pos x="33" y="8"/>
                    </a:cxn>
                    <a:cxn ang="0">
                      <a:pos x="24" y="8"/>
                    </a:cxn>
                    <a:cxn ang="0">
                      <a:pos x="29" y="0"/>
                    </a:cxn>
                    <a:cxn ang="0">
                      <a:pos x="22" y="0"/>
                    </a:cxn>
                    <a:cxn ang="0">
                      <a:pos x="14" y="9"/>
                    </a:cxn>
                    <a:cxn ang="0">
                      <a:pos x="14" y="27"/>
                    </a:cxn>
                    <a:cxn ang="0">
                      <a:pos x="18" y="31"/>
                    </a:cxn>
                    <a:cxn ang="0">
                      <a:pos x="18" y="39"/>
                    </a:cxn>
                    <a:cxn ang="0">
                      <a:pos x="16" y="39"/>
                    </a:cxn>
                    <a:cxn ang="0">
                      <a:pos x="9" y="46"/>
                    </a:cxn>
                    <a:cxn ang="0">
                      <a:pos x="9" y="53"/>
                    </a:cxn>
                    <a:cxn ang="0">
                      <a:pos x="0" y="65"/>
                    </a:cxn>
                    <a:cxn ang="0">
                      <a:pos x="29" y="65"/>
                    </a:cxn>
                    <a:cxn ang="0">
                      <a:pos x="38" y="51"/>
                    </a:cxn>
                  </a:cxnLst>
                  <a:pathLst>
                    <a:path w="39" h="66">
                      <a:moveTo>
                        <a:pt x="38" y="51"/>
                      </a:moveTo>
                      <a:lnTo>
                        <a:pt x="28" y="43"/>
                      </a:lnTo>
                      <a:lnTo>
                        <a:pt x="28" y="14"/>
                      </a:lnTo>
                      <a:lnTo>
                        <a:pt x="33" y="8"/>
                      </a:lnTo>
                      <a:lnTo>
                        <a:pt x="24" y="8"/>
                      </a:lnTo>
                      <a:lnTo>
                        <a:pt x="29" y="0"/>
                      </a:ln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14" y="27"/>
                      </a:lnTo>
                      <a:lnTo>
                        <a:pt x="18" y="31"/>
                      </a:lnTo>
                      <a:lnTo>
                        <a:pt x="18" y="39"/>
                      </a:lnTo>
                      <a:lnTo>
                        <a:pt x="16" y="39"/>
                      </a:lnTo>
                      <a:lnTo>
                        <a:pt x="9" y="46"/>
                      </a:lnTo>
                      <a:lnTo>
                        <a:pt x="9" y="53"/>
                      </a:lnTo>
                      <a:lnTo>
                        <a:pt x="0" y="65"/>
                      </a:lnTo>
                      <a:lnTo>
                        <a:pt x="29" y="65"/>
                      </a:lnTo>
                      <a:lnTo>
                        <a:pt x="38" y="51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71" name="Freeform 20"/>
                <p:cNvSpPr/>
                <p:nvPr/>
              </p:nvSpPr>
              <p:spPr>
                <a:xfrm>
                  <a:off x="2198" y="673"/>
                  <a:ext cx="21" cy="24"/>
                </a:xfrm>
                <a:custGeom>
                  <a:avLst/>
                  <a:gdLst/>
                  <a:ahLst/>
                  <a:cxnLst>
                    <a:cxn ang="0">
                      <a:pos x="17" y="8"/>
                    </a:cxn>
                    <a:cxn ang="0">
                      <a:pos x="20" y="8"/>
                    </a:cxn>
                    <a:cxn ang="0">
                      <a:pos x="20" y="0"/>
                    </a:cxn>
                    <a:cxn ang="0">
                      <a:pos x="13" y="0"/>
                    </a:cxn>
                    <a:cxn ang="0">
                      <a:pos x="0" y="15"/>
                    </a:cxn>
                    <a:cxn ang="0">
                      <a:pos x="0" y="23"/>
                    </a:cxn>
                    <a:cxn ang="0">
                      <a:pos x="12" y="23"/>
                    </a:cxn>
                    <a:cxn ang="0">
                      <a:pos x="17" y="17"/>
                    </a:cxn>
                    <a:cxn ang="0">
                      <a:pos x="17" y="8"/>
                    </a:cxn>
                  </a:cxnLst>
                  <a:pathLst>
                    <a:path w="21" h="24">
                      <a:moveTo>
                        <a:pt x="17" y="8"/>
                      </a:moveTo>
                      <a:lnTo>
                        <a:pt x="20" y="8"/>
                      </a:lnTo>
                      <a:lnTo>
                        <a:pt x="20" y="0"/>
                      </a:lnTo>
                      <a:lnTo>
                        <a:pt x="13" y="0"/>
                      </a:lnTo>
                      <a:lnTo>
                        <a:pt x="0" y="15"/>
                      </a:lnTo>
                      <a:lnTo>
                        <a:pt x="0" y="23"/>
                      </a:lnTo>
                      <a:lnTo>
                        <a:pt x="12" y="23"/>
                      </a:lnTo>
                      <a:lnTo>
                        <a:pt x="17" y="17"/>
                      </a:lnTo>
                      <a:lnTo>
                        <a:pt x="17" y="8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72" name="Freeform 21"/>
                <p:cNvSpPr/>
                <p:nvPr/>
              </p:nvSpPr>
              <p:spPr>
                <a:xfrm>
                  <a:off x="2167" y="634"/>
                  <a:ext cx="256" cy="216"/>
                </a:xfrm>
                <a:custGeom>
                  <a:avLst/>
                  <a:gdLst/>
                  <a:ahLst/>
                  <a:cxnLst>
                    <a:cxn ang="0">
                      <a:pos x="168" y="15"/>
                    </a:cxn>
                    <a:cxn ang="0">
                      <a:pos x="201" y="20"/>
                    </a:cxn>
                    <a:cxn ang="0">
                      <a:pos x="181" y="28"/>
                    </a:cxn>
                    <a:cxn ang="0">
                      <a:pos x="172" y="41"/>
                    </a:cxn>
                    <a:cxn ang="0">
                      <a:pos x="160" y="70"/>
                    </a:cxn>
                    <a:cxn ang="0">
                      <a:pos x="140" y="72"/>
                    </a:cxn>
                    <a:cxn ang="0">
                      <a:pos x="123" y="69"/>
                    </a:cxn>
                    <a:cxn ang="0">
                      <a:pos x="131" y="55"/>
                    </a:cxn>
                    <a:cxn ang="0">
                      <a:pos x="124" y="37"/>
                    </a:cxn>
                    <a:cxn ang="0">
                      <a:pos x="114" y="69"/>
                    </a:cxn>
                    <a:cxn ang="0">
                      <a:pos x="87" y="84"/>
                    </a:cxn>
                    <a:cxn ang="0">
                      <a:pos x="73" y="94"/>
                    </a:cxn>
                    <a:cxn ang="0">
                      <a:pos x="53" y="108"/>
                    </a:cxn>
                    <a:cxn ang="0">
                      <a:pos x="43" y="143"/>
                    </a:cxn>
                    <a:cxn ang="0">
                      <a:pos x="8" y="130"/>
                    </a:cxn>
                    <a:cxn ang="0">
                      <a:pos x="0" y="156"/>
                    </a:cxn>
                    <a:cxn ang="0">
                      <a:pos x="15" y="194"/>
                    </a:cxn>
                    <a:cxn ang="0">
                      <a:pos x="71" y="153"/>
                    </a:cxn>
                    <a:cxn ang="0">
                      <a:pos x="105" y="145"/>
                    </a:cxn>
                    <a:cxn ang="0">
                      <a:pos x="111" y="161"/>
                    </a:cxn>
                    <a:cxn ang="0">
                      <a:pos x="139" y="201"/>
                    </a:cxn>
                    <a:cxn ang="0">
                      <a:pos x="142" y="189"/>
                    </a:cxn>
                    <a:cxn ang="0">
                      <a:pos x="150" y="189"/>
                    </a:cxn>
                    <a:cxn ang="0">
                      <a:pos x="123" y="152"/>
                    </a:cxn>
                    <a:cxn ang="0">
                      <a:pos x="131" y="139"/>
                    </a:cxn>
                    <a:cxn ang="0">
                      <a:pos x="160" y="178"/>
                    </a:cxn>
                    <a:cxn ang="0">
                      <a:pos x="172" y="202"/>
                    </a:cxn>
                    <a:cxn ang="0">
                      <a:pos x="178" y="215"/>
                    </a:cxn>
                    <a:cxn ang="0">
                      <a:pos x="183" y="191"/>
                    </a:cxn>
                    <a:cxn ang="0">
                      <a:pos x="202" y="182"/>
                    </a:cxn>
                    <a:cxn ang="0">
                      <a:pos x="214" y="177"/>
                    </a:cxn>
                    <a:cxn ang="0">
                      <a:pos x="210" y="158"/>
                    </a:cxn>
                    <a:cxn ang="0">
                      <a:pos x="219" y="126"/>
                    </a:cxn>
                    <a:cxn ang="0">
                      <a:pos x="232" y="130"/>
                    </a:cxn>
                    <a:cxn ang="0">
                      <a:pos x="236" y="145"/>
                    </a:cxn>
                    <a:cxn ang="0">
                      <a:pos x="247" y="137"/>
                    </a:cxn>
                    <a:cxn ang="0">
                      <a:pos x="244" y="134"/>
                    </a:cxn>
                    <a:cxn ang="0">
                      <a:pos x="252" y="114"/>
                    </a:cxn>
                    <a:cxn ang="0">
                      <a:pos x="255" y="137"/>
                    </a:cxn>
                    <a:cxn ang="0">
                      <a:pos x="168" y="0"/>
                    </a:cxn>
                  </a:cxnLst>
                  <a:pathLst>
                    <a:path w="256" h="216">
                      <a:moveTo>
                        <a:pt x="168" y="0"/>
                      </a:moveTo>
                      <a:lnTo>
                        <a:pt x="168" y="15"/>
                      </a:lnTo>
                      <a:lnTo>
                        <a:pt x="173" y="20"/>
                      </a:lnTo>
                      <a:lnTo>
                        <a:pt x="201" y="20"/>
                      </a:lnTo>
                      <a:lnTo>
                        <a:pt x="201" y="28"/>
                      </a:lnTo>
                      <a:lnTo>
                        <a:pt x="181" y="28"/>
                      </a:lnTo>
                      <a:lnTo>
                        <a:pt x="181" y="52"/>
                      </a:lnTo>
                      <a:lnTo>
                        <a:pt x="172" y="41"/>
                      </a:lnTo>
                      <a:lnTo>
                        <a:pt x="172" y="56"/>
                      </a:lnTo>
                      <a:lnTo>
                        <a:pt x="160" y="70"/>
                      </a:lnTo>
                      <a:lnTo>
                        <a:pt x="152" y="62"/>
                      </a:lnTo>
                      <a:lnTo>
                        <a:pt x="140" y="72"/>
                      </a:lnTo>
                      <a:lnTo>
                        <a:pt x="138" y="69"/>
                      </a:lnTo>
                      <a:lnTo>
                        <a:pt x="123" y="69"/>
                      </a:lnTo>
                      <a:lnTo>
                        <a:pt x="131" y="59"/>
                      </a:lnTo>
                      <a:lnTo>
                        <a:pt x="131" y="55"/>
                      </a:lnTo>
                      <a:lnTo>
                        <a:pt x="124" y="48"/>
                      </a:lnTo>
                      <a:lnTo>
                        <a:pt x="124" y="37"/>
                      </a:lnTo>
                      <a:lnTo>
                        <a:pt x="114" y="48"/>
                      </a:lnTo>
                      <a:lnTo>
                        <a:pt x="114" y="69"/>
                      </a:lnTo>
                      <a:lnTo>
                        <a:pt x="102" y="69"/>
                      </a:lnTo>
                      <a:lnTo>
                        <a:pt x="87" y="84"/>
                      </a:lnTo>
                      <a:lnTo>
                        <a:pt x="81" y="84"/>
                      </a:lnTo>
                      <a:lnTo>
                        <a:pt x="73" y="94"/>
                      </a:lnTo>
                      <a:lnTo>
                        <a:pt x="43" y="94"/>
                      </a:lnTo>
                      <a:lnTo>
                        <a:pt x="53" y="108"/>
                      </a:lnTo>
                      <a:lnTo>
                        <a:pt x="53" y="130"/>
                      </a:lnTo>
                      <a:lnTo>
                        <a:pt x="43" y="143"/>
                      </a:lnTo>
                      <a:lnTo>
                        <a:pt x="31" y="130"/>
                      </a:lnTo>
                      <a:lnTo>
                        <a:pt x="8" y="130"/>
                      </a:lnTo>
                      <a:lnTo>
                        <a:pt x="8" y="146"/>
                      </a:lnTo>
                      <a:lnTo>
                        <a:pt x="0" y="156"/>
                      </a:lnTo>
                      <a:lnTo>
                        <a:pt x="0" y="177"/>
                      </a:lnTo>
                      <a:lnTo>
                        <a:pt x="15" y="194"/>
                      </a:lnTo>
                      <a:lnTo>
                        <a:pt x="37" y="194"/>
                      </a:lnTo>
                      <a:lnTo>
                        <a:pt x="71" y="153"/>
                      </a:lnTo>
                      <a:lnTo>
                        <a:pt x="101" y="153"/>
                      </a:lnTo>
                      <a:lnTo>
                        <a:pt x="105" y="145"/>
                      </a:lnTo>
                      <a:lnTo>
                        <a:pt x="112" y="153"/>
                      </a:lnTo>
                      <a:lnTo>
                        <a:pt x="111" y="161"/>
                      </a:lnTo>
                      <a:lnTo>
                        <a:pt x="139" y="189"/>
                      </a:lnTo>
                      <a:lnTo>
                        <a:pt x="139" y="201"/>
                      </a:lnTo>
                      <a:lnTo>
                        <a:pt x="145" y="196"/>
                      </a:lnTo>
                      <a:lnTo>
                        <a:pt x="142" y="189"/>
                      </a:lnTo>
                      <a:lnTo>
                        <a:pt x="145" y="185"/>
                      </a:lnTo>
                      <a:lnTo>
                        <a:pt x="150" y="189"/>
                      </a:lnTo>
                      <a:lnTo>
                        <a:pt x="152" y="188"/>
                      </a:lnTo>
                      <a:lnTo>
                        <a:pt x="123" y="152"/>
                      </a:lnTo>
                      <a:lnTo>
                        <a:pt x="123" y="139"/>
                      </a:lnTo>
                      <a:lnTo>
                        <a:pt x="131" y="139"/>
                      </a:lnTo>
                      <a:lnTo>
                        <a:pt x="131" y="146"/>
                      </a:lnTo>
                      <a:lnTo>
                        <a:pt x="160" y="178"/>
                      </a:lnTo>
                      <a:lnTo>
                        <a:pt x="160" y="188"/>
                      </a:lnTo>
                      <a:lnTo>
                        <a:pt x="172" y="202"/>
                      </a:lnTo>
                      <a:lnTo>
                        <a:pt x="169" y="205"/>
                      </a:lnTo>
                      <a:lnTo>
                        <a:pt x="178" y="215"/>
                      </a:lnTo>
                      <a:lnTo>
                        <a:pt x="191" y="200"/>
                      </a:lnTo>
                      <a:lnTo>
                        <a:pt x="183" y="191"/>
                      </a:lnTo>
                      <a:lnTo>
                        <a:pt x="191" y="182"/>
                      </a:lnTo>
                      <a:lnTo>
                        <a:pt x="202" y="182"/>
                      </a:lnTo>
                      <a:lnTo>
                        <a:pt x="207" y="177"/>
                      </a:lnTo>
                      <a:lnTo>
                        <a:pt x="214" y="177"/>
                      </a:lnTo>
                      <a:lnTo>
                        <a:pt x="205" y="164"/>
                      </a:lnTo>
                      <a:lnTo>
                        <a:pt x="210" y="158"/>
                      </a:lnTo>
                      <a:lnTo>
                        <a:pt x="210" y="137"/>
                      </a:lnTo>
                      <a:lnTo>
                        <a:pt x="219" y="126"/>
                      </a:lnTo>
                      <a:lnTo>
                        <a:pt x="223" y="130"/>
                      </a:lnTo>
                      <a:lnTo>
                        <a:pt x="232" y="130"/>
                      </a:lnTo>
                      <a:lnTo>
                        <a:pt x="228" y="136"/>
                      </a:lnTo>
                      <a:lnTo>
                        <a:pt x="236" y="145"/>
                      </a:lnTo>
                      <a:lnTo>
                        <a:pt x="241" y="137"/>
                      </a:lnTo>
                      <a:lnTo>
                        <a:pt x="247" y="137"/>
                      </a:lnTo>
                      <a:lnTo>
                        <a:pt x="247" y="134"/>
                      </a:lnTo>
                      <a:lnTo>
                        <a:pt x="244" y="134"/>
                      </a:lnTo>
                      <a:lnTo>
                        <a:pt x="239" y="130"/>
                      </a:lnTo>
                      <a:lnTo>
                        <a:pt x="252" y="114"/>
                      </a:lnTo>
                      <a:lnTo>
                        <a:pt x="252" y="137"/>
                      </a:lnTo>
                      <a:lnTo>
                        <a:pt x="255" y="137"/>
                      </a:lnTo>
                      <a:lnTo>
                        <a:pt x="255" y="0"/>
                      </a:lnTo>
                      <a:lnTo>
                        <a:pt x="168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73" name="Freeform 22"/>
                <p:cNvSpPr/>
                <p:nvPr/>
              </p:nvSpPr>
              <p:spPr>
                <a:xfrm>
                  <a:off x="2276" y="406"/>
                  <a:ext cx="1089" cy="769"/>
                </a:xfrm>
                <a:custGeom>
                  <a:avLst/>
                  <a:gdLst/>
                  <a:ahLst/>
                  <a:cxnLst>
                    <a:cxn ang="0">
                      <a:pos x="32" y="202"/>
                    </a:cxn>
                    <a:cxn ang="0">
                      <a:pos x="99" y="134"/>
                    </a:cxn>
                    <a:cxn ang="0">
                      <a:pos x="142" y="181"/>
                    </a:cxn>
                    <a:cxn ang="0">
                      <a:pos x="118" y="179"/>
                    </a:cxn>
                    <a:cxn ang="0">
                      <a:pos x="216" y="172"/>
                    </a:cxn>
                    <a:cxn ang="0">
                      <a:pos x="240" y="110"/>
                    </a:cxn>
                    <a:cxn ang="0">
                      <a:pos x="241" y="124"/>
                    </a:cxn>
                    <a:cxn ang="0">
                      <a:pos x="223" y="172"/>
                    </a:cxn>
                    <a:cxn ang="0">
                      <a:pos x="301" y="133"/>
                    </a:cxn>
                    <a:cxn ang="0">
                      <a:pos x="460" y="23"/>
                    </a:cxn>
                    <a:cxn ang="0">
                      <a:pos x="574" y="29"/>
                    </a:cxn>
                    <a:cxn ang="0">
                      <a:pos x="701" y="15"/>
                    </a:cxn>
                    <a:cxn ang="0">
                      <a:pos x="840" y="71"/>
                    </a:cxn>
                    <a:cxn ang="0">
                      <a:pos x="1001" y="91"/>
                    </a:cxn>
                    <a:cxn ang="0">
                      <a:pos x="1080" y="156"/>
                    </a:cxn>
                    <a:cxn ang="0">
                      <a:pos x="1019" y="206"/>
                    </a:cxn>
                    <a:cxn ang="0">
                      <a:pos x="985" y="270"/>
                    </a:cxn>
                    <a:cxn ang="0">
                      <a:pos x="945" y="273"/>
                    </a:cxn>
                    <a:cxn ang="0">
                      <a:pos x="958" y="184"/>
                    </a:cxn>
                    <a:cxn ang="0">
                      <a:pos x="906" y="232"/>
                    </a:cxn>
                    <a:cxn ang="0">
                      <a:pos x="868" y="273"/>
                    </a:cxn>
                    <a:cxn ang="0">
                      <a:pos x="881" y="318"/>
                    </a:cxn>
                    <a:cxn ang="0">
                      <a:pos x="837" y="385"/>
                    </a:cxn>
                    <a:cxn ang="0">
                      <a:pos x="844" y="439"/>
                    </a:cxn>
                    <a:cxn ang="0">
                      <a:pos x="839" y="413"/>
                    </a:cxn>
                    <a:cxn ang="0">
                      <a:pos x="797" y="416"/>
                    </a:cxn>
                    <a:cxn ang="0">
                      <a:pos x="828" y="496"/>
                    </a:cxn>
                    <a:cxn ang="0">
                      <a:pos x="751" y="589"/>
                    </a:cxn>
                    <a:cxn ang="0">
                      <a:pos x="730" y="615"/>
                    </a:cxn>
                    <a:cxn ang="0">
                      <a:pos x="703" y="706"/>
                    </a:cxn>
                    <a:cxn ang="0">
                      <a:pos x="665" y="708"/>
                    </a:cxn>
                    <a:cxn ang="0">
                      <a:pos x="711" y="768"/>
                    </a:cxn>
                    <a:cxn ang="0">
                      <a:pos x="634" y="626"/>
                    </a:cxn>
                    <a:cxn ang="0">
                      <a:pos x="545" y="596"/>
                    </a:cxn>
                    <a:cxn ang="0">
                      <a:pos x="503" y="689"/>
                    </a:cxn>
                    <a:cxn ang="0">
                      <a:pos x="471" y="738"/>
                    </a:cxn>
                    <a:cxn ang="0">
                      <a:pos x="416" y="592"/>
                    </a:cxn>
                    <a:cxn ang="0">
                      <a:pos x="373" y="607"/>
                    </a:cxn>
                    <a:cxn ang="0">
                      <a:pos x="336" y="545"/>
                    </a:cxn>
                    <a:cxn ang="0">
                      <a:pos x="223" y="510"/>
                    </a:cxn>
                    <a:cxn ang="0">
                      <a:pos x="263" y="577"/>
                    </a:cxn>
                    <a:cxn ang="0">
                      <a:pos x="234" y="620"/>
                    </a:cxn>
                    <a:cxn ang="0">
                      <a:pos x="190" y="605"/>
                    </a:cxn>
                    <a:cxn ang="0">
                      <a:pos x="119" y="495"/>
                    </a:cxn>
                    <a:cxn ang="0">
                      <a:pos x="149" y="432"/>
                    </a:cxn>
                    <a:cxn ang="0">
                      <a:pos x="166" y="385"/>
                    </a:cxn>
                    <a:cxn ang="0">
                      <a:pos x="149" y="226"/>
                    </a:cxn>
                    <a:cxn ang="0">
                      <a:pos x="86" y="193"/>
                    </a:cxn>
                    <a:cxn ang="0">
                      <a:pos x="55" y="210"/>
                    </a:cxn>
                    <a:cxn ang="0">
                      <a:pos x="0" y="226"/>
                    </a:cxn>
                  </a:cxnLst>
                  <a:pathLst>
                    <a:path w="1089" h="769">
                      <a:moveTo>
                        <a:pt x="0" y="226"/>
                      </a:moveTo>
                      <a:lnTo>
                        <a:pt x="32" y="202"/>
                      </a:lnTo>
                      <a:lnTo>
                        <a:pt x="62" y="156"/>
                      </a:lnTo>
                      <a:lnTo>
                        <a:pt x="99" y="134"/>
                      </a:lnTo>
                      <a:lnTo>
                        <a:pt x="137" y="160"/>
                      </a:lnTo>
                      <a:lnTo>
                        <a:pt x="142" y="181"/>
                      </a:lnTo>
                      <a:lnTo>
                        <a:pt x="133" y="181"/>
                      </a:lnTo>
                      <a:lnTo>
                        <a:pt x="118" y="179"/>
                      </a:lnTo>
                      <a:lnTo>
                        <a:pt x="137" y="202"/>
                      </a:lnTo>
                      <a:lnTo>
                        <a:pt x="216" y="172"/>
                      </a:lnTo>
                      <a:lnTo>
                        <a:pt x="206" y="149"/>
                      </a:lnTo>
                      <a:lnTo>
                        <a:pt x="240" y="110"/>
                      </a:lnTo>
                      <a:lnTo>
                        <a:pt x="262" y="111"/>
                      </a:lnTo>
                      <a:lnTo>
                        <a:pt x="241" y="124"/>
                      </a:lnTo>
                      <a:lnTo>
                        <a:pt x="223" y="153"/>
                      </a:lnTo>
                      <a:lnTo>
                        <a:pt x="223" y="172"/>
                      </a:lnTo>
                      <a:lnTo>
                        <a:pt x="255" y="193"/>
                      </a:lnTo>
                      <a:lnTo>
                        <a:pt x="301" y="133"/>
                      </a:lnTo>
                      <a:lnTo>
                        <a:pt x="461" y="63"/>
                      </a:lnTo>
                      <a:lnTo>
                        <a:pt x="460" y="23"/>
                      </a:lnTo>
                      <a:lnTo>
                        <a:pt x="533" y="8"/>
                      </a:lnTo>
                      <a:lnTo>
                        <a:pt x="574" y="29"/>
                      </a:lnTo>
                      <a:lnTo>
                        <a:pt x="671" y="0"/>
                      </a:lnTo>
                      <a:lnTo>
                        <a:pt x="701" y="15"/>
                      </a:lnTo>
                      <a:lnTo>
                        <a:pt x="766" y="85"/>
                      </a:lnTo>
                      <a:lnTo>
                        <a:pt x="840" y="71"/>
                      </a:lnTo>
                      <a:lnTo>
                        <a:pt x="886" y="96"/>
                      </a:lnTo>
                      <a:lnTo>
                        <a:pt x="1001" y="91"/>
                      </a:lnTo>
                      <a:lnTo>
                        <a:pt x="1088" y="118"/>
                      </a:lnTo>
                      <a:lnTo>
                        <a:pt x="1080" y="156"/>
                      </a:lnTo>
                      <a:lnTo>
                        <a:pt x="1006" y="181"/>
                      </a:lnTo>
                      <a:lnTo>
                        <a:pt x="1019" y="206"/>
                      </a:lnTo>
                      <a:lnTo>
                        <a:pt x="987" y="220"/>
                      </a:lnTo>
                      <a:lnTo>
                        <a:pt x="985" y="270"/>
                      </a:lnTo>
                      <a:lnTo>
                        <a:pt x="957" y="304"/>
                      </a:lnTo>
                      <a:lnTo>
                        <a:pt x="945" y="273"/>
                      </a:lnTo>
                      <a:lnTo>
                        <a:pt x="961" y="244"/>
                      </a:lnTo>
                      <a:lnTo>
                        <a:pt x="958" y="184"/>
                      </a:lnTo>
                      <a:lnTo>
                        <a:pt x="929" y="215"/>
                      </a:lnTo>
                      <a:lnTo>
                        <a:pt x="906" y="232"/>
                      </a:lnTo>
                      <a:lnTo>
                        <a:pt x="884" y="205"/>
                      </a:lnTo>
                      <a:lnTo>
                        <a:pt x="868" y="273"/>
                      </a:lnTo>
                      <a:lnTo>
                        <a:pt x="885" y="273"/>
                      </a:lnTo>
                      <a:lnTo>
                        <a:pt x="881" y="318"/>
                      </a:lnTo>
                      <a:lnTo>
                        <a:pt x="861" y="366"/>
                      </a:lnTo>
                      <a:lnTo>
                        <a:pt x="837" y="385"/>
                      </a:lnTo>
                      <a:lnTo>
                        <a:pt x="857" y="417"/>
                      </a:lnTo>
                      <a:lnTo>
                        <a:pt x="844" y="439"/>
                      </a:lnTo>
                      <a:lnTo>
                        <a:pt x="839" y="420"/>
                      </a:lnTo>
                      <a:lnTo>
                        <a:pt x="839" y="413"/>
                      </a:lnTo>
                      <a:lnTo>
                        <a:pt x="823" y="402"/>
                      </a:lnTo>
                      <a:lnTo>
                        <a:pt x="797" y="416"/>
                      </a:lnTo>
                      <a:lnTo>
                        <a:pt x="820" y="469"/>
                      </a:lnTo>
                      <a:lnTo>
                        <a:pt x="828" y="496"/>
                      </a:lnTo>
                      <a:lnTo>
                        <a:pt x="801" y="569"/>
                      </a:lnTo>
                      <a:lnTo>
                        <a:pt x="751" y="589"/>
                      </a:lnTo>
                      <a:lnTo>
                        <a:pt x="710" y="585"/>
                      </a:lnTo>
                      <a:lnTo>
                        <a:pt x="730" y="615"/>
                      </a:lnTo>
                      <a:lnTo>
                        <a:pt x="732" y="657"/>
                      </a:lnTo>
                      <a:lnTo>
                        <a:pt x="703" y="706"/>
                      </a:lnTo>
                      <a:lnTo>
                        <a:pt x="670" y="679"/>
                      </a:lnTo>
                      <a:lnTo>
                        <a:pt x="665" y="708"/>
                      </a:lnTo>
                      <a:lnTo>
                        <a:pt x="690" y="732"/>
                      </a:lnTo>
                      <a:lnTo>
                        <a:pt x="711" y="768"/>
                      </a:lnTo>
                      <a:lnTo>
                        <a:pt x="676" y="747"/>
                      </a:lnTo>
                      <a:lnTo>
                        <a:pt x="634" y="626"/>
                      </a:lnTo>
                      <a:lnTo>
                        <a:pt x="583" y="593"/>
                      </a:lnTo>
                      <a:lnTo>
                        <a:pt x="545" y="596"/>
                      </a:lnTo>
                      <a:lnTo>
                        <a:pt x="497" y="665"/>
                      </a:lnTo>
                      <a:lnTo>
                        <a:pt x="503" y="689"/>
                      </a:lnTo>
                      <a:lnTo>
                        <a:pt x="487" y="738"/>
                      </a:lnTo>
                      <a:lnTo>
                        <a:pt x="471" y="738"/>
                      </a:lnTo>
                      <a:lnTo>
                        <a:pt x="416" y="636"/>
                      </a:lnTo>
                      <a:lnTo>
                        <a:pt x="416" y="592"/>
                      </a:lnTo>
                      <a:lnTo>
                        <a:pt x="404" y="608"/>
                      </a:lnTo>
                      <a:lnTo>
                        <a:pt x="373" y="607"/>
                      </a:lnTo>
                      <a:lnTo>
                        <a:pt x="385" y="580"/>
                      </a:lnTo>
                      <a:lnTo>
                        <a:pt x="336" y="545"/>
                      </a:lnTo>
                      <a:lnTo>
                        <a:pt x="275" y="545"/>
                      </a:lnTo>
                      <a:lnTo>
                        <a:pt x="223" y="510"/>
                      </a:lnTo>
                      <a:lnTo>
                        <a:pt x="220" y="545"/>
                      </a:lnTo>
                      <a:lnTo>
                        <a:pt x="263" y="577"/>
                      </a:lnTo>
                      <a:lnTo>
                        <a:pt x="278" y="576"/>
                      </a:lnTo>
                      <a:lnTo>
                        <a:pt x="234" y="620"/>
                      </a:lnTo>
                      <a:lnTo>
                        <a:pt x="190" y="630"/>
                      </a:lnTo>
                      <a:lnTo>
                        <a:pt x="190" y="605"/>
                      </a:lnTo>
                      <a:lnTo>
                        <a:pt x="127" y="518"/>
                      </a:lnTo>
                      <a:lnTo>
                        <a:pt x="119" y="495"/>
                      </a:lnTo>
                      <a:lnTo>
                        <a:pt x="153" y="467"/>
                      </a:lnTo>
                      <a:lnTo>
                        <a:pt x="149" y="432"/>
                      </a:lnTo>
                      <a:lnTo>
                        <a:pt x="149" y="393"/>
                      </a:lnTo>
                      <a:lnTo>
                        <a:pt x="166" y="385"/>
                      </a:lnTo>
                      <a:lnTo>
                        <a:pt x="149" y="366"/>
                      </a:lnTo>
                      <a:lnTo>
                        <a:pt x="149" y="226"/>
                      </a:lnTo>
                      <a:lnTo>
                        <a:pt x="61" y="226"/>
                      </a:lnTo>
                      <a:lnTo>
                        <a:pt x="86" y="193"/>
                      </a:lnTo>
                      <a:lnTo>
                        <a:pt x="84" y="181"/>
                      </a:lnTo>
                      <a:lnTo>
                        <a:pt x="55" y="210"/>
                      </a:lnTo>
                      <a:lnTo>
                        <a:pt x="45" y="226"/>
                      </a:lnTo>
                      <a:lnTo>
                        <a:pt x="0" y="226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74" name="Freeform 23"/>
                <p:cNvSpPr/>
                <p:nvPr/>
              </p:nvSpPr>
              <p:spPr>
                <a:xfrm>
                  <a:off x="3135" y="720"/>
                  <a:ext cx="94" cy="157"/>
                </a:xfrm>
                <a:custGeom>
                  <a:avLst/>
                  <a:gdLst/>
                  <a:ahLst/>
                  <a:cxnLst>
                    <a:cxn ang="0">
                      <a:pos x="63" y="0"/>
                    </a:cxn>
                    <a:cxn ang="0">
                      <a:pos x="63" y="20"/>
                    </a:cxn>
                    <a:cxn ang="0">
                      <a:pos x="55" y="33"/>
                    </a:cxn>
                    <a:cxn ang="0">
                      <a:pos x="57" y="54"/>
                    </a:cxn>
                    <a:cxn ang="0">
                      <a:pos x="47" y="82"/>
                    </a:cxn>
                    <a:cxn ang="0">
                      <a:pos x="31" y="108"/>
                    </a:cxn>
                    <a:cxn ang="0">
                      <a:pos x="7" y="125"/>
                    </a:cxn>
                    <a:cxn ang="0">
                      <a:pos x="0" y="154"/>
                    </a:cxn>
                    <a:cxn ang="0">
                      <a:pos x="10" y="156"/>
                    </a:cxn>
                    <a:cxn ang="0">
                      <a:pos x="10" y="129"/>
                    </a:cxn>
                    <a:cxn ang="0">
                      <a:pos x="44" y="127"/>
                    </a:cxn>
                    <a:cxn ang="0">
                      <a:pos x="69" y="109"/>
                    </a:cxn>
                    <a:cxn ang="0">
                      <a:pos x="69" y="72"/>
                    </a:cxn>
                    <a:cxn ang="0">
                      <a:pos x="77" y="58"/>
                    </a:cxn>
                    <a:cxn ang="0">
                      <a:pos x="64" y="34"/>
                    </a:cxn>
                    <a:cxn ang="0">
                      <a:pos x="82" y="27"/>
                    </a:cxn>
                    <a:cxn ang="0">
                      <a:pos x="93" y="8"/>
                    </a:cxn>
                    <a:cxn ang="0">
                      <a:pos x="69" y="11"/>
                    </a:cxn>
                    <a:cxn ang="0">
                      <a:pos x="63" y="0"/>
                    </a:cxn>
                  </a:cxnLst>
                  <a:pathLst>
                    <a:path w="94" h="157">
                      <a:moveTo>
                        <a:pt x="63" y="0"/>
                      </a:moveTo>
                      <a:lnTo>
                        <a:pt x="63" y="20"/>
                      </a:lnTo>
                      <a:lnTo>
                        <a:pt x="55" y="33"/>
                      </a:lnTo>
                      <a:lnTo>
                        <a:pt x="57" y="54"/>
                      </a:lnTo>
                      <a:lnTo>
                        <a:pt x="47" y="82"/>
                      </a:lnTo>
                      <a:lnTo>
                        <a:pt x="31" y="108"/>
                      </a:lnTo>
                      <a:lnTo>
                        <a:pt x="7" y="125"/>
                      </a:lnTo>
                      <a:lnTo>
                        <a:pt x="0" y="154"/>
                      </a:lnTo>
                      <a:lnTo>
                        <a:pt x="10" y="156"/>
                      </a:lnTo>
                      <a:lnTo>
                        <a:pt x="10" y="129"/>
                      </a:lnTo>
                      <a:lnTo>
                        <a:pt x="44" y="127"/>
                      </a:lnTo>
                      <a:lnTo>
                        <a:pt x="69" y="109"/>
                      </a:lnTo>
                      <a:lnTo>
                        <a:pt x="69" y="72"/>
                      </a:lnTo>
                      <a:lnTo>
                        <a:pt x="77" y="58"/>
                      </a:lnTo>
                      <a:lnTo>
                        <a:pt x="64" y="34"/>
                      </a:lnTo>
                      <a:lnTo>
                        <a:pt x="82" y="27"/>
                      </a:lnTo>
                      <a:lnTo>
                        <a:pt x="93" y="8"/>
                      </a:lnTo>
                      <a:lnTo>
                        <a:pt x="69" y="11"/>
                      </a:lnTo>
                      <a:lnTo>
                        <a:pt x="63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75" name="Freeform 24"/>
                <p:cNvSpPr/>
                <p:nvPr/>
              </p:nvSpPr>
              <p:spPr>
                <a:xfrm>
                  <a:off x="2780" y="1139"/>
                  <a:ext cx="19" cy="36"/>
                </a:xfrm>
                <a:custGeom>
                  <a:avLst/>
                  <a:gdLst/>
                  <a:ahLst/>
                  <a:cxnLst>
                    <a:cxn ang="0">
                      <a:pos x="9" y="0"/>
                    </a:cxn>
                    <a:cxn ang="0">
                      <a:pos x="0" y="16"/>
                    </a:cxn>
                    <a:cxn ang="0">
                      <a:pos x="6" y="35"/>
                    </a:cxn>
                    <a:cxn ang="0">
                      <a:pos x="18" y="21"/>
                    </a:cxn>
                    <a:cxn ang="0">
                      <a:pos x="9" y="0"/>
                    </a:cxn>
                  </a:cxnLst>
                  <a:pathLst>
                    <a:path w="19" h="36">
                      <a:moveTo>
                        <a:pt x="9" y="0"/>
                      </a:moveTo>
                      <a:lnTo>
                        <a:pt x="0" y="16"/>
                      </a:lnTo>
                      <a:lnTo>
                        <a:pt x="6" y="35"/>
                      </a:lnTo>
                      <a:lnTo>
                        <a:pt x="18" y="21"/>
                      </a:lnTo>
                      <a:lnTo>
                        <a:pt x="9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76" name="Freeform 25"/>
                <p:cNvSpPr/>
                <p:nvPr/>
              </p:nvSpPr>
              <p:spPr>
                <a:xfrm>
                  <a:off x="2923" y="1177"/>
                  <a:ext cx="220" cy="9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3" y="7"/>
                    </a:cxn>
                    <a:cxn ang="0">
                      <a:pos x="82" y="41"/>
                    </a:cxn>
                    <a:cxn ang="0">
                      <a:pos x="75" y="60"/>
                    </a:cxn>
                    <a:cxn ang="0">
                      <a:pos x="115" y="77"/>
                    </a:cxn>
                    <a:cxn ang="0">
                      <a:pos x="219" y="77"/>
                    </a:cxn>
                    <a:cxn ang="0">
                      <a:pos x="106" y="93"/>
                    </a:cxn>
                    <a:cxn ang="0">
                      <a:pos x="75" y="60"/>
                    </a:cxn>
                    <a:cxn ang="0">
                      <a:pos x="46" y="54"/>
                    </a:cxn>
                    <a:cxn ang="0">
                      <a:pos x="0" y="0"/>
                    </a:cxn>
                  </a:cxnLst>
                  <a:pathLst>
                    <a:path w="220" h="94">
                      <a:moveTo>
                        <a:pt x="0" y="0"/>
                      </a:moveTo>
                      <a:lnTo>
                        <a:pt x="33" y="7"/>
                      </a:lnTo>
                      <a:lnTo>
                        <a:pt x="82" y="41"/>
                      </a:lnTo>
                      <a:lnTo>
                        <a:pt x="75" y="60"/>
                      </a:lnTo>
                      <a:lnTo>
                        <a:pt x="115" y="77"/>
                      </a:lnTo>
                      <a:lnTo>
                        <a:pt x="219" y="77"/>
                      </a:lnTo>
                      <a:lnTo>
                        <a:pt x="106" y="93"/>
                      </a:lnTo>
                      <a:lnTo>
                        <a:pt x="75" y="60"/>
                      </a:lnTo>
                      <a:lnTo>
                        <a:pt x="46" y="5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77" name="Freeform 26"/>
                <p:cNvSpPr/>
                <p:nvPr/>
              </p:nvSpPr>
              <p:spPr>
                <a:xfrm>
                  <a:off x="3098" y="1255"/>
                  <a:ext cx="236" cy="221"/>
                </a:xfrm>
                <a:custGeom>
                  <a:avLst/>
                  <a:gdLst/>
                  <a:ahLst/>
                  <a:cxnLst>
                    <a:cxn ang="0">
                      <a:pos x="190" y="216"/>
                    </a:cxn>
                    <a:cxn ang="0">
                      <a:pos x="179" y="212"/>
                    </a:cxn>
                    <a:cxn ang="0">
                      <a:pos x="154" y="187"/>
                    </a:cxn>
                    <a:cxn ang="0">
                      <a:pos x="130" y="182"/>
                    </a:cxn>
                    <a:cxn ang="0">
                      <a:pos x="124" y="167"/>
                    </a:cxn>
                    <a:cxn ang="0">
                      <a:pos x="110" y="155"/>
                    </a:cxn>
                    <a:cxn ang="0">
                      <a:pos x="87" y="155"/>
                    </a:cxn>
                    <a:cxn ang="0">
                      <a:pos x="62" y="165"/>
                    </a:cxn>
                    <a:cxn ang="0">
                      <a:pos x="40" y="169"/>
                    </a:cxn>
                    <a:cxn ang="0">
                      <a:pos x="15" y="169"/>
                    </a:cxn>
                    <a:cxn ang="0">
                      <a:pos x="14" y="152"/>
                    </a:cxn>
                    <a:cxn ang="0">
                      <a:pos x="5" y="127"/>
                    </a:cxn>
                    <a:cxn ang="0">
                      <a:pos x="3" y="114"/>
                    </a:cxn>
                    <a:cxn ang="0">
                      <a:pos x="3" y="79"/>
                    </a:cxn>
                    <a:cxn ang="0">
                      <a:pos x="44" y="60"/>
                    </a:cxn>
                    <a:cxn ang="0">
                      <a:pos x="48" y="41"/>
                    </a:cxn>
                    <a:cxn ang="0">
                      <a:pos x="57" y="43"/>
                    </a:cxn>
                    <a:cxn ang="0">
                      <a:pos x="77" y="22"/>
                    </a:cxn>
                    <a:cxn ang="0">
                      <a:pos x="98" y="25"/>
                    </a:cxn>
                    <a:cxn ang="0">
                      <a:pos x="113" y="10"/>
                    </a:cxn>
                    <a:cxn ang="0">
                      <a:pos x="125" y="8"/>
                    </a:cxn>
                    <a:cxn ang="0">
                      <a:pos x="145" y="34"/>
                    </a:cxn>
                    <a:cxn ang="0">
                      <a:pos x="163" y="43"/>
                    </a:cxn>
                    <a:cxn ang="0">
                      <a:pos x="165" y="16"/>
                    </a:cxn>
                    <a:cxn ang="0">
                      <a:pos x="172" y="0"/>
                    </a:cxn>
                    <a:cxn ang="0">
                      <a:pos x="185" y="22"/>
                    </a:cxn>
                    <a:cxn ang="0">
                      <a:pos x="196" y="60"/>
                    </a:cxn>
                    <a:cxn ang="0">
                      <a:pos x="219" y="83"/>
                    </a:cxn>
                    <a:cxn ang="0">
                      <a:pos x="232" y="101"/>
                    </a:cxn>
                    <a:cxn ang="0">
                      <a:pos x="235" y="133"/>
                    </a:cxn>
                    <a:cxn ang="0">
                      <a:pos x="221" y="169"/>
                    </a:cxn>
                    <a:cxn ang="0">
                      <a:pos x="217" y="202"/>
                    </a:cxn>
                    <a:cxn ang="0">
                      <a:pos x="196" y="215"/>
                    </a:cxn>
                  </a:cxnLst>
                  <a:pathLst>
                    <a:path w="236" h="221">
                      <a:moveTo>
                        <a:pt x="196" y="215"/>
                      </a:moveTo>
                      <a:lnTo>
                        <a:pt x="190" y="216"/>
                      </a:lnTo>
                      <a:lnTo>
                        <a:pt x="185" y="220"/>
                      </a:lnTo>
                      <a:lnTo>
                        <a:pt x="179" y="212"/>
                      </a:lnTo>
                      <a:lnTo>
                        <a:pt x="158" y="202"/>
                      </a:lnTo>
                      <a:lnTo>
                        <a:pt x="154" y="187"/>
                      </a:lnTo>
                      <a:lnTo>
                        <a:pt x="147" y="182"/>
                      </a:lnTo>
                      <a:lnTo>
                        <a:pt x="130" y="182"/>
                      </a:lnTo>
                      <a:lnTo>
                        <a:pt x="130" y="170"/>
                      </a:lnTo>
                      <a:lnTo>
                        <a:pt x="124" y="167"/>
                      </a:lnTo>
                      <a:lnTo>
                        <a:pt x="123" y="157"/>
                      </a:lnTo>
                      <a:lnTo>
                        <a:pt x="110" y="155"/>
                      </a:lnTo>
                      <a:lnTo>
                        <a:pt x="98" y="152"/>
                      </a:lnTo>
                      <a:lnTo>
                        <a:pt x="87" y="155"/>
                      </a:lnTo>
                      <a:lnTo>
                        <a:pt x="87" y="157"/>
                      </a:lnTo>
                      <a:lnTo>
                        <a:pt x="62" y="165"/>
                      </a:lnTo>
                      <a:lnTo>
                        <a:pt x="62" y="169"/>
                      </a:lnTo>
                      <a:lnTo>
                        <a:pt x="40" y="169"/>
                      </a:lnTo>
                      <a:lnTo>
                        <a:pt x="28" y="176"/>
                      </a:lnTo>
                      <a:lnTo>
                        <a:pt x="15" y="169"/>
                      </a:lnTo>
                      <a:lnTo>
                        <a:pt x="14" y="167"/>
                      </a:lnTo>
                      <a:lnTo>
                        <a:pt x="14" y="152"/>
                      </a:lnTo>
                      <a:lnTo>
                        <a:pt x="10" y="139"/>
                      </a:lnTo>
                      <a:lnTo>
                        <a:pt x="5" y="127"/>
                      </a:lnTo>
                      <a:lnTo>
                        <a:pt x="8" y="118"/>
                      </a:lnTo>
                      <a:lnTo>
                        <a:pt x="3" y="114"/>
                      </a:lnTo>
                      <a:lnTo>
                        <a:pt x="0" y="93"/>
                      </a:lnTo>
                      <a:lnTo>
                        <a:pt x="3" y="79"/>
                      </a:lnTo>
                      <a:lnTo>
                        <a:pt x="16" y="68"/>
                      </a:lnTo>
                      <a:lnTo>
                        <a:pt x="44" y="60"/>
                      </a:lnTo>
                      <a:lnTo>
                        <a:pt x="51" y="51"/>
                      </a:lnTo>
                      <a:lnTo>
                        <a:pt x="48" y="41"/>
                      </a:lnTo>
                      <a:lnTo>
                        <a:pt x="55" y="38"/>
                      </a:lnTo>
                      <a:lnTo>
                        <a:pt x="57" y="43"/>
                      </a:lnTo>
                      <a:lnTo>
                        <a:pt x="60" y="35"/>
                      </a:lnTo>
                      <a:lnTo>
                        <a:pt x="77" y="22"/>
                      </a:lnTo>
                      <a:lnTo>
                        <a:pt x="87" y="28"/>
                      </a:lnTo>
                      <a:lnTo>
                        <a:pt x="98" y="25"/>
                      </a:lnTo>
                      <a:lnTo>
                        <a:pt x="102" y="13"/>
                      </a:lnTo>
                      <a:lnTo>
                        <a:pt x="113" y="10"/>
                      </a:lnTo>
                      <a:lnTo>
                        <a:pt x="110" y="2"/>
                      </a:lnTo>
                      <a:lnTo>
                        <a:pt x="125" y="8"/>
                      </a:lnTo>
                      <a:lnTo>
                        <a:pt x="138" y="5"/>
                      </a:lnTo>
                      <a:lnTo>
                        <a:pt x="145" y="34"/>
                      </a:lnTo>
                      <a:lnTo>
                        <a:pt x="154" y="43"/>
                      </a:lnTo>
                      <a:lnTo>
                        <a:pt x="163" y="43"/>
                      </a:lnTo>
                      <a:lnTo>
                        <a:pt x="167" y="25"/>
                      </a:lnTo>
                      <a:lnTo>
                        <a:pt x="165" y="16"/>
                      </a:lnTo>
                      <a:lnTo>
                        <a:pt x="167" y="2"/>
                      </a:lnTo>
                      <a:lnTo>
                        <a:pt x="172" y="0"/>
                      </a:lnTo>
                      <a:lnTo>
                        <a:pt x="179" y="18"/>
                      </a:lnTo>
                      <a:lnTo>
                        <a:pt x="185" y="22"/>
                      </a:lnTo>
                      <a:lnTo>
                        <a:pt x="189" y="38"/>
                      </a:lnTo>
                      <a:lnTo>
                        <a:pt x="196" y="60"/>
                      </a:lnTo>
                      <a:lnTo>
                        <a:pt x="206" y="66"/>
                      </a:lnTo>
                      <a:lnTo>
                        <a:pt x="219" y="83"/>
                      </a:lnTo>
                      <a:lnTo>
                        <a:pt x="221" y="91"/>
                      </a:lnTo>
                      <a:lnTo>
                        <a:pt x="232" y="101"/>
                      </a:lnTo>
                      <a:lnTo>
                        <a:pt x="235" y="119"/>
                      </a:lnTo>
                      <a:lnTo>
                        <a:pt x="235" y="133"/>
                      </a:lnTo>
                      <a:lnTo>
                        <a:pt x="232" y="155"/>
                      </a:lnTo>
                      <a:lnTo>
                        <a:pt x="221" y="169"/>
                      </a:lnTo>
                      <a:lnTo>
                        <a:pt x="217" y="187"/>
                      </a:lnTo>
                      <a:lnTo>
                        <a:pt x="217" y="202"/>
                      </a:lnTo>
                      <a:lnTo>
                        <a:pt x="206" y="205"/>
                      </a:lnTo>
                      <a:lnTo>
                        <a:pt x="196" y="215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78" name="Freeform 27"/>
                <p:cNvSpPr/>
                <p:nvPr/>
              </p:nvSpPr>
              <p:spPr>
                <a:xfrm>
                  <a:off x="3286" y="1488"/>
                  <a:ext cx="18" cy="27"/>
                </a:xfrm>
                <a:custGeom>
                  <a:avLst/>
                  <a:gdLst/>
                  <a:ahLst/>
                  <a:cxnLst>
                    <a:cxn ang="0">
                      <a:pos x="9" y="23"/>
                    </a:cxn>
                    <a:cxn ang="0">
                      <a:pos x="3" y="19"/>
                    </a:cxn>
                    <a:cxn ang="0">
                      <a:pos x="3" y="15"/>
                    </a:cxn>
                    <a:cxn ang="0">
                      <a:pos x="3" y="11"/>
                    </a:cxn>
                    <a:cxn ang="0">
                      <a:pos x="2" y="7"/>
                    </a:cxn>
                    <a:cxn ang="0">
                      <a:pos x="0" y="0"/>
                    </a:cxn>
                    <a:cxn ang="0">
                      <a:pos x="3" y="0"/>
                    </a:cxn>
                    <a:cxn ang="0">
                      <a:pos x="9" y="4"/>
                    </a:cxn>
                    <a:cxn ang="0">
                      <a:pos x="12" y="3"/>
                    </a:cxn>
                    <a:cxn ang="0">
                      <a:pos x="13" y="3"/>
                    </a:cxn>
                    <a:cxn ang="0">
                      <a:pos x="17" y="0"/>
                    </a:cxn>
                    <a:cxn ang="0">
                      <a:pos x="17" y="11"/>
                    </a:cxn>
                    <a:cxn ang="0">
                      <a:pos x="15" y="15"/>
                    </a:cxn>
                    <a:cxn ang="0">
                      <a:pos x="13" y="19"/>
                    </a:cxn>
                    <a:cxn ang="0">
                      <a:pos x="13" y="22"/>
                    </a:cxn>
                    <a:cxn ang="0">
                      <a:pos x="12" y="23"/>
                    </a:cxn>
                    <a:cxn ang="0">
                      <a:pos x="12" y="26"/>
                    </a:cxn>
                    <a:cxn ang="0">
                      <a:pos x="9" y="23"/>
                    </a:cxn>
                  </a:cxnLst>
                  <a:pathLst>
                    <a:path w="18" h="27">
                      <a:moveTo>
                        <a:pt x="9" y="23"/>
                      </a:moveTo>
                      <a:lnTo>
                        <a:pt x="3" y="19"/>
                      </a:lnTo>
                      <a:lnTo>
                        <a:pt x="3" y="15"/>
                      </a:lnTo>
                      <a:lnTo>
                        <a:pt x="3" y="11"/>
                      </a:lnTo>
                      <a:lnTo>
                        <a:pt x="2" y="7"/>
                      </a:lnTo>
                      <a:lnTo>
                        <a:pt x="0" y="0"/>
                      </a:lnTo>
                      <a:lnTo>
                        <a:pt x="3" y="0"/>
                      </a:lnTo>
                      <a:lnTo>
                        <a:pt x="9" y="4"/>
                      </a:lnTo>
                      <a:lnTo>
                        <a:pt x="12" y="3"/>
                      </a:lnTo>
                      <a:lnTo>
                        <a:pt x="13" y="3"/>
                      </a:lnTo>
                      <a:lnTo>
                        <a:pt x="17" y="0"/>
                      </a:lnTo>
                      <a:lnTo>
                        <a:pt x="17" y="11"/>
                      </a:lnTo>
                      <a:lnTo>
                        <a:pt x="15" y="15"/>
                      </a:lnTo>
                      <a:lnTo>
                        <a:pt x="13" y="19"/>
                      </a:lnTo>
                      <a:lnTo>
                        <a:pt x="13" y="22"/>
                      </a:lnTo>
                      <a:lnTo>
                        <a:pt x="12" y="23"/>
                      </a:lnTo>
                      <a:lnTo>
                        <a:pt x="12" y="26"/>
                      </a:lnTo>
                      <a:lnTo>
                        <a:pt x="9" y="23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79" name="Freeform 28"/>
                <p:cNvSpPr/>
                <p:nvPr/>
              </p:nvSpPr>
              <p:spPr>
                <a:xfrm>
                  <a:off x="2463" y="1235"/>
                  <a:ext cx="26" cy="106"/>
                </a:xfrm>
                <a:custGeom>
                  <a:avLst/>
                  <a:gdLst/>
                  <a:ahLst/>
                  <a:cxnLst>
                    <a:cxn ang="0">
                      <a:pos x="3" y="37"/>
                    </a:cxn>
                    <a:cxn ang="0">
                      <a:pos x="13" y="28"/>
                    </a:cxn>
                    <a:cxn ang="0">
                      <a:pos x="20" y="0"/>
                    </a:cxn>
                    <a:cxn ang="0">
                      <a:pos x="25" y="42"/>
                    </a:cxn>
                    <a:cxn ang="0">
                      <a:pos x="17" y="94"/>
                    </a:cxn>
                    <a:cxn ang="0">
                      <a:pos x="0" y="105"/>
                    </a:cxn>
                    <a:cxn ang="0">
                      <a:pos x="0" y="80"/>
                    </a:cxn>
                    <a:cxn ang="0">
                      <a:pos x="5" y="64"/>
                    </a:cxn>
                    <a:cxn ang="0">
                      <a:pos x="3" y="37"/>
                    </a:cxn>
                  </a:cxnLst>
                  <a:pathLst>
                    <a:path w="26" h="106">
                      <a:moveTo>
                        <a:pt x="3" y="37"/>
                      </a:moveTo>
                      <a:lnTo>
                        <a:pt x="13" y="28"/>
                      </a:lnTo>
                      <a:lnTo>
                        <a:pt x="20" y="0"/>
                      </a:lnTo>
                      <a:lnTo>
                        <a:pt x="25" y="42"/>
                      </a:lnTo>
                      <a:lnTo>
                        <a:pt x="17" y="94"/>
                      </a:lnTo>
                      <a:lnTo>
                        <a:pt x="0" y="105"/>
                      </a:lnTo>
                      <a:lnTo>
                        <a:pt x="0" y="80"/>
                      </a:lnTo>
                      <a:lnTo>
                        <a:pt x="5" y="64"/>
                      </a:lnTo>
                      <a:lnTo>
                        <a:pt x="3" y="37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</p:grpSp>
      </p:grpSp>
      <p:sp>
        <p:nvSpPr>
          <p:cNvPr id="3104" name="Rectangle 3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3429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/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648200"/>
            <a:ext cx="6400800" cy="1752600"/>
          </a:xfrm>
        </p:spPr>
        <p:txBody>
          <a:bodyPr anchor="ctr"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/>
          </a:p>
        </p:txBody>
      </p:sp>
      <p:sp>
        <p:nvSpPr>
          <p:cNvPr id="65" name="Rectangle 3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/>
          <a:p>
            <a:pPr>
              <a:buNone/>
            </a:pPr>
            <a:endParaRPr dirty="0"/>
          </a:p>
        </p:txBody>
      </p:sp>
      <p:sp>
        <p:nvSpPr>
          <p:cNvPr id="66" name="Rectangle 3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/>
          <a:lstStyle>
            <a:lvl1pPr algn="ctr" eaLnBrk="0" hangingPunct="0">
              <a:defRPr sz="1400">
                <a:cs typeface="+mn-cs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Liang, Introduction to Java Programming, Ninth Edition, (c) 2013 Pearson Education, Inc. All rights reserved. 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7" name="Rectangle 3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/>
          <a:p>
            <a:pPr algn="r">
              <a:buNone/>
            </a:pPr>
            <a:fld id="{9A0DB2DC-4C9A-4742-B13C-FB6460FD3503}" type="slidenum">
              <a:rPr lang="en-US" altLang="en-US" dirty="0"/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altLang="en-US" dirty="0">
                <a:latin typeface="Times New Roman" panose="02020603050405020304" pitchFamily="18" charset="0"/>
              </a:rPr>
            </a:fld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8575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altLang="en-US" dirty="0">
                <a:latin typeface="Times New Roman" panose="02020603050405020304" pitchFamily="18" charset="0"/>
              </a:rPr>
            </a:fld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altLang="en-US" dirty="0">
                <a:latin typeface="Times New Roman" panose="02020603050405020304" pitchFamily="18" charset="0"/>
              </a:rPr>
            </a:fld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altLang="en-US" dirty="0">
                <a:latin typeface="Times New Roman" panose="02020603050405020304" pitchFamily="18" charset="0"/>
              </a:rPr>
            </a:fld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5735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5735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altLang="en-US" dirty="0">
                <a:latin typeface="Times New Roman" panose="02020603050405020304" pitchFamily="18" charset="0"/>
              </a:rPr>
            </a:fld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altLang="en-US" dirty="0">
                <a:latin typeface="Times New Roman" panose="02020603050405020304" pitchFamily="18" charset="0"/>
              </a:rPr>
            </a:fld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altLang="en-US" dirty="0">
                <a:latin typeface="Times New Roman" panose="02020603050405020304" pitchFamily="18" charset="0"/>
              </a:rPr>
            </a:fld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altLang="en-US" dirty="0">
                <a:latin typeface="Times New Roman" panose="02020603050405020304" pitchFamily="18" charset="0"/>
              </a:rPr>
            </a:fld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altLang="en-US" dirty="0">
                <a:latin typeface="Times New Roman" panose="02020603050405020304" pitchFamily="18" charset="0"/>
              </a:rPr>
            </a:fld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2075" tIns="46038" rIns="92075" bIns="46038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altLang="en-US" dirty="0">
                <a:latin typeface="Times New Roman" panose="02020603050405020304" pitchFamily="18" charset="0"/>
              </a:rPr>
            </a:fld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9"/>
          <p:cNvGrpSpPr/>
          <p:nvPr/>
        </p:nvGrpSpPr>
        <p:grpSpPr>
          <a:xfrm>
            <a:off x="0" y="4367213"/>
            <a:ext cx="9131300" cy="2478087"/>
            <a:chOff x="0" y="2751"/>
            <a:chExt cx="5752" cy="1561"/>
          </a:xfrm>
        </p:grpSpPr>
        <p:sp>
          <p:nvSpPr>
            <p:cNvPr id="1032" name="Rectangle 2"/>
            <p:cNvSpPr>
              <a:spLocks noChangeArrowheads="1"/>
            </p:cNvSpPr>
            <p:nvPr/>
          </p:nvSpPr>
          <p:spPr bwMode="hidden">
            <a:xfrm>
              <a:off x="0" y="4080"/>
              <a:ext cx="5752" cy="23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pPr lvl="0">
                <a:buNone/>
              </a:pP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1033" name="Group 28"/>
            <p:cNvGrpSpPr/>
            <p:nvPr/>
          </p:nvGrpSpPr>
          <p:grpSpPr>
            <a:xfrm>
              <a:off x="4458" y="2751"/>
              <a:ext cx="1190" cy="1426"/>
              <a:chOff x="4458" y="2751"/>
              <a:chExt cx="1190" cy="1426"/>
            </a:xfrm>
          </p:grpSpPr>
          <p:sp>
            <p:nvSpPr>
              <p:cNvPr id="1034" name="Freeform 3"/>
              <p:cNvSpPr/>
              <p:nvPr/>
            </p:nvSpPr>
            <p:spPr>
              <a:xfrm>
                <a:off x="4614" y="2790"/>
                <a:ext cx="1034" cy="1273"/>
              </a:xfrm>
              <a:custGeom>
                <a:avLst/>
                <a:gdLst/>
                <a:ahLst/>
                <a:cxnLst>
                  <a:cxn ang="0">
                    <a:pos x="646" y="23"/>
                  </a:cxn>
                  <a:cxn ang="0">
                    <a:pos x="765" y="92"/>
                  </a:cxn>
                  <a:cxn ang="0">
                    <a:pos x="866" y="184"/>
                  </a:cxn>
                  <a:cxn ang="0">
                    <a:pos x="944" y="294"/>
                  </a:cxn>
                  <a:cxn ang="0">
                    <a:pos x="1000" y="417"/>
                  </a:cxn>
                  <a:cxn ang="0">
                    <a:pos x="1030" y="550"/>
                  </a:cxn>
                  <a:cxn ang="0">
                    <a:pos x="1030" y="688"/>
                  </a:cxn>
                  <a:cxn ang="0">
                    <a:pos x="1000" y="821"/>
                  </a:cxn>
                  <a:cxn ang="0">
                    <a:pos x="944" y="944"/>
                  </a:cxn>
                  <a:cxn ang="0">
                    <a:pos x="866" y="1055"/>
                  </a:cxn>
                  <a:cxn ang="0">
                    <a:pos x="765" y="1148"/>
                  </a:cxn>
                  <a:cxn ang="0">
                    <a:pos x="646" y="1215"/>
                  </a:cxn>
                  <a:cxn ang="0">
                    <a:pos x="517" y="1257"/>
                  </a:cxn>
                  <a:cxn ang="0">
                    <a:pos x="382" y="1272"/>
                  </a:cxn>
                  <a:cxn ang="0">
                    <a:pos x="246" y="1257"/>
                  </a:cxn>
                  <a:cxn ang="0">
                    <a:pos x="118" y="1215"/>
                  </a:cxn>
                  <a:cxn ang="0">
                    <a:pos x="0" y="1148"/>
                  </a:cxn>
                  <a:cxn ang="0">
                    <a:pos x="89" y="1129"/>
                  </a:cxn>
                  <a:cxn ang="0">
                    <a:pos x="201" y="1179"/>
                  </a:cxn>
                  <a:cxn ang="0">
                    <a:pos x="320" y="1204"/>
                  </a:cxn>
                  <a:cxn ang="0">
                    <a:pos x="443" y="1204"/>
                  </a:cxn>
                  <a:cxn ang="0">
                    <a:pos x="563" y="1179"/>
                  </a:cxn>
                  <a:cxn ang="0">
                    <a:pos x="675" y="1129"/>
                  </a:cxn>
                  <a:cxn ang="0">
                    <a:pos x="775" y="1057"/>
                  </a:cxn>
                  <a:cxn ang="0">
                    <a:pos x="857" y="965"/>
                  </a:cxn>
                  <a:cxn ang="0">
                    <a:pos x="919" y="858"/>
                  </a:cxn>
                  <a:cxn ang="0">
                    <a:pos x="956" y="742"/>
                  </a:cxn>
                  <a:cxn ang="0">
                    <a:pos x="969" y="619"/>
                  </a:cxn>
                  <a:cxn ang="0">
                    <a:pos x="956" y="496"/>
                  </a:cxn>
                  <a:cxn ang="0">
                    <a:pos x="919" y="381"/>
                  </a:cxn>
                  <a:cxn ang="0">
                    <a:pos x="857" y="273"/>
                  </a:cxn>
                  <a:cxn ang="0">
                    <a:pos x="775" y="182"/>
                  </a:cxn>
                  <a:cxn ang="0">
                    <a:pos x="675" y="110"/>
                  </a:cxn>
                  <a:cxn ang="0">
                    <a:pos x="563" y="61"/>
                  </a:cxn>
                  <a:cxn ang="0">
                    <a:pos x="582" y="0"/>
                  </a:cxn>
                </a:cxnLst>
                <a:pathLst>
                  <a:path w="1034" h="1273">
                    <a:moveTo>
                      <a:pt x="582" y="0"/>
                    </a:moveTo>
                    <a:lnTo>
                      <a:pt x="646" y="23"/>
                    </a:lnTo>
                    <a:lnTo>
                      <a:pt x="707" y="56"/>
                    </a:lnTo>
                    <a:lnTo>
                      <a:pt x="765" y="92"/>
                    </a:lnTo>
                    <a:lnTo>
                      <a:pt x="818" y="134"/>
                    </a:lnTo>
                    <a:lnTo>
                      <a:pt x="866" y="184"/>
                    </a:lnTo>
                    <a:lnTo>
                      <a:pt x="908" y="237"/>
                    </a:lnTo>
                    <a:lnTo>
                      <a:pt x="944" y="294"/>
                    </a:lnTo>
                    <a:lnTo>
                      <a:pt x="977" y="353"/>
                    </a:lnTo>
                    <a:lnTo>
                      <a:pt x="1000" y="417"/>
                    </a:lnTo>
                    <a:lnTo>
                      <a:pt x="1018" y="483"/>
                    </a:lnTo>
                    <a:lnTo>
                      <a:pt x="1030" y="550"/>
                    </a:lnTo>
                    <a:lnTo>
                      <a:pt x="1033" y="619"/>
                    </a:lnTo>
                    <a:lnTo>
                      <a:pt x="1030" y="688"/>
                    </a:lnTo>
                    <a:lnTo>
                      <a:pt x="1018" y="756"/>
                    </a:lnTo>
                    <a:lnTo>
                      <a:pt x="1000" y="821"/>
                    </a:lnTo>
                    <a:lnTo>
                      <a:pt x="977" y="884"/>
                    </a:lnTo>
                    <a:lnTo>
                      <a:pt x="944" y="944"/>
                    </a:lnTo>
                    <a:lnTo>
                      <a:pt x="908" y="1003"/>
                    </a:lnTo>
                    <a:lnTo>
                      <a:pt x="866" y="1055"/>
                    </a:lnTo>
                    <a:lnTo>
                      <a:pt x="818" y="1105"/>
                    </a:lnTo>
                    <a:lnTo>
                      <a:pt x="765" y="1148"/>
                    </a:lnTo>
                    <a:lnTo>
                      <a:pt x="707" y="1183"/>
                    </a:lnTo>
                    <a:lnTo>
                      <a:pt x="646" y="1215"/>
                    </a:lnTo>
                    <a:lnTo>
                      <a:pt x="582" y="1239"/>
                    </a:lnTo>
                    <a:lnTo>
                      <a:pt x="517" y="1257"/>
                    </a:lnTo>
                    <a:lnTo>
                      <a:pt x="450" y="1269"/>
                    </a:lnTo>
                    <a:lnTo>
                      <a:pt x="382" y="1272"/>
                    </a:lnTo>
                    <a:lnTo>
                      <a:pt x="313" y="1269"/>
                    </a:lnTo>
                    <a:lnTo>
                      <a:pt x="246" y="1257"/>
                    </a:lnTo>
                    <a:lnTo>
                      <a:pt x="180" y="1239"/>
                    </a:lnTo>
                    <a:lnTo>
                      <a:pt x="118" y="1215"/>
                    </a:lnTo>
                    <a:lnTo>
                      <a:pt x="57" y="1183"/>
                    </a:lnTo>
                    <a:lnTo>
                      <a:pt x="0" y="1148"/>
                    </a:lnTo>
                    <a:lnTo>
                      <a:pt x="36" y="1095"/>
                    </a:lnTo>
                    <a:lnTo>
                      <a:pt x="89" y="1129"/>
                    </a:lnTo>
                    <a:lnTo>
                      <a:pt x="144" y="1156"/>
                    </a:lnTo>
                    <a:lnTo>
                      <a:pt x="201" y="1179"/>
                    </a:lnTo>
                    <a:lnTo>
                      <a:pt x="261" y="1195"/>
                    </a:lnTo>
                    <a:lnTo>
                      <a:pt x="320" y="1204"/>
                    </a:lnTo>
                    <a:lnTo>
                      <a:pt x="382" y="1208"/>
                    </a:lnTo>
                    <a:lnTo>
                      <a:pt x="443" y="1204"/>
                    </a:lnTo>
                    <a:lnTo>
                      <a:pt x="504" y="1195"/>
                    </a:lnTo>
                    <a:lnTo>
                      <a:pt x="563" y="1179"/>
                    </a:lnTo>
                    <a:lnTo>
                      <a:pt x="621" y="1156"/>
                    </a:lnTo>
                    <a:lnTo>
                      <a:pt x="675" y="1129"/>
                    </a:lnTo>
                    <a:lnTo>
                      <a:pt x="727" y="1095"/>
                    </a:lnTo>
                    <a:lnTo>
                      <a:pt x="775" y="1057"/>
                    </a:lnTo>
                    <a:lnTo>
                      <a:pt x="818" y="1013"/>
                    </a:lnTo>
                    <a:lnTo>
                      <a:pt x="857" y="965"/>
                    </a:lnTo>
                    <a:lnTo>
                      <a:pt x="890" y="913"/>
                    </a:lnTo>
                    <a:lnTo>
                      <a:pt x="919" y="858"/>
                    </a:lnTo>
                    <a:lnTo>
                      <a:pt x="941" y="802"/>
                    </a:lnTo>
                    <a:lnTo>
                      <a:pt x="956" y="742"/>
                    </a:lnTo>
                    <a:lnTo>
                      <a:pt x="965" y="680"/>
                    </a:lnTo>
                    <a:lnTo>
                      <a:pt x="969" y="619"/>
                    </a:lnTo>
                    <a:lnTo>
                      <a:pt x="965" y="557"/>
                    </a:lnTo>
                    <a:lnTo>
                      <a:pt x="956" y="496"/>
                    </a:lnTo>
                    <a:lnTo>
                      <a:pt x="941" y="437"/>
                    </a:lnTo>
                    <a:lnTo>
                      <a:pt x="919" y="381"/>
                    </a:lnTo>
                    <a:lnTo>
                      <a:pt x="890" y="325"/>
                    </a:lnTo>
                    <a:lnTo>
                      <a:pt x="857" y="273"/>
                    </a:lnTo>
                    <a:lnTo>
                      <a:pt x="818" y="225"/>
                    </a:lnTo>
                    <a:lnTo>
                      <a:pt x="775" y="182"/>
                    </a:lnTo>
                    <a:lnTo>
                      <a:pt x="727" y="144"/>
                    </a:lnTo>
                    <a:lnTo>
                      <a:pt x="675" y="110"/>
                    </a:lnTo>
                    <a:lnTo>
                      <a:pt x="621" y="81"/>
                    </a:lnTo>
                    <a:lnTo>
                      <a:pt x="563" y="61"/>
                    </a:lnTo>
                    <a:lnTo>
                      <a:pt x="565" y="56"/>
                    </a:lnTo>
                    <a:lnTo>
                      <a:pt x="582" y="0"/>
                    </a:lnTo>
                  </a:path>
                </a:pathLst>
              </a:custGeom>
              <a:gradFill rotWithShape="0">
                <a:gsLst>
                  <a:gs pos="0">
                    <a:schemeClr val="bg2">
                      <a:alpha val="100000"/>
                    </a:schemeClr>
                  </a:gs>
                  <a:gs pos="100000">
                    <a:schemeClr val="bg1">
                      <a:alpha val="100000"/>
                    </a:scheme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35" name="Line 4"/>
              <p:cNvSpPr/>
              <p:nvPr/>
            </p:nvSpPr>
            <p:spPr>
              <a:xfrm flipV="1">
                <a:off x="4639" y="3863"/>
                <a:ext cx="103" cy="186"/>
              </a:xfrm>
              <a:prstGeom prst="line">
                <a:avLst/>
              </a:prstGeom>
              <a:ln w="25400" cap="flat" cmpd="sng">
                <a:solidFill>
                  <a:schemeClr val="bg1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1036" name="Line 5"/>
              <p:cNvSpPr/>
              <p:nvPr/>
            </p:nvSpPr>
            <p:spPr>
              <a:xfrm flipV="1">
                <a:off x="5210" y="2874"/>
                <a:ext cx="36" cy="71"/>
              </a:xfrm>
              <a:prstGeom prst="line">
                <a:avLst/>
              </a:prstGeom>
              <a:ln w="25400" cap="flat" cmpd="sng">
                <a:solidFill>
                  <a:schemeClr val="bg1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1037" name="Line 6"/>
              <p:cNvSpPr/>
              <p:nvPr/>
            </p:nvSpPr>
            <p:spPr>
              <a:xfrm flipV="1">
                <a:off x="5270" y="2751"/>
                <a:ext cx="36" cy="71"/>
              </a:xfrm>
              <a:prstGeom prst="line">
                <a:avLst/>
              </a:prstGeom>
              <a:ln w="25400" cap="flat" cmpd="sng">
                <a:solidFill>
                  <a:schemeClr val="bg1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1038" name="Freeform 7"/>
              <p:cNvSpPr/>
              <p:nvPr/>
            </p:nvSpPr>
            <p:spPr>
              <a:xfrm>
                <a:off x="4753" y="4067"/>
                <a:ext cx="604" cy="110"/>
              </a:xfrm>
              <a:custGeom>
                <a:avLst/>
                <a:gdLst/>
                <a:ahLst/>
                <a:cxnLst>
                  <a:cxn ang="0">
                    <a:pos x="2" y="70"/>
                  </a:cxn>
                  <a:cxn ang="0">
                    <a:pos x="14" y="57"/>
                  </a:cxn>
                  <a:cxn ang="0">
                    <a:pos x="31" y="46"/>
                  </a:cxn>
                  <a:cxn ang="0">
                    <a:pos x="63" y="30"/>
                  </a:cxn>
                  <a:cxn ang="0">
                    <a:pos x="100" y="21"/>
                  </a:cxn>
                  <a:cxn ang="0">
                    <a:pos x="134" y="13"/>
                  </a:cxn>
                  <a:cxn ang="0">
                    <a:pos x="181" y="6"/>
                  </a:cxn>
                  <a:cxn ang="0">
                    <a:pos x="225" y="2"/>
                  </a:cxn>
                  <a:cxn ang="0">
                    <a:pos x="277" y="0"/>
                  </a:cxn>
                  <a:cxn ang="0">
                    <a:pos x="340" y="0"/>
                  </a:cxn>
                  <a:cxn ang="0">
                    <a:pos x="407" y="4"/>
                  </a:cxn>
                  <a:cxn ang="0">
                    <a:pos x="453" y="10"/>
                  </a:cxn>
                  <a:cxn ang="0">
                    <a:pos x="502" y="19"/>
                  </a:cxn>
                  <a:cxn ang="0">
                    <a:pos x="549" y="33"/>
                  </a:cxn>
                  <a:cxn ang="0">
                    <a:pos x="573" y="47"/>
                  </a:cxn>
                  <a:cxn ang="0">
                    <a:pos x="588" y="58"/>
                  </a:cxn>
                  <a:cxn ang="0">
                    <a:pos x="603" y="77"/>
                  </a:cxn>
                  <a:cxn ang="0">
                    <a:pos x="578" y="87"/>
                  </a:cxn>
                  <a:cxn ang="0">
                    <a:pos x="536" y="95"/>
                  </a:cxn>
                  <a:cxn ang="0">
                    <a:pos x="485" y="101"/>
                  </a:cxn>
                  <a:cxn ang="0">
                    <a:pos x="436" y="106"/>
                  </a:cxn>
                  <a:cxn ang="0">
                    <a:pos x="377" y="108"/>
                  </a:cxn>
                  <a:cxn ang="0">
                    <a:pos x="313" y="109"/>
                  </a:cxn>
                  <a:cxn ang="0">
                    <a:pos x="252" y="109"/>
                  </a:cxn>
                  <a:cxn ang="0">
                    <a:pos x="188" y="108"/>
                  </a:cxn>
                  <a:cxn ang="0">
                    <a:pos x="117" y="102"/>
                  </a:cxn>
                  <a:cxn ang="0">
                    <a:pos x="61" y="96"/>
                  </a:cxn>
                  <a:cxn ang="0">
                    <a:pos x="14" y="86"/>
                  </a:cxn>
                  <a:cxn ang="0">
                    <a:pos x="0" y="78"/>
                  </a:cxn>
                  <a:cxn ang="0">
                    <a:pos x="2" y="70"/>
                  </a:cxn>
                </a:cxnLst>
                <a:pathLst>
                  <a:path w="604" h="110">
                    <a:moveTo>
                      <a:pt x="2" y="70"/>
                    </a:moveTo>
                    <a:lnTo>
                      <a:pt x="14" y="57"/>
                    </a:lnTo>
                    <a:lnTo>
                      <a:pt x="31" y="46"/>
                    </a:lnTo>
                    <a:lnTo>
                      <a:pt x="63" y="30"/>
                    </a:lnTo>
                    <a:lnTo>
                      <a:pt x="100" y="21"/>
                    </a:lnTo>
                    <a:lnTo>
                      <a:pt x="134" y="13"/>
                    </a:lnTo>
                    <a:lnTo>
                      <a:pt x="181" y="6"/>
                    </a:lnTo>
                    <a:lnTo>
                      <a:pt x="225" y="2"/>
                    </a:lnTo>
                    <a:lnTo>
                      <a:pt x="277" y="0"/>
                    </a:lnTo>
                    <a:lnTo>
                      <a:pt x="340" y="0"/>
                    </a:lnTo>
                    <a:lnTo>
                      <a:pt x="407" y="4"/>
                    </a:lnTo>
                    <a:lnTo>
                      <a:pt x="453" y="10"/>
                    </a:lnTo>
                    <a:lnTo>
                      <a:pt x="502" y="19"/>
                    </a:lnTo>
                    <a:lnTo>
                      <a:pt x="549" y="33"/>
                    </a:lnTo>
                    <a:lnTo>
                      <a:pt x="573" y="47"/>
                    </a:lnTo>
                    <a:lnTo>
                      <a:pt x="588" y="58"/>
                    </a:lnTo>
                    <a:lnTo>
                      <a:pt x="603" y="77"/>
                    </a:lnTo>
                    <a:lnTo>
                      <a:pt x="578" y="87"/>
                    </a:lnTo>
                    <a:lnTo>
                      <a:pt x="536" y="95"/>
                    </a:lnTo>
                    <a:lnTo>
                      <a:pt x="485" y="101"/>
                    </a:lnTo>
                    <a:lnTo>
                      <a:pt x="436" y="106"/>
                    </a:lnTo>
                    <a:lnTo>
                      <a:pt x="377" y="108"/>
                    </a:lnTo>
                    <a:lnTo>
                      <a:pt x="313" y="109"/>
                    </a:lnTo>
                    <a:lnTo>
                      <a:pt x="252" y="109"/>
                    </a:lnTo>
                    <a:lnTo>
                      <a:pt x="188" y="108"/>
                    </a:lnTo>
                    <a:lnTo>
                      <a:pt x="117" y="102"/>
                    </a:lnTo>
                    <a:lnTo>
                      <a:pt x="61" y="96"/>
                    </a:lnTo>
                    <a:lnTo>
                      <a:pt x="14" y="86"/>
                    </a:lnTo>
                    <a:lnTo>
                      <a:pt x="0" y="78"/>
                    </a:lnTo>
                    <a:lnTo>
                      <a:pt x="2" y="70"/>
                    </a:lnTo>
                  </a:path>
                </a:pathLst>
              </a:custGeom>
              <a:gradFill rotWithShape="0">
                <a:gsLst>
                  <a:gs pos="0">
                    <a:schemeClr val="bg1">
                      <a:alpha val="100000"/>
                    </a:schemeClr>
                  </a:gs>
                  <a:gs pos="100000">
                    <a:schemeClr val="bg2">
                      <a:alpha val="100000"/>
                    </a:schemeClr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39" name="Oval 8"/>
              <p:cNvSpPr>
                <a:spLocks noChangeArrowheads="1"/>
              </p:cNvSpPr>
              <p:nvPr/>
            </p:nvSpPr>
            <p:spPr bwMode="grayWhite">
              <a:xfrm>
                <a:off x="4458" y="2879"/>
                <a:ext cx="1074" cy="1073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pPr lvl="0">
                  <a:buNone/>
                </a:pPr>
                <a:endParaRPr lang="en-US" altLang="en-US" dirty="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040" name="Group 27"/>
              <p:cNvGrpSpPr/>
              <p:nvPr/>
            </p:nvGrpSpPr>
            <p:grpSpPr>
              <a:xfrm>
                <a:off x="4458" y="2991"/>
                <a:ext cx="999" cy="797"/>
                <a:chOff x="4458" y="2991"/>
                <a:chExt cx="999" cy="797"/>
              </a:xfrm>
            </p:grpSpPr>
            <p:sp>
              <p:nvSpPr>
                <p:cNvPr id="1041" name="Freeform 9"/>
                <p:cNvSpPr/>
                <p:nvPr/>
              </p:nvSpPr>
              <p:spPr>
                <a:xfrm>
                  <a:off x="4599" y="3283"/>
                  <a:ext cx="1" cy="1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6"/>
                    </a:cxn>
                    <a:cxn ang="0">
                      <a:pos x="0" y="16"/>
                    </a:cxn>
                    <a:cxn ang="0">
                      <a:pos x="0" y="6"/>
                    </a:cxn>
                    <a:cxn ang="0">
                      <a:pos x="0" y="0"/>
                    </a:cxn>
                  </a:cxnLst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42" name="Freeform 10"/>
                <p:cNvSpPr/>
                <p:nvPr/>
              </p:nvSpPr>
              <p:spPr>
                <a:xfrm>
                  <a:off x="4616" y="3305"/>
                  <a:ext cx="17" cy="1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" y="0"/>
                    </a:cxn>
                    <a:cxn ang="0">
                      <a:pos x="16" y="16"/>
                    </a:cxn>
                    <a:cxn ang="0">
                      <a:pos x="0" y="0"/>
                    </a:cxn>
                  </a:cxnLst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43" name="Freeform 11"/>
                <p:cNvSpPr/>
                <p:nvPr/>
              </p:nvSpPr>
              <p:spPr>
                <a:xfrm>
                  <a:off x="4674" y="3275"/>
                  <a:ext cx="37" cy="35"/>
                </a:xfrm>
                <a:custGeom>
                  <a:avLst/>
                  <a:gdLst/>
                  <a:ahLst/>
                  <a:cxnLst>
                    <a:cxn ang="0">
                      <a:pos x="36" y="0"/>
                    </a:cxn>
                    <a:cxn ang="0">
                      <a:pos x="22" y="0"/>
                    </a:cxn>
                    <a:cxn ang="0">
                      <a:pos x="14" y="9"/>
                    </a:cxn>
                    <a:cxn ang="0">
                      <a:pos x="9" y="9"/>
                    </a:cxn>
                    <a:cxn ang="0">
                      <a:pos x="5" y="13"/>
                    </a:cxn>
                    <a:cxn ang="0">
                      <a:pos x="0" y="13"/>
                    </a:cxn>
                    <a:cxn ang="0">
                      <a:pos x="0" y="25"/>
                    </a:cxn>
                    <a:cxn ang="0">
                      <a:pos x="8" y="34"/>
                    </a:cxn>
                    <a:cxn ang="0">
                      <a:pos x="29" y="34"/>
                    </a:cxn>
                    <a:cxn ang="0">
                      <a:pos x="36" y="25"/>
                    </a:cxn>
                    <a:cxn ang="0">
                      <a:pos x="36" y="0"/>
                    </a:cxn>
                  </a:cxnLst>
                  <a:pathLst>
                    <a:path w="37" h="35">
                      <a:moveTo>
                        <a:pt x="36" y="0"/>
                      </a:move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9" y="9"/>
                      </a:lnTo>
                      <a:lnTo>
                        <a:pt x="5" y="13"/>
                      </a:lnTo>
                      <a:lnTo>
                        <a:pt x="0" y="13"/>
                      </a:lnTo>
                      <a:lnTo>
                        <a:pt x="0" y="25"/>
                      </a:lnTo>
                      <a:lnTo>
                        <a:pt x="8" y="34"/>
                      </a:lnTo>
                      <a:lnTo>
                        <a:pt x="29" y="34"/>
                      </a:lnTo>
                      <a:lnTo>
                        <a:pt x="36" y="25"/>
                      </a:lnTo>
                      <a:lnTo>
                        <a:pt x="36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44" name="Freeform 12"/>
                <p:cNvSpPr/>
                <p:nvPr/>
              </p:nvSpPr>
              <p:spPr>
                <a:xfrm>
                  <a:off x="4458" y="3303"/>
                  <a:ext cx="324" cy="422"/>
                </a:xfrm>
                <a:custGeom>
                  <a:avLst/>
                  <a:gdLst/>
                  <a:ahLst/>
                  <a:cxnLst>
                    <a:cxn ang="0">
                      <a:pos x="76" y="0"/>
                    </a:cxn>
                    <a:cxn ang="0">
                      <a:pos x="71" y="11"/>
                    </a:cxn>
                    <a:cxn ang="0">
                      <a:pos x="45" y="33"/>
                    </a:cxn>
                    <a:cxn ang="0">
                      <a:pos x="40" y="53"/>
                    </a:cxn>
                    <a:cxn ang="0">
                      <a:pos x="21" y="68"/>
                    </a:cxn>
                    <a:cxn ang="0">
                      <a:pos x="8" y="96"/>
                    </a:cxn>
                    <a:cxn ang="0">
                      <a:pos x="8" y="114"/>
                    </a:cxn>
                    <a:cxn ang="0">
                      <a:pos x="0" y="144"/>
                    </a:cxn>
                    <a:cxn ang="0">
                      <a:pos x="11" y="157"/>
                    </a:cxn>
                    <a:cxn ang="0">
                      <a:pos x="40" y="195"/>
                    </a:cxn>
                    <a:cxn ang="0">
                      <a:pos x="48" y="190"/>
                    </a:cxn>
                    <a:cxn ang="0">
                      <a:pos x="99" y="190"/>
                    </a:cxn>
                    <a:cxn ang="0">
                      <a:pos x="123" y="199"/>
                    </a:cxn>
                    <a:cxn ang="0">
                      <a:pos x="121" y="229"/>
                    </a:cxn>
                    <a:cxn ang="0">
                      <a:pos x="138" y="268"/>
                    </a:cxn>
                    <a:cxn ang="0">
                      <a:pos x="137" y="279"/>
                    </a:cxn>
                    <a:cxn ang="0">
                      <a:pos x="144" y="291"/>
                    </a:cxn>
                    <a:cxn ang="0">
                      <a:pos x="133" y="319"/>
                    </a:cxn>
                    <a:cxn ang="0">
                      <a:pos x="146" y="354"/>
                    </a:cxn>
                    <a:cxn ang="0">
                      <a:pos x="153" y="382"/>
                    </a:cxn>
                    <a:cxn ang="0">
                      <a:pos x="162" y="399"/>
                    </a:cxn>
                    <a:cxn ang="0">
                      <a:pos x="171" y="421"/>
                    </a:cxn>
                    <a:cxn ang="0">
                      <a:pos x="188" y="418"/>
                    </a:cxn>
                    <a:cxn ang="0">
                      <a:pos x="216" y="402"/>
                    </a:cxn>
                    <a:cxn ang="0">
                      <a:pos x="229" y="382"/>
                    </a:cxn>
                    <a:cxn ang="0">
                      <a:pos x="228" y="369"/>
                    </a:cxn>
                    <a:cxn ang="0">
                      <a:pos x="245" y="359"/>
                    </a:cxn>
                    <a:cxn ang="0">
                      <a:pos x="242" y="340"/>
                    </a:cxn>
                    <a:cxn ang="0">
                      <a:pos x="267" y="310"/>
                    </a:cxn>
                    <a:cxn ang="0">
                      <a:pos x="271" y="285"/>
                    </a:cxn>
                    <a:cxn ang="0">
                      <a:pos x="264" y="277"/>
                    </a:cxn>
                    <a:cxn ang="0">
                      <a:pos x="267" y="267"/>
                    </a:cxn>
                    <a:cxn ang="0">
                      <a:pos x="261" y="258"/>
                    </a:cxn>
                    <a:cxn ang="0">
                      <a:pos x="280" y="234"/>
                    </a:cxn>
                    <a:cxn ang="0">
                      <a:pos x="280" y="222"/>
                    </a:cxn>
                    <a:cxn ang="0">
                      <a:pos x="306" y="202"/>
                    </a:cxn>
                    <a:cxn ang="0">
                      <a:pos x="323" y="148"/>
                    </a:cxn>
                    <a:cxn ang="0">
                      <a:pos x="299" y="162"/>
                    </a:cxn>
                    <a:cxn ang="0">
                      <a:pos x="278" y="156"/>
                    </a:cxn>
                    <a:cxn ang="0">
                      <a:pos x="281" y="143"/>
                    </a:cxn>
                    <a:cxn ang="0">
                      <a:pos x="260" y="129"/>
                    </a:cxn>
                    <a:cxn ang="0">
                      <a:pos x="250" y="94"/>
                    </a:cxn>
                    <a:cxn ang="0">
                      <a:pos x="230" y="66"/>
                    </a:cxn>
                    <a:cxn ang="0">
                      <a:pos x="230" y="47"/>
                    </a:cxn>
                    <a:cxn ang="0">
                      <a:pos x="219" y="46"/>
                    </a:cxn>
                    <a:cxn ang="0">
                      <a:pos x="212" y="49"/>
                    </a:cxn>
                    <a:cxn ang="0">
                      <a:pos x="182" y="38"/>
                    </a:cxn>
                    <a:cxn ang="0">
                      <a:pos x="174" y="46"/>
                    </a:cxn>
                    <a:cxn ang="0">
                      <a:pos x="167" y="56"/>
                    </a:cxn>
                    <a:cxn ang="0">
                      <a:pos x="151" y="38"/>
                    </a:cxn>
                    <a:cxn ang="0">
                      <a:pos x="135" y="33"/>
                    </a:cxn>
                    <a:cxn ang="0">
                      <a:pos x="134" y="10"/>
                    </a:cxn>
                    <a:cxn ang="0">
                      <a:pos x="111" y="14"/>
                    </a:cxn>
                    <a:cxn ang="0">
                      <a:pos x="96" y="9"/>
                    </a:cxn>
                    <a:cxn ang="0">
                      <a:pos x="76" y="0"/>
                    </a:cxn>
                  </a:cxnLst>
                  <a:pathLst>
                    <a:path w="324" h="422">
                      <a:moveTo>
                        <a:pt x="76" y="0"/>
                      </a:moveTo>
                      <a:lnTo>
                        <a:pt x="71" y="11"/>
                      </a:lnTo>
                      <a:lnTo>
                        <a:pt x="45" y="33"/>
                      </a:lnTo>
                      <a:lnTo>
                        <a:pt x="40" y="53"/>
                      </a:lnTo>
                      <a:lnTo>
                        <a:pt x="21" y="68"/>
                      </a:lnTo>
                      <a:lnTo>
                        <a:pt x="8" y="96"/>
                      </a:lnTo>
                      <a:lnTo>
                        <a:pt x="8" y="114"/>
                      </a:lnTo>
                      <a:lnTo>
                        <a:pt x="0" y="144"/>
                      </a:lnTo>
                      <a:lnTo>
                        <a:pt x="11" y="157"/>
                      </a:lnTo>
                      <a:lnTo>
                        <a:pt x="40" y="195"/>
                      </a:lnTo>
                      <a:lnTo>
                        <a:pt x="48" y="190"/>
                      </a:lnTo>
                      <a:lnTo>
                        <a:pt x="99" y="190"/>
                      </a:lnTo>
                      <a:lnTo>
                        <a:pt x="123" y="199"/>
                      </a:lnTo>
                      <a:lnTo>
                        <a:pt x="121" y="229"/>
                      </a:lnTo>
                      <a:lnTo>
                        <a:pt x="138" y="268"/>
                      </a:lnTo>
                      <a:lnTo>
                        <a:pt x="137" y="279"/>
                      </a:lnTo>
                      <a:lnTo>
                        <a:pt x="144" y="291"/>
                      </a:lnTo>
                      <a:lnTo>
                        <a:pt x="133" y="319"/>
                      </a:lnTo>
                      <a:lnTo>
                        <a:pt x="146" y="354"/>
                      </a:lnTo>
                      <a:lnTo>
                        <a:pt x="153" y="382"/>
                      </a:lnTo>
                      <a:lnTo>
                        <a:pt x="162" y="399"/>
                      </a:lnTo>
                      <a:lnTo>
                        <a:pt x="171" y="421"/>
                      </a:lnTo>
                      <a:lnTo>
                        <a:pt x="188" y="418"/>
                      </a:lnTo>
                      <a:lnTo>
                        <a:pt x="216" y="402"/>
                      </a:lnTo>
                      <a:lnTo>
                        <a:pt x="229" y="382"/>
                      </a:lnTo>
                      <a:lnTo>
                        <a:pt x="228" y="369"/>
                      </a:lnTo>
                      <a:lnTo>
                        <a:pt x="245" y="359"/>
                      </a:lnTo>
                      <a:lnTo>
                        <a:pt x="242" y="340"/>
                      </a:lnTo>
                      <a:lnTo>
                        <a:pt x="267" y="310"/>
                      </a:lnTo>
                      <a:lnTo>
                        <a:pt x="271" y="285"/>
                      </a:lnTo>
                      <a:lnTo>
                        <a:pt x="264" y="277"/>
                      </a:lnTo>
                      <a:lnTo>
                        <a:pt x="267" y="267"/>
                      </a:lnTo>
                      <a:lnTo>
                        <a:pt x="261" y="258"/>
                      </a:lnTo>
                      <a:lnTo>
                        <a:pt x="280" y="234"/>
                      </a:lnTo>
                      <a:lnTo>
                        <a:pt x="280" y="222"/>
                      </a:lnTo>
                      <a:lnTo>
                        <a:pt x="306" y="202"/>
                      </a:lnTo>
                      <a:lnTo>
                        <a:pt x="323" y="148"/>
                      </a:lnTo>
                      <a:lnTo>
                        <a:pt x="299" y="162"/>
                      </a:lnTo>
                      <a:lnTo>
                        <a:pt x="278" y="156"/>
                      </a:lnTo>
                      <a:lnTo>
                        <a:pt x="281" y="143"/>
                      </a:lnTo>
                      <a:lnTo>
                        <a:pt x="260" y="129"/>
                      </a:lnTo>
                      <a:lnTo>
                        <a:pt x="250" y="94"/>
                      </a:lnTo>
                      <a:lnTo>
                        <a:pt x="230" y="66"/>
                      </a:lnTo>
                      <a:lnTo>
                        <a:pt x="230" y="47"/>
                      </a:lnTo>
                      <a:lnTo>
                        <a:pt x="219" y="46"/>
                      </a:lnTo>
                      <a:lnTo>
                        <a:pt x="212" y="49"/>
                      </a:lnTo>
                      <a:lnTo>
                        <a:pt x="182" y="38"/>
                      </a:lnTo>
                      <a:lnTo>
                        <a:pt x="174" y="46"/>
                      </a:lnTo>
                      <a:lnTo>
                        <a:pt x="167" y="56"/>
                      </a:lnTo>
                      <a:lnTo>
                        <a:pt x="151" y="38"/>
                      </a:lnTo>
                      <a:lnTo>
                        <a:pt x="135" y="33"/>
                      </a:lnTo>
                      <a:lnTo>
                        <a:pt x="134" y="10"/>
                      </a:lnTo>
                      <a:lnTo>
                        <a:pt x="111" y="14"/>
                      </a:lnTo>
                      <a:lnTo>
                        <a:pt x="96" y="9"/>
                      </a:lnTo>
                      <a:lnTo>
                        <a:pt x="76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45" name="Freeform 13"/>
                <p:cNvSpPr/>
                <p:nvPr/>
              </p:nvSpPr>
              <p:spPr>
                <a:xfrm>
                  <a:off x="5205" y="3408"/>
                  <a:ext cx="17" cy="21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9" y="5"/>
                    </a:cxn>
                    <a:cxn ang="0">
                      <a:pos x="7" y="10"/>
                    </a:cxn>
                    <a:cxn ang="0">
                      <a:pos x="7" y="14"/>
                    </a:cxn>
                    <a:cxn ang="0">
                      <a:pos x="16" y="17"/>
                    </a:cxn>
                    <a:cxn ang="0">
                      <a:pos x="16" y="20"/>
                    </a:cxn>
                    <a:cxn ang="0">
                      <a:pos x="9" y="17"/>
                    </a:cxn>
                    <a:cxn ang="0">
                      <a:pos x="3" y="20"/>
                    </a:cxn>
                    <a:cxn ang="0">
                      <a:pos x="0" y="17"/>
                    </a:cxn>
                    <a:cxn ang="0">
                      <a:pos x="3" y="14"/>
                    </a:cxn>
                    <a:cxn ang="0">
                      <a:pos x="0" y="10"/>
                    </a:cxn>
                    <a:cxn ang="0">
                      <a:pos x="3" y="2"/>
                    </a:cxn>
                    <a:cxn ang="0">
                      <a:pos x="7" y="0"/>
                    </a:cxn>
                  </a:cxnLst>
                  <a:pathLst>
                    <a:path w="17" h="21">
                      <a:moveTo>
                        <a:pt x="7" y="0"/>
                      </a:moveTo>
                      <a:lnTo>
                        <a:pt x="9" y="5"/>
                      </a:lnTo>
                      <a:lnTo>
                        <a:pt x="7" y="10"/>
                      </a:lnTo>
                      <a:lnTo>
                        <a:pt x="7" y="14"/>
                      </a:lnTo>
                      <a:lnTo>
                        <a:pt x="16" y="17"/>
                      </a:lnTo>
                      <a:lnTo>
                        <a:pt x="16" y="20"/>
                      </a:lnTo>
                      <a:lnTo>
                        <a:pt x="9" y="17"/>
                      </a:lnTo>
                      <a:lnTo>
                        <a:pt x="3" y="20"/>
                      </a:lnTo>
                      <a:lnTo>
                        <a:pt x="0" y="17"/>
                      </a:lnTo>
                      <a:lnTo>
                        <a:pt x="3" y="14"/>
                      </a:lnTo>
                      <a:lnTo>
                        <a:pt x="0" y="10"/>
                      </a:lnTo>
                      <a:lnTo>
                        <a:pt x="3" y="2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46" name="Freeform 14"/>
                <p:cNvSpPr/>
                <p:nvPr/>
              </p:nvSpPr>
              <p:spPr>
                <a:xfrm>
                  <a:off x="5144" y="3496"/>
                  <a:ext cx="49" cy="70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7" y="34"/>
                    </a:cxn>
                    <a:cxn ang="0">
                      <a:pos x="37" y="0"/>
                    </a:cxn>
                    <a:cxn ang="0">
                      <a:pos x="48" y="20"/>
                    </a:cxn>
                    <a:cxn ang="0">
                      <a:pos x="39" y="69"/>
                    </a:cxn>
                    <a:cxn ang="0">
                      <a:pos x="3" y="57"/>
                    </a:cxn>
                    <a:cxn ang="0">
                      <a:pos x="0" y="34"/>
                    </a:cxn>
                  </a:cxnLst>
                  <a:pathLst>
                    <a:path w="49" h="70">
                      <a:moveTo>
                        <a:pt x="0" y="34"/>
                      </a:moveTo>
                      <a:lnTo>
                        <a:pt x="17" y="34"/>
                      </a:lnTo>
                      <a:lnTo>
                        <a:pt x="37" y="0"/>
                      </a:lnTo>
                      <a:lnTo>
                        <a:pt x="48" y="20"/>
                      </a:lnTo>
                      <a:lnTo>
                        <a:pt x="39" y="69"/>
                      </a:lnTo>
                      <a:lnTo>
                        <a:pt x="3" y="57"/>
                      </a:lnTo>
                      <a:lnTo>
                        <a:pt x="0" y="34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47" name="Freeform 15"/>
                <p:cNvSpPr/>
                <p:nvPr/>
              </p:nvSpPr>
              <p:spPr>
                <a:xfrm>
                  <a:off x="5241" y="3523"/>
                  <a:ext cx="84" cy="67"/>
                </a:xfrm>
                <a:custGeom>
                  <a:avLst/>
                  <a:gdLst/>
                  <a:ahLst/>
                  <a:cxnLst>
                    <a:cxn ang="0">
                      <a:pos x="5" y="15"/>
                    </a:cxn>
                    <a:cxn ang="0">
                      <a:pos x="0" y="0"/>
                    </a:cxn>
                    <a:cxn ang="0">
                      <a:pos x="27" y="6"/>
                    </a:cxn>
                    <a:cxn ang="0">
                      <a:pos x="67" y="22"/>
                    </a:cxn>
                    <a:cxn ang="0">
                      <a:pos x="67" y="34"/>
                    </a:cxn>
                    <a:cxn ang="0">
                      <a:pos x="83" y="66"/>
                    </a:cxn>
                    <a:cxn ang="0">
                      <a:pos x="52" y="36"/>
                    </a:cxn>
                    <a:cxn ang="0">
                      <a:pos x="31" y="38"/>
                    </a:cxn>
                    <a:cxn ang="0">
                      <a:pos x="5" y="15"/>
                    </a:cxn>
                  </a:cxnLst>
                  <a:pathLst>
                    <a:path w="84" h="67">
                      <a:moveTo>
                        <a:pt x="5" y="15"/>
                      </a:moveTo>
                      <a:lnTo>
                        <a:pt x="0" y="0"/>
                      </a:lnTo>
                      <a:lnTo>
                        <a:pt x="27" y="6"/>
                      </a:lnTo>
                      <a:lnTo>
                        <a:pt x="67" y="22"/>
                      </a:lnTo>
                      <a:lnTo>
                        <a:pt x="67" y="34"/>
                      </a:lnTo>
                      <a:lnTo>
                        <a:pt x="83" y="66"/>
                      </a:lnTo>
                      <a:lnTo>
                        <a:pt x="52" y="36"/>
                      </a:lnTo>
                      <a:lnTo>
                        <a:pt x="31" y="38"/>
                      </a:lnTo>
                      <a:lnTo>
                        <a:pt x="5" y="15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48" name="Freeform 16"/>
                <p:cNvSpPr/>
                <p:nvPr/>
              </p:nvSpPr>
              <p:spPr>
                <a:xfrm>
                  <a:off x="5400" y="3660"/>
                  <a:ext cx="57" cy="73"/>
                </a:xfrm>
                <a:custGeom>
                  <a:avLst/>
                  <a:gdLst/>
                  <a:ahLst/>
                  <a:cxnLst>
                    <a:cxn ang="0">
                      <a:pos x="34" y="0"/>
                    </a:cxn>
                    <a:cxn ang="0">
                      <a:pos x="56" y="21"/>
                    </a:cxn>
                    <a:cxn ang="0">
                      <a:pos x="11" y="72"/>
                    </a:cxn>
                    <a:cxn ang="0">
                      <a:pos x="0" y="60"/>
                    </a:cxn>
                    <a:cxn ang="0">
                      <a:pos x="32" y="28"/>
                    </a:cxn>
                    <a:cxn ang="0">
                      <a:pos x="34" y="0"/>
                    </a:cxn>
                  </a:cxnLst>
                  <a:pathLst>
                    <a:path w="57" h="73">
                      <a:moveTo>
                        <a:pt x="34" y="0"/>
                      </a:moveTo>
                      <a:lnTo>
                        <a:pt x="56" y="21"/>
                      </a:lnTo>
                      <a:lnTo>
                        <a:pt x="11" y="72"/>
                      </a:lnTo>
                      <a:lnTo>
                        <a:pt x="0" y="60"/>
                      </a:lnTo>
                      <a:lnTo>
                        <a:pt x="32" y="28"/>
                      </a:lnTo>
                      <a:lnTo>
                        <a:pt x="34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49" name="Freeform 17"/>
                <p:cNvSpPr/>
                <p:nvPr/>
              </p:nvSpPr>
              <p:spPr>
                <a:xfrm>
                  <a:off x="4558" y="3167"/>
                  <a:ext cx="29" cy="48"/>
                </a:xfrm>
                <a:custGeom>
                  <a:avLst/>
                  <a:gdLst/>
                  <a:ahLst/>
                  <a:cxnLst>
                    <a:cxn ang="0">
                      <a:pos x="28" y="36"/>
                    </a:cxn>
                    <a:cxn ang="0">
                      <a:pos x="20" y="31"/>
                    </a:cxn>
                    <a:cxn ang="0">
                      <a:pos x="20" y="10"/>
                    </a:cxn>
                    <a:cxn ang="0">
                      <a:pos x="24" y="5"/>
                    </a:cxn>
                    <a:cxn ang="0">
                      <a:pos x="17" y="5"/>
                    </a:cxn>
                    <a:cxn ang="0">
                      <a:pos x="21" y="0"/>
                    </a:cxn>
                    <a:cxn ang="0">
                      <a:pos x="16" y="0"/>
                    </a:cxn>
                    <a:cxn ang="0">
                      <a:pos x="10" y="6"/>
                    </a:cxn>
                    <a:cxn ang="0">
                      <a:pos x="10" y="19"/>
                    </a:cxn>
                    <a:cxn ang="0">
                      <a:pos x="13" y="22"/>
                    </a:cxn>
                    <a:cxn ang="0">
                      <a:pos x="13" y="28"/>
                    </a:cxn>
                    <a:cxn ang="0">
                      <a:pos x="11" y="28"/>
                    </a:cxn>
                    <a:cxn ang="0">
                      <a:pos x="6" y="33"/>
                    </a:cxn>
                    <a:cxn ang="0">
                      <a:pos x="6" y="38"/>
                    </a:cxn>
                    <a:cxn ang="0">
                      <a:pos x="0" y="47"/>
                    </a:cxn>
                    <a:cxn ang="0">
                      <a:pos x="21" y="47"/>
                    </a:cxn>
                    <a:cxn ang="0">
                      <a:pos x="28" y="36"/>
                    </a:cxn>
                  </a:cxnLst>
                  <a:pathLst>
                    <a:path w="29" h="48">
                      <a:moveTo>
                        <a:pt x="28" y="36"/>
                      </a:moveTo>
                      <a:lnTo>
                        <a:pt x="20" y="31"/>
                      </a:lnTo>
                      <a:lnTo>
                        <a:pt x="20" y="10"/>
                      </a:lnTo>
                      <a:lnTo>
                        <a:pt x="24" y="5"/>
                      </a:lnTo>
                      <a:lnTo>
                        <a:pt x="17" y="5"/>
                      </a:lnTo>
                      <a:lnTo>
                        <a:pt x="21" y="0"/>
                      </a:lnTo>
                      <a:lnTo>
                        <a:pt x="16" y="0"/>
                      </a:lnTo>
                      <a:lnTo>
                        <a:pt x="10" y="6"/>
                      </a:lnTo>
                      <a:lnTo>
                        <a:pt x="10" y="19"/>
                      </a:lnTo>
                      <a:lnTo>
                        <a:pt x="13" y="22"/>
                      </a:lnTo>
                      <a:lnTo>
                        <a:pt x="13" y="28"/>
                      </a:lnTo>
                      <a:lnTo>
                        <a:pt x="11" y="28"/>
                      </a:lnTo>
                      <a:lnTo>
                        <a:pt x="6" y="33"/>
                      </a:lnTo>
                      <a:lnTo>
                        <a:pt x="6" y="38"/>
                      </a:lnTo>
                      <a:lnTo>
                        <a:pt x="0" y="47"/>
                      </a:lnTo>
                      <a:lnTo>
                        <a:pt x="21" y="47"/>
                      </a:lnTo>
                      <a:lnTo>
                        <a:pt x="28" y="36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50" name="Freeform 18"/>
                <p:cNvSpPr/>
                <p:nvPr/>
              </p:nvSpPr>
              <p:spPr>
                <a:xfrm>
                  <a:off x="4549" y="3183"/>
                  <a:ext cx="17" cy="17"/>
                </a:xfrm>
                <a:custGeom>
                  <a:avLst/>
                  <a:gdLst/>
                  <a:ahLst/>
                  <a:cxnLst>
                    <a:cxn ang="0">
                      <a:pos x="13" y="5"/>
                    </a:cxn>
                    <a:cxn ang="0">
                      <a:pos x="16" y="5"/>
                    </a:cxn>
                    <a:cxn ang="0">
                      <a:pos x="16" y="0"/>
                    </a:cxn>
                    <a:cxn ang="0">
                      <a:pos x="10" y="0"/>
                    </a:cxn>
                    <a:cxn ang="0">
                      <a:pos x="0" y="10"/>
                    </a:cxn>
                    <a:cxn ang="0">
                      <a:pos x="0" y="16"/>
                    </a:cxn>
                    <a:cxn ang="0">
                      <a:pos x="9" y="16"/>
                    </a:cxn>
                    <a:cxn ang="0">
                      <a:pos x="13" y="11"/>
                    </a:cxn>
                    <a:cxn ang="0">
                      <a:pos x="13" y="5"/>
                    </a:cxn>
                  </a:cxnLst>
                  <a:pathLst>
                    <a:path w="17" h="17">
                      <a:moveTo>
                        <a:pt x="13" y="5"/>
                      </a:moveTo>
                      <a:lnTo>
                        <a:pt x="16" y="5"/>
                      </a:lnTo>
                      <a:lnTo>
                        <a:pt x="16" y="0"/>
                      </a:lnTo>
                      <a:lnTo>
                        <a:pt x="10" y="0"/>
                      </a:lnTo>
                      <a:lnTo>
                        <a:pt x="0" y="10"/>
                      </a:lnTo>
                      <a:lnTo>
                        <a:pt x="0" y="16"/>
                      </a:lnTo>
                      <a:lnTo>
                        <a:pt x="9" y="16"/>
                      </a:lnTo>
                      <a:lnTo>
                        <a:pt x="13" y="11"/>
                      </a:lnTo>
                      <a:lnTo>
                        <a:pt x="13" y="5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51" name="Freeform 19"/>
                <p:cNvSpPr/>
                <p:nvPr/>
              </p:nvSpPr>
              <p:spPr>
                <a:xfrm>
                  <a:off x="4527" y="3155"/>
                  <a:ext cx="184" cy="155"/>
                </a:xfrm>
                <a:custGeom>
                  <a:avLst/>
                  <a:gdLst/>
                  <a:ahLst/>
                  <a:cxnLst>
                    <a:cxn ang="0">
                      <a:pos x="120" y="10"/>
                    </a:cxn>
                    <a:cxn ang="0">
                      <a:pos x="144" y="14"/>
                    </a:cxn>
                    <a:cxn ang="0">
                      <a:pos x="129" y="20"/>
                    </a:cxn>
                    <a:cxn ang="0">
                      <a:pos x="123" y="29"/>
                    </a:cxn>
                    <a:cxn ang="0">
                      <a:pos x="114" y="50"/>
                    </a:cxn>
                    <a:cxn ang="0">
                      <a:pos x="100" y="51"/>
                    </a:cxn>
                    <a:cxn ang="0">
                      <a:pos x="88" y="49"/>
                    </a:cxn>
                    <a:cxn ang="0">
                      <a:pos x="94" y="39"/>
                    </a:cxn>
                    <a:cxn ang="0">
                      <a:pos x="88" y="26"/>
                    </a:cxn>
                    <a:cxn ang="0">
                      <a:pos x="81" y="49"/>
                    </a:cxn>
                    <a:cxn ang="0">
                      <a:pos x="62" y="60"/>
                    </a:cxn>
                    <a:cxn ang="0">
                      <a:pos x="52" y="67"/>
                    </a:cxn>
                    <a:cxn ang="0">
                      <a:pos x="38" y="77"/>
                    </a:cxn>
                    <a:cxn ang="0">
                      <a:pos x="30" y="102"/>
                    </a:cxn>
                    <a:cxn ang="0">
                      <a:pos x="5" y="93"/>
                    </a:cxn>
                    <a:cxn ang="0">
                      <a:pos x="0" y="111"/>
                    </a:cxn>
                    <a:cxn ang="0">
                      <a:pos x="10" y="138"/>
                    </a:cxn>
                    <a:cxn ang="0">
                      <a:pos x="50" y="109"/>
                    </a:cxn>
                    <a:cxn ang="0">
                      <a:pos x="75" y="103"/>
                    </a:cxn>
                    <a:cxn ang="0">
                      <a:pos x="79" y="115"/>
                    </a:cxn>
                    <a:cxn ang="0">
                      <a:pos x="99" y="143"/>
                    </a:cxn>
                    <a:cxn ang="0">
                      <a:pos x="101" y="135"/>
                    </a:cxn>
                    <a:cxn ang="0">
                      <a:pos x="107" y="135"/>
                    </a:cxn>
                    <a:cxn ang="0">
                      <a:pos x="88" y="108"/>
                    </a:cxn>
                    <a:cxn ang="0">
                      <a:pos x="94" y="99"/>
                    </a:cxn>
                    <a:cxn ang="0">
                      <a:pos x="114" y="127"/>
                    </a:cxn>
                    <a:cxn ang="0">
                      <a:pos x="123" y="144"/>
                    </a:cxn>
                    <a:cxn ang="0">
                      <a:pos x="127" y="154"/>
                    </a:cxn>
                    <a:cxn ang="0">
                      <a:pos x="131" y="136"/>
                    </a:cxn>
                    <a:cxn ang="0">
                      <a:pos x="144" y="130"/>
                    </a:cxn>
                    <a:cxn ang="0">
                      <a:pos x="153" y="126"/>
                    </a:cxn>
                    <a:cxn ang="0">
                      <a:pos x="150" y="113"/>
                    </a:cxn>
                    <a:cxn ang="0">
                      <a:pos x="157" y="90"/>
                    </a:cxn>
                    <a:cxn ang="0">
                      <a:pos x="166" y="93"/>
                    </a:cxn>
                    <a:cxn ang="0">
                      <a:pos x="169" y="103"/>
                    </a:cxn>
                    <a:cxn ang="0">
                      <a:pos x="177" y="98"/>
                    </a:cxn>
                    <a:cxn ang="0">
                      <a:pos x="175" y="95"/>
                    </a:cxn>
                    <a:cxn ang="0">
                      <a:pos x="180" y="81"/>
                    </a:cxn>
                    <a:cxn ang="0">
                      <a:pos x="183" y="98"/>
                    </a:cxn>
                    <a:cxn ang="0">
                      <a:pos x="120" y="0"/>
                    </a:cxn>
                  </a:cxnLst>
                  <a:pathLst>
                    <a:path w="184" h="155">
                      <a:moveTo>
                        <a:pt x="120" y="0"/>
                      </a:moveTo>
                      <a:lnTo>
                        <a:pt x="120" y="10"/>
                      </a:lnTo>
                      <a:lnTo>
                        <a:pt x="124" y="14"/>
                      </a:lnTo>
                      <a:lnTo>
                        <a:pt x="144" y="14"/>
                      </a:lnTo>
                      <a:lnTo>
                        <a:pt x="144" y="20"/>
                      </a:lnTo>
                      <a:lnTo>
                        <a:pt x="129" y="20"/>
                      </a:lnTo>
                      <a:lnTo>
                        <a:pt x="129" y="37"/>
                      </a:lnTo>
                      <a:lnTo>
                        <a:pt x="123" y="29"/>
                      </a:lnTo>
                      <a:lnTo>
                        <a:pt x="123" y="40"/>
                      </a:lnTo>
                      <a:lnTo>
                        <a:pt x="114" y="50"/>
                      </a:lnTo>
                      <a:lnTo>
                        <a:pt x="109" y="44"/>
                      </a:lnTo>
                      <a:lnTo>
                        <a:pt x="100" y="51"/>
                      </a:lnTo>
                      <a:lnTo>
                        <a:pt x="99" y="49"/>
                      </a:lnTo>
                      <a:lnTo>
                        <a:pt x="88" y="49"/>
                      </a:lnTo>
                      <a:lnTo>
                        <a:pt x="94" y="42"/>
                      </a:lnTo>
                      <a:lnTo>
                        <a:pt x="94" y="39"/>
                      </a:lnTo>
                      <a:lnTo>
                        <a:pt x="88" y="34"/>
                      </a:lnTo>
                      <a:lnTo>
                        <a:pt x="88" y="26"/>
                      </a:lnTo>
                      <a:lnTo>
                        <a:pt x="81" y="34"/>
                      </a:lnTo>
                      <a:lnTo>
                        <a:pt x="81" y="49"/>
                      </a:lnTo>
                      <a:lnTo>
                        <a:pt x="73" y="49"/>
                      </a:lnTo>
                      <a:lnTo>
                        <a:pt x="62" y="60"/>
                      </a:lnTo>
                      <a:lnTo>
                        <a:pt x="58" y="60"/>
                      </a:lnTo>
                      <a:lnTo>
                        <a:pt x="52" y="67"/>
                      </a:lnTo>
                      <a:lnTo>
                        <a:pt x="30" y="67"/>
                      </a:lnTo>
                      <a:lnTo>
                        <a:pt x="38" y="77"/>
                      </a:lnTo>
                      <a:lnTo>
                        <a:pt x="38" y="93"/>
                      </a:lnTo>
                      <a:lnTo>
                        <a:pt x="30" y="102"/>
                      </a:lnTo>
                      <a:lnTo>
                        <a:pt x="22" y="93"/>
                      </a:lnTo>
                      <a:lnTo>
                        <a:pt x="5" y="93"/>
                      </a:lnTo>
                      <a:lnTo>
                        <a:pt x="5" y="104"/>
                      </a:lnTo>
                      <a:lnTo>
                        <a:pt x="0" y="111"/>
                      </a:lnTo>
                      <a:lnTo>
                        <a:pt x="0" y="126"/>
                      </a:lnTo>
                      <a:lnTo>
                        <a:pt x="10" y="138"/>
                      </a:lnTo>
                      <a:lnTo>
                        <a:pt x="26" y="138"/>
                      </a:lnTo>
                      <a:lnTo>
                        <a:pt x="50" y="109"/>
                      </a:lnTo>
                      <a:lnTo>
                        <a:pt x="72" y="109"/>
                      </a:lnTo>
                      <a:lnTo>
                        <a:pt x="75" y="103"/>
                      </a:lnTo>
                      <a:lnTo>
                        <a:pt x="80" y="109"/>
                      </a:lnTo>
                      <a:lnTo>
                        <a:pt x="79" y="115"/>
                      </a:lnTo>
                      <a:lnTo>
                        <a:pt x="99" y="135"/>
                      </a:lnTo>
                      <a:lnTo>
                        <a:pt x="99" y="143"/>
                      </a:lnTo>
                      <a:lnTo>
                        <a:pt x="104" y="140"/>
                      </a:lnTo>
                      <a:lnTo>
                        <a:pt x="101" y="135"/>
                      </a:lnTo>
                      <a:lnTo>
                        <a:pt x="104" y="132"/>
                      </a:lnTo>
                      <a:lnTo>
                        <a:pt x="107" y="135"/>
                      </a:lnTo>
                      <a:lnTo>
                        <a:pt x="109" y="134"/>
                      </a:lnTo>
                      <a:lnTo>
                        <a:pt x="88" y="108"/>
                      </a:lnTo>
                      <a:lnTo>
                        <a:pt x="88" y="99"/>
                      </a:lnTo>
                      <a:lnTo>
                        <a:pt x="94" y="99"/>
                      </a:lnTo>
                      <a:lnTo>
                        <a:pt x="94" y="104"/>
                      </a:lnTo>
                      <a:lnTo>
                        <a:pt x="114" y="127"/>
                      </a:lnTo>
                      <a:lnTo>
                        <a:pt x="114" y="134"/>
                      </a:lnTo>
                      <a:lnTo>
                        <a:pt x="123" y="144"/>
                      </a:lnTo>
                      <a:lnTo>
                        <a:pt x="121" y="146"/>
                      </a:lnTo>
                      <a:lnTo>
                        <a:pt x="127" y="154"/>
                      </a:lnTo>
                      <a:lnTo>
                        <a:pt x="137" y="143"/>
                      </a:lnTo>
                      <a:lnTo>
                        <a:pt x="131" y="136"/>
                      </a:lnTo>
                      <a:lnTo>
                        <a:pt x="137" y="130"/>
                      </a:lnTo>
                      <a:lnTo>
                        <a:pt x="144" y="130"/>
                      </a:lnTo>
                      <a:lnTo>
                        <a:pt x="148" y="126"/>
                      </a:lnTo>
                      <a:lnTo>
                        <a:pt x="153" y="126"/>
                      </a:lnTo>
                      <a:lnTo>
                        <a:pt x="147" y="117"/>
                      </a:lnTo>
                      <a:lnTo>
                        <a:pt x="150" y="113"/>
                      </a:lnTo>
                      <a:lnTo>
                        <a:pt x="150" y="98"/>
                      </a:lnTo>
                      <a:lnTo>
                        <a:pt x="157" y="90"/>
                      </a:lnTo>
                      <a:lnTo>
                        <a:pt x="160" y="93"/>
                      </a:lnTo>
                      <a:lnTo>
                        <a:pt x="166" y="93"/>
                      </a:lnTo>
                      <a:lnTo>
                        <a:pt x="163" y="97"/>
                      </a:lnTo>
                      <a:lnTo>
                        <a:pt x="169" y="103"/>
                      </a:lnTo>
                      <a:lnTo>
                        <a:pt x="172" y="98"/>
                      </a:lnTo>
                      <a:lnTo>
                        <a:pt x="177" y="98"/>
                      </a:lnTo>
                      <a:lnTo>
                        <a:pt x="177" y="95"/>
                      </a:lnTo>
                      <a:lnTo>
                        <a:pt x="175" y="95"/>
                      </a:lnTo>
                      <a:lnTo>
                        <a:pt x="171" y="93"/>
                      </a:lnTo>
                      <a:lnTo>
                        <a:pt x="180" y="81"/>
                      </a:lnTo>
                      <a:lnTo>
                        <a:pt x="180" y="98"/>
                      </a:lnTo>
                      <a:lnTo>
                        <a:pt x="183" y="98"/>
                      </a:lnTo>
                      <a:lnTo>
                        <a:pt x="183" y="0"/>
                      </a:lnTo>
                      <a:lnTo>
                        <a:pt x="120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52" name="Freeform 20"/>
                <p:cNvSpPr/>
                <p:nvPr/>
              </p:nvSpPr>
              <p:spPr>
                <a:xfrm>
                  <a:off x="4605" y="2991"/>
                  <a:ext cx="782" cy="553"/>
                </a:xfrm>
                <a:custGeom>
                  <a:avLst/>
                  <a:gdLst/>
                  <a:ahLst/>
                  <a:cxnLst>
                    <a:cxn ang="0">
                      <a:pos x="22" y="145"/>
                    </a:cxn>
                    <a:cxn ang="0">
                      <a:pos x="71" y="96"/>
                    </a:cxn>
                    <a:cxn ang="0">
                      <a:pos x="101" y="130"/>
                    </a:cxn>
                    <a:cxn ang="0">
                      <a:pos x="84" y="128"/>
                    </a:cxn>
                    <a:cxn ang="0">
                      <a:pos x="155" y="123"/>
                    </a:cxn>
                    <a:cxn ang="0">
                      <a:pos x="172" y="79"/>
                    </a:cxn>
                    <a:cxn ang="0">
                      <a:pos x="172" y="89"/>
                    </a:cxn>
                    <a:cxn ang="0">
                      <a:pos x="160" y="123"/>
                    </a:cxn>
                    <a:cxn ang="0">
                      <a:pos x="216" y="95"/>
                    </a:cxn>
                    <a:cxn ang="0">
                      <a:pos x="330" y="16"/>
                    </a:cxn>
                    <a:cxn ang="0">
                      <a:pos x="412" y="20"/>
                    </a:cxn>
                    <a:cxn ang="0">
                      <a:pos x="503" y="10"/>
                    </a:cxn>
                    <a:cxn ang="0">
                      <a:pos x="602" y="51"/>
                    </a:cxn>
                    <a:cxn ang="0">
                      <a:pos x="718" y="65"/>
                    </a:cxn>
                    <a:cxn ang="0">
                      <a:pos x="775" y="112"/>
                    </a:cxn>
                    <a:cxn ang="0">
                      <a:pos x="731" y="148"/>
                    </a:cxn>
                    <a:cxn ang="0">
                      <a:pos x="707" y="194"/>
                    </a:cxn>
                    <a:cxn ang="0">
                      <a:pos x="678" y="196"/>
                    </a:cxn>
                    <a:cxn ang="0">
                      <a:pos x="687" y="132"/>
                    </a:cxn>
                    <a:cxn ang="0">
                      <a:pos x="650" y="166"/>
                    </a:cxn>
                    <a:cxn ang="0">
                      <a:pos x="623" y="196"/>
                    </a:cxn>
                    <a:cxn ang="0">
                      <a:pos x="632" y="228"/>
                    </a:cxn>
                    <a:cxn ang="0">
                      <a:pos x="600" y="276"/>
                    </a:cxn>
                    <a:cxn ang="0">
                      <a:pos x="605" y="315"/>
                    </a:cxn>
                    <a:cxn ang="0">
                      <a:pos x="602" y="296"/>
                    </a:cxn>
                    <a:cxn ang="0">
                      <a:pos x="572" y="299"/>
                    </a:cxn>
                    <a:cxn ang="0">
                      <a:pos x="594" y="356"/>
                    </a:cxn>
                    <a:cxn ang="0">
                      <a:pos x="539" y="423"/>
                    </a:cxn>
                    <a:cxn ang="0">
                      <a:pos x="524" y="442"/>
                    </a:cxn>
                    <a:cxn ang="0">
                      <a:pos x="504" y="507"/>
                    </a:cxn>
                    <a:cxn ang="0">
                      <a:pos x="477" y="508"/>
                    </a:cxn>
                    <a:cxn ang="0">
                      <a:pos x="510" y="552"/>
                    </a:cxn>
                    <a:cxn ang="0">
                      <a:pos x="455" y="449"/>
                    </a:cxn>
                    <a:cxn ang="0">
                      <a:pos x="391" y="428"/>
                    </a:cxn>
                    <a:cxn ang="0">
                      <a:pos x="361" y="495"/>
                    </a:cxn>
                    <a:cxn ang="0">
                      <a:pos x="338" y="530"/>
                    </a:cxn>
                    <a:cxn ang="0">
                      <a:pos x="298" y="425"/>
                    </a:cxn>
                    <a:cxn ang="0">
                      <a:pos x="267" y="436"/>
                    </a:cxn>
                    <a:cxn ang="0">
                      <a:pos x="241" y="391"/>
                    </a:cxn>
                    <a:cxn ang="0">
                      <a:pos x="160" y="366"/>
                    </a:cxn>
                    <a:cxn ang="0">
                      <a:pos x="188" y="414"/>
                    </a:cxn>
                    <a:cxn ang="0">
                      <a:pos x="167" y="445"/>
                    </a:cxn>
                    <a:cxn ang="0">
                      <a:pos x="136" y="434"/>
                    </a:cxn>
                    <a:cxn ang="0">
                      <a:pos x="85" y="355"/>
                    </a:cxn>
                    <a:cxn ang="0">
                      <a:pos x="106" y="310"/>
                    </a:cxn>
                    <a:cxn ang="0">
                      <a:pos x="119" y="276"/>
                    </a:cxn>
                    <a:cxn ang="0">
                      <a:pos x="106" y="162"/>
                    </a:cxn>
                    <a:cxn ang="0">
                      <a:pos x="61" y="138"/>
                    </a:cxn>
                    <a:cxn ang="0">
                      <a:pos x="39" y="150"/>
                    </a:cxn>
                    <a:cxn ang="0">
                      <a:pos x="0" y="162"/>
                    </a:cxn>
                  </a:cxnLst>
                  <a:pathLst>
                    <a:path w="782" h="553">
                      <a:moveTo>
                        <a:pt x="0" y="162"/>
                      </a:moveTo>
                      <a:lnTo>
                        <a:pt x="22" y="145"/>
                      </a:lnTo>
                      <a:lnTo>
                        <a:pt x="44" y="112"/>
                      </a:lnTo>
                      <a:lnTo>
                        <a:pt x="71" y="96"/>
                      </a:lnTo>
                      <a:lnTo>
                        <a:pt x="98" y="115"/>
                      </a:lnTo>
                      <a:lnTo>
                        <a:pt x="101" y="130"/>
                      </a:lnTo>
                      <a:lnTo>
                        <a:pt x="95" y="130"/>
                      </a:lnTo>
                      <a:lnTo>
                        <a:pt x="84" y="128"/>
                      </a:lnTo>
                      <a:lnTo>
                        <a:pt x="98" y="145"/>
                      </a:lnTo>
                      <a:lnTo>
                        <a:pt x="155" y="123"/>
                      </a:lnTo>
                      <a:lnTo>
                        <a:pt x="147" y="107"/>
                      </a:lnTo>
                      <a:lnTo>
                        <a:pt x="172" y="79"/>
                      </a:lnTo>
                      <a:lnTo>
                        <a:pt x="188" y="79"/>
                      </a:lnTo>
                      <a:lnTo>
                        <a:pt x="172" y="89"/>
                      </a:lnTo>
                      <a:lnTo>
                        <a:pt x="160" y="109"/>
                      </a:lnTo>
                      <a:lnTo>
                        <a:pt x="160" y="123"/>
                      </a:lnTo>
                      <a:lnTo>
                        <a:pt x="183" y="138"/>
                      </a:lnTo>
                      <a:lnTo>
                        <a:pt x="216" y="95"/>
                      </a:lnTo>
                      <a:lnTo>
                        <a:pt x="330" y="45"/>
                      </a:lnTo>
                      <a:lnTo>
                        <a:pt x="330" y="16"/>
                      </a:lnTo>
                      <a:lnTo>
                        <a:pt x="382" y="5"/>
                      </a:lnTo>
                      <a:lnTo>
                        <a:pt x="412" y="20"/>
                      </a:lnTo>
                      <a:lnTo>
                        <a:pt x="481" y="0"/>
                      </a:lnTo>
                      <a:lnTo>
                        <a:pt x="503" y="10"/>
                      </a:lnTo>
                      <a:lnTo>
                        <a:pt x="549" y="61"/>
                      </a:lnTo>
                      <a:lnTo>
                        <a:pt x="602" y="51"/>
                      </a:lnTo>
                      <a:lnTo>
                        <a:pt x="635" y="69"/>
                      </a:lnTo>
                      <a:lnTo>
                        <a:pt x="718" y="65"/>
                      </a:lnTo>
                      <a:lnTo>
                        <a:pt x="781" y="84"/>
                      </a:lnTo>
                      <a:lnTo>
                        <a:pt x="775" y="112"/>
                      </a:lnTo>
                      <a:lnTo>
                        <a:pt x="722" y="130"/>
                      </a:lnTo>
                      <a:lnTo>
                        <a:pt x="731" y="148"/>
                      </a:lnTo>
                      <a:lnTo>
                        <a:pt x="708" y="158"/>
                      </a:lnTo>
                      <a:lnTo>
                        <a:pt x="707" y="194"/>
                      </a:lnTo>
                      <a:lnTo>
                        <a:pt x="686" y="218"/>
                      </a:lnTo>
                      <a:lnTo>
                        <a:pt x="678" y="196"/>
                      </a:lnTo>
                      <a:lnTo>
                        <a:pt x="689" y="175"/>
                      </a:lnTo>
                      <a:lnTo>
                        <a:pt x="687" y="132"/>
                      </a:lnTo>
                      <a:lnTo>
                        <a:pt x="666" y="154"/>
                      </a:lnTo>
                      <a:lnTo>
                        <a:pt x="650" y="166"/>
                      </a:lnTo>
                      <a:lnTo>
                        <a:pt x="634" y="147"/>
                      </a:lnTo>
                      <a:lnTo>
                        <a:pt x="623" y="196"/>
                      </a:lnTo>
                      <a:lnTo>
                        <a:pt x="635" y="196"/>
                      </a:lnTo>
                      <a:lnTo>
                        <a:pt x="632" y="228"/>
                      </a:lnTo>
                      <a:lnTo>
                        <a:pt x="618" y="263"/>
                      </a:lnTo>
                      <a:lnTo>
                        <a:pt x="600" y="276"/>
                      </a:lnTo>
                      <a:lnTo>
                        <a:pt x="615" y="299"/>
                      </a:lnTo>
                      <a:lnTo>
                        <a:pt x="605" y="315"/>
                      </a:lnTo>
                      <a:lnTo>
                        <a:pt x="602" y="301"/>
                      </a:lnTo>
                      <a:lnTo>
                        <a:pt x="602" y="296"/>
                      </a:lnTo>
                      <a:lnTo>
                        <a:pt x="590" y="288"/>
                      </a:lnTo>
                      <a:lnTo>
                        <a:pt x="572" y="299"/>
                      </a:lnTo>
                      <a:lnTo>
                        <a:pt x="588" y="337"/>
                      </a:lnTo>
                      <a:lnTo>
                        <a:pt x="594" y="356"/>
                      </a:lnTo>
                      <a:lnTo>
                        <a:pt x="574" y="408"/>
                      </a:lnTo>
                      <a:lnTo>
                        <a:pt x="539" y="423"/>
                      </a:lnTo>
                      <a:lnTo>
                        <a:pt x="509" y="420"/>
                      </a:lnTo>
                      <a:lnTo>
                        <a:pt x="524" y="442"/>
                      </a:lnTo>
                      <a:lnTo>
                        <a:pt x="525" y="472"/>
                      </a:lnTo>
                      <a:lnTo>
                        <a:pt x="504" y="507"/>
                      </a:lnTo>
                      <a:lnTo>
                        <a:pt x="480" y="488"/>
                      </a:lnTo>
                      <a:lnTo>
                        <a:pt x="477" y="508"/>
                      </a:lnTo>
                      <a:lnTo>
                        <a:pt x="495" y="526"/>
                      </a:lnTo>
                      <a:lnTo>
                        <a:pt x="510" y="552"/>
                      </a:lnTo>
                      <a:lnTo>
                        <a:pt x="485" y="536"/>
                      </a:lnTo>
                      <a:lnTo>
                        <a:pt x="455" y="449"/>
                      </a:lnTo>
                      <a:lnTo>
                        <a:pt x="418" y="426"/>
                      </a:lnTo>
                      <a:lnTo>
                        <a:pt x="391" y="428"/>
                      </a:lnTo>
                      <a:lnTo>
                        <a:pt x="356" y="477"/>
                      </a:lnTo>
                      <a:lnTo>
                        <a:pt x="361" y="495"/>
                      </a:lnTo>
                      <a:lnTo>
                        <a:pt x="349" y="530"/>
                      </a:lnTo>
                      <a:lnTo>
                        <a:pt x="338" y="530"/>
                      </a:lnTo>
                      <a:lnTo>
                        <a:pt x="298" y="457"/>
                      </a:lnTo>
                      <a:lnTo>
                        <a:pt x="298" y="425"/>
                      </a:lnTo>
                      <a:lnTo>
                        <a:pt x="290" y="437"/>
                      </a:lnTo>
                      <a:lnTo>
                        <a:pt x="267" y="436"/>
                      </a:lnTo>
                      <a:lnTo>
                        <a:pt x="276" y="416"/>
                      </a:lnTo>
                      <a:lnTo>
                        <a:pt x="241" y="391"/>
                      </a:lnTo>
                      <a:lnTo>
                        <a:pt x="197" y="391"/>
                      </a:lnTo>
                      <a:lnTo>
                        <a:pt x="160" y="366"/>
                      </a:lnTo>
                      <a:lnTo>
                        <a:pt x="157" y="391"/>
                      </a:lnTo>
                      <a:lnTo>
                        <a:pt x="188" y="414"/>
                      </a:lnTo>
                      <a:lnTo>
                        <a:pt x="199" y="414"/>
                      </a:lnTo>
                      <a:lnTo>
                        <a:pt x="167" y="445"/>
                      </a:lnTo>
                      <a:lnTo>
                        <a:pt x="136" y="452"/>
                      </a:lnTo>
                      <a:lnTo>
                        <a:pt x="136" y="434"/>
                      </a:lnTo>
                      <a:lnTo>
                        <a:pt x="91" y="372"/>
                      </a:lnTo>
                      <a:lnTo>
                        <a:pt x="85" y="355"/>
                      </a:lnTo>
                      <a:lnTo>
                        <a:pt x="109" y="335"/>
                      </a:lnTo>
                      <a:lnTo>
                        <a:pt x="106" y="310"/>
                      </a:lnTo>
                      <a:lnTo>
                        <a:pt x="106" y="282"/>
                      </a:lnTo>
                      <a:lnTo>
                        <a:pt x="119" y="276"/>
                      </a:lnTo>
                      <a:lnTo>
                        <a:pt x="106" y="263"/>
                      </a:lnTo>
                      <a:lnTo>
                        <a:pt x="106" y="162"/>
                      </a:lnTo>
                      <a:lnTo>
                        <a:pt x="43" y="162"/>
                      </a:lnTo>
                      <a:lnTo>
                        <a:pt x="61" y="138"/>
                      </a:lnTo>
                      <a:lnTo>
                        <a:pt x="60" y="130"/>
                      </a:lnTo>
                      <a:lnTo>
                        <a:pt x="39" y="150"/>
                      </a:lnTo>
                      <a:lnTo>
                        <a:pt x="32" y="162"/>
                      </a:lnTo>
                      <a:lnTo>
                        <a:pt x="0" y="162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53" name="Freeform 21"/>
                <p:cNvSpPr/>
                <p:nvPr/>
              </p:nvSpPr>
              <p:spPr>
                <a:xfrm>
                  <a:off x="5221" y="3217"/>
                  <a:ext cx="68" cy="113"/>
                </a:xfrm>
                <a:custGeom>
                  <a:avLst/>
                  <a:gdLst/>
                  <a:ahLst/>
                  <a:cxnLst>
                    <a:cxn ang="0">
                      <a:pos x="45" y="0"/>
                    </a:cxn>
                    <a:cxn ang="0">
                      <a:pos x="45" y="14"/>
                    </a:cxn>
                    <a:cxn ang="0">
                      <a:pos x="39" y="23"/>
                    </a:cxn>
                    <a:cxn ang="0">
                      <a:pos x="41" y="38"/>
                    </a:cxn>
                    <a:cxn ang="0">
                      <a:pos x="33" y="58"/>
                    </a:cxn>
                    <a:cxn ang="0">
                      <a:pos x="22" y="77"/>
                    </a:cxn>
                    <a:cxn ang="0">
                      <a:pos x="5" y="89"/>
                    </a:cxn>
                    <a:cxn ang="0">
                      <a:pos x="0" y="110"/>
                    </a:cxn>
                    <a:cxn ang="0">
                      <a:pos x="7" y="112"/>
                    </a:cxn>
                    <a:cxn ang="0">
                      <a:pos x="7" y="92"/>
                    </a:cxn>
                    <a:cxn ang="0">
                      <a:pos x="31" y="91"/>
                    </a:cxn>
                    <a:cxn ang="0">
                      <a:pos x="49" y="78"/>
                    </a:cxn>
                    <a:cxn ang="0">
                      <a:pos x="49" y="51"/>
                    </a:cxn>
                    <a:cxn ang="0">
                      <a:pos x="55" y="41"/>
                    </a:cxn>
                    <a:cxn ang="0">
                      <a:pos x="46" y="24"/>
                    </a:cxn>
                    <a:cxn ang="0">
                      <a:pos x="59" y="19"/>
                    </a:cxn>
                    <a:cxn ang="0">
                      <a:pos x="67" y="5"/>
                    </a:cxn>
                    <a:cxn ang="0">
                      <a:pos x="49" y="7"/>
                    </a:cxn>
                    <a:cxn ang="0">
                      <a:pos x="45" y="0"/>
                    </a:cxn>
                  </a:cxnLst>
                  <a:pathLst>
                    <a:path w="68" h="113">
                      <a:moveTo>
                        <a:pt x="45" y="0"/>
                      </a:moveTo>
                      <a:lnTo>
                        <a:pt x="45" y="14"/>
                      </a:lnTo>
                      <a:lnTo>
                        <a:pt x="39" y="23"/>
                      </a:lnTo>
                      <a:lnTo>
                        <a:pt x="41" y="38"/>
                      </a:lnTo>
                      <a:lnTo>
                        <a:pt x="33" y="58"/>
                      </a:lnTo>
                      <a:lnTo>
                        <a:pt x="22" y="77"/>
                      </a:lnTo>
                      <a:lnTo>
                        <a:pt x="5" y="89"/>
                      </a:lnTo>
                      <a:lnTo>
                        <a:pt x="0" y="110"/>
                      </a:lnTo>
                      <a:lnTo>
                        <a:pt x="7" y="112"/>
                      </a:lnTo>
                      <a:lnTo>
                        <a:pt x="7" y="92"/>
                      </a:lnTo>
                      <a:lnTo>
                        <a:pt x="31" y="91"/>
                      </a:lnTo>
                      <a:lnTo>
                        <a:pt x="49" y="78"/>
                      </a:lnTo>
                      <a:lnTo>
                        <a:pt x="49" y="51"/>
                      </a:lnTo>
                      <a:lnTo>
                        <a:pt x="55" y="41"/>
                      </a:lnTo>
                      <a:lnTo>
                        <a:pt x="46" y="24"/>
                      </a:lnTo>
                      <a:lnTo>
                        <a:pt x="59" y="19"/>
                      </a:lnTo>
                      <a:lnTo>
                        <a:pt x="67" y="5"/>
                      </a:lnTo>
                      <a:lnTo>
                        <a:pt x="49" y="7"/>
                      </a:lnTo>
                      <a:lnTo>
                        <a:pt x="45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54" name="Freeform 22"/>
                <p:cNvSpPr/>
                <p:nvPr/>
              </p:nvSpPr>
              <p:spPr>
                <a:xfrm>
                  <a:off x="4967" y="3518"/>
                  <a:ext cx="17" cy="26"/>
                </a:xfrm>
                <a:custGeom>
                  <a:avLst/>
                  <a:gdLst/>
                  <a:ahLst/>
                  <a:cxnLst>
                    <a:cxn ang="0">
                      <a:pos x="8" y="0"/>
                    </a:cxn>
                    <a:cxn ang="0">
                      <a:pos x="0" y="11"/>
                    </a:cxn>
                    <a:cxn ang="0">
                      <a:pos x="5" y="25"/>
                    </a:cxn>
                    <a:cxn ang="0">
                      <a:pos x="16" y="15"/>
                    </a:cxn>
                    <a:cxn ang="0">
                      <a:pos x="8" y="0"/>
                    </a:cxn>
                  </a:cxnLst>
                  <a:pathLst>
                    <a:path w="17" h="26">
                      <a:moveTo>
                        <a:pt x="8" y="0"/>
                      </a:moveTo>
                      <a:lnTo>
                        <a:pt x="0" y="11"/>
                      </a:lnTo>
                      <a:lnTo>
                        <a:pt x="5" y="25"/>
                      </a:lnTo>
                      <a:lnTo>
                        <a:pt x="16" y="15"/>
                      </a:lnTo>
                      <a:lnTo>
                        <a:pt x="8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55" name="Freeform 23"/>
                <p:cNvSpPr/>
                <p:nvPr/>
              </p:nvSpPr>
              <p:spPr>
                <a:xfrm>
                  <a:off x="5069" y="3545"/>
                  <a:ext cx="158" cy="6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3" y="5"/>
                    </a:cxn>
                    <a:cxn ang="0">
                      <a:pos x="58" y="29"/>
                    </a:cxn>
                    <a:cxn ang="0">
                      <a:pos x="53" y="43"/>
                    </a:cxn>
                    <a:cxn ang="0">
                      <a:pos x="82" y="55"/>
                    </a:cxn>
                    <a:cxn ang="0">
                      <a:pos x="157" y="55"/>
                    </a:cxn>
                    <a:cxn ang="0">
                      <a:pos x="75" y="67"/>
                    </a:cxn>
                    <a:cxn ang="0">
                      <a:pos x="53" y="43"/>
                    </a:cxn>
                    <a:cxn ang="0">
                      <a:pos x="32" y="38"/>
                    </a:cxn>
                    <a:cxn ang="0">
                      <a:pos x="0" y="0"/>
                    </a:cxn>
                  </a:cxnLst>
                  <a:pathLst>
                    <a:path w="158" h="68">
                      <a:moveTo>
                        <a:pt x="0" y="0"/>
                      </a:moveTo>
                      <a:lnTo>
                        <a:pt x="23" y="5"/>
                      </a:lnTo>
                      <a:lnTo>
                        <a:pt x="58" y="29"/>
                      </a:lnTo>
                      <a:lnTo>
                        <a:pt x="53" y="43"/>
                      </a:lnTo>
                      <a:lnTo>
                        <a:pt x="82" y="55"/>
                      </a:lnTo>
                      <a:lnTo>
                        <a:pt x="157" y="55"/>
                      </a:lnTo>
                      <a:lnTo>
                        <a:pt x="75" y="67"/>
                      </a:lnTo>
                      <a:lnTo>
                        <a:pt x="53" y="43"/>
                      </a:lnTo>
                      <a:lnTo>
                        <a:pt x="32" y="3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56" name="Freeform 24"/>
                <p:cNvSpPr/>
                <p:nvPr/>
              </p:nvSpPr>
              <p:spPr>
                <a:xfrm>
                  <a:off x="5195" y="3601"/>
                  <a:ext cx="169" cy="159"/>
                </a:xfrm>
                <a:custGeom>
                  <a:avLst/>
                  <a:gdLst/>
                  <a:ahLst/>
                  <a:cxnLst>
                    <a:cxn ang="0">
                      <a:pos x="135" y="155"/>
                    </a:cxn>
                    <a:cxn ang="0">
                      <a:pos x="127" y="152"/>
                    </a:cxn>
                    <a:cxn ang="0">
                      <a:pos x="110" y="134"/>
                    </a:cxn>
                    <a:cxn ang="0">
                      <a:pos x="92" y="130"/>
                    </a:cxn>
                    <a:cxn ang="0">
                      <a:pos x="88" y="119"/>
                    </a:cxn>
                    <a:cxn ang="0">
                      <a:pos x="78" y="111"/>
                    </a:cxn>
                    <a:cxn ang="0">
                      <a:pos x="62" y="111"/>
                    </a:cxn>
                    <a:cxn ang="0">
                      <a:pos x="44" y="118"/>
                    </a:cxn>
                    <a:cxn ang="0">
                      <a:pos x="28" y="121"/>
                    </a:cxn>
                    <a:cxn ang="0">
                      <a:pos x="10" y="121"/>
                    </a:cxn>
                    <a:cxn ang="0">
                      <a:pos x="10" y="109"/>
                    </a:cxn>
                    <a:cxn ang="0">
                      <a:pos x="3" y="91"/>
                    </a:cxn>
                    <a:cxn ang="0">
                      <a:pos x="2" y="81"/>
                    </a:cxn>
                    <a:cxn ang="0">
                      <a:pos x="2" y="56"/>
                    </a:cxn>
                    <a:cxn ang="0">
                      <a:pos x="31" y="43"/>
                    </a:cxn>
                    <a:cxn ang="0">
                      <a:pos x="34" y="29"/>
                    </a:cxn>
                    <a:cxn ang="0">
                      <a:pos x="40" y="30"/>
                    </a:cxn>
                    <a:cxn ang="0">
                      <a:pos x="55" y="15"/>
                    </a:cxn>
                    <a:cxn ang="0">
                      <a:pos x="70" y="17"/>
                    </a:cxn>
                    <a:cxn ang="0">
                      <a:pos x="80" y="7"/>
                    </a:cxn>
                    <a:cxn ang="0">
                      <a:pos x="89" y="5"/>
                    </a:cxn>
                    <a:cxn ang="0">
                      <a:pos x="103" y="24"/>
                    </a:cxn>
                    <a:cxn ang="0">
                      <a:pos x="116" y="30"/>
                    </a:cxn>
                    <a:cxn ang="0">
                      <a:pos x="117" y="11"/>
                    </a:cxn>
                    <a:cxn ang="0">
                      <a:pos x="122" y="0"/>
                    </a:cxn>
                    <a:cxn ang="0">
                      <a:pos x="132" y="15"/>
                    </a:cxn>
                    <a:cxn ang="0">
                      <a:pos x="140" y="43"/>
                    </a:cxn>
                    <a:cxn ang="0">
                      <a:pos x="156" y="59"/>
                    </a:cxn>
                    <a:cxn ang="0">
                      <a:pos x="165" y="72"/>
                    </a:cxn>
                    <a:cxn ang="0">
                      <a:pos x="168" y="95"/>
                    </a:cxn>
                    <a:cxn ang="0">
                      <a:pos x="157" y="121"/>
                    </a:cxn>
                    <a:cxn ang="0">
                      <a:pos x="155" y="145"/>
                    </a:cxn>
                    <a:cxn ang="0">
                      <a:pos x="140" y="154"/>
                    </a:cxn>
                  </a:cxnLst>
                  <a:pathLst>
                    <a:path w="169" h="159">
                      <a:moveTo>
                        <a:pt x="140" y="154"/>
                      </a:moveTo>
                      <a:lnTo>
                        <a:pt x="135" y="155"/>
                      </a:lnTo>
                      <a:lnTo>
                        <a:pt x="132" y="158"/>
                      </a:lnTo>
                      <a:lnTo>
                        <a:pt x="127" y="152"/>
                      </a:lnTo>
                      <a:lnTo>
                        <a:pt x="112" y="145"/>
                      </a:lnTo>
                      <a:lnTo>
                        <a:pt x="110" y="134"/>
                      </a:lnTo>
                      <a:lnTo>
                        <a:pt x="105" y="130"/>
                      </a:lnTo>
                      <a:lnTo>
                        <a:pt x="92" y="130"/>
                      </a:lnTo>
                      <a:lnTo>
                        <a:pt x="92" y="122"/>
                      </a:lnTo>
                      <a:lnTo>
                        <a:pt x="88" y="119"/>
                      </a:lnTo>
                      <a:lnTo>
                        <a:pt x="87" y="112"/>
                      </a:lnTo>
                      <a:lnTo>
                        <a:pt x="78" y="111"/>
                      </a:lnTo>
                      <a:lnTo>
                        <a:pt x="70" y="109"/>
                      </a:lnTo>
                      <a:lnTo>
                        <a:pt x="62" y="111"/>
                      </a:lnTo>
                      <a:lnTo>
                        <a:pt x="62" y="112"/>
                      </a:lnTo>
                      <a:lnTo>
                        <a:pt x="44" y="118"/>
                      </a:lnTo>
                      <a:lnTo>
                        <a:pt x="44" y="121"/>
                      </a:lnTo>
                      <a:lnTo>
                        <a:pt x="28" y="121"/>
                      </a:lnTo>
                      <a:lnTo>
                        <a:pt x="20" y="126"/>
                      </a:lnTo>
                      <a:lnTo>
                        <a:pt x="10" y="121"/>
                      </a:lnTo>
                      <a:lnTo>
                        <a:pt x="10" y="119"/>
                      </a:lnTo>
                      <a:lnTo>
                        <a:pt x="10" y="109"/>
                      </a:lnTo>
                      <a:lnTo>
                        <a:pt x="7" y="99"/>
                      </a:lnTo>
                      <a:lnTo>
                        <a:pt x="3" y="91"/>
                      </a:lnTo>
                      <a:lnTo>
                        <a:pt x="5" y="84"/>
                      </a:lnTo>
                      <a:lnTo>
                        <a:pt x="2" y="81"/>
                      </a:lnTo>
                      <a:lnTo>
                        <a:pt x="0" y="66"/>
                      </a:lnTo>
                      <a:lnTo>
                        <a:pt x="2" y="56"/>
                      </a:lnTo>
                      <a:lnTo>
                        <a:pt x="11" y="48"/>
                      </a:lnTo>
                      <a:lnTo>
                        <a:pt x="31" y="43"/>
                      </a:lnTo>
                      <a:lnTo>
                        <a:pt x="36" y="36"/>
                      </a:lnTo>
                      <a:lnTo>
                        <a:pt x="34" y="29"/>
                      </a:lnTo>
                      <a:lnTo>
                        <a:pt x="39" y="27"/>
                      </a:lnTo>
                      <a:lnTo>
                        <a:pt x="40" y="30"/>
                      </a:lnTo>
                      <a:lnTo>
                        <a:pt x="42" y="25"/>
                      </a:lnTo>
                      <a:lnTo>
                        <a:pt x="55" y="15"/>
                      </a:lnTo>
                      <a:lnTo>
                        <a:pt x="62" y="20"/>
                      </a:lnTo>
                      <a:lnTo>
                        <a:pt x="70" y="17"/>
                      </a:lnTo>
                      <a:lnTo>
                        <a:pt x="72" y="9"/>
                      </a:lnTo>
                      <a:lnTo>
                        <a:pt x="80" y="7"/>
                      </a:lnTo>
                      <a:lnTo>
                        <a:pt x="78" y="1"/>
                      </a:lnTo>
                      <a:lnTo>
                        <a:pt x="89" y="5"/>
                      </a:lnTo>
                      <a:lnTo>
                        <a:pt x="98" y="3"/>
                      </a:lnTo>
                      <a:lnTo>
                        <a:pt x="103" y="24"/>
                      </a:lnTo>
                      <a:lnTo>
                        <a:pt x="110" y="30"/>
                      </a:lnTo>
                      <a:lnTo>
                        <a:pt x="116" y="30"/>
                      </a:lnTo>
                      <a:lnTo>
                        <a:pt x="119" y="17"/>
                      </a:lnTo>
                      <a:lnTo>
                        <a:pt x="117" y="11"/>
                      </a:lnTo>
                      <a:lnTo>
                        <a:pt x="119" y="1"/>
                      </a:lnTo>
                      <a:lnTo>
                        <a:pt x="122" y="0"/>
                      </a:lnTo>
                      <a:lnTo>
                        <a:pt x="127" y="12"/>
                      </a:lnTo>
                      <a:lnTo>
                        <a:pt x="132" y="15"/>
                      </a:lnTo>
                      <a:lnTo>
                        <a:pt x="135" y="27"/>
                      </a:lnTo>
                      <a:lnTo>
                        <a:pt x="140" y="43"/>
                      </a:lnTo>
                      <a:lnTo>
                        <a:pt x="147" y="47"/>
                      </a:lnTo>
                      <a:lnTo>
                        <a:pt x="156" y="59"/>
                      </a:lnTo>
                      <a:lnTo>
                        <a:pt x="157" y="65"/>
                      </a:lnTo>
                      <a:lnTo>
                        <a:pt x="165" y="72"/>
                      </a:lnTo>
                      <a:lnTo>
                        <a:pt x="168" y="85"/>
                      </a:lnTo>
                      <a:lnTo>
                        <a:pt x="168" y="95"/>
                      </a:lnTo>
                      <a:lnTo>
                        <a:pt x="165" y="111"/>
                      </a:lnTo>
                      <a:lnTo>
                        <a:pt x="157" y="121"/>
                      </a:lnTo>
                      <a:lnTo>
                        <a:pt x="155" y="134"/>
                      </a:lnTo>
                      <a:lnTo>
                        <a:pt x="155" y="145"/>
                      </a:lnTo>
                      <a:lnTo>
                        <a:pt x="147" y="147"/>
                      </a:lnTo>
                      <a:lnTo>
                        <a:pt x="140" y="154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57" name="Freeform 25"/>
                <p:cNvSpPr/>
                <p:nvPr/>
              </p:nvSpPr>
              <p:spPr>
                <a:xfrm>
                  <a:off x="5330" y="3768"/>
                  <a:ext cx="17" cy="20"/>
                </a:xfrm>
                <a:custGeom>
                  <a:avLst/>
                  <a:gdLst/>
                  <a:ahLst/>
                  <a:cxnLst>
                    <a:cxn ang="0">
                      <a:pos x="8" y="16"/>
                    </a:cxn>
                    <a:cxn ang="0">
                      <a:pos x="2" y="13"/>
                    </a:cxn>
                    <a:cxn ang="0">
                      <a:pos x="2" y="10"/>
                    </a:cxn>
                    <a:cxn ang="0">
                      <a:pos x="2" y="8"/>
                    </a:cxn>
                    <a:cxn ang="0">
                      <a:pos x="1" y="5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8" y="2"/>
                    </a:cxn>
                    <a:cxn ang="0">
                      <a:pos x="11" y="2"/>
                    </a:cxn>
                    <a:cxn ang="0">
                      <a:pos x="12" y="2"/>
                    </a:cxn>
                    <a:cxn ang="0">
                      <a:pos x="16" y="0"/>
                    </a:cxn>
                    <a:cxn ang="0">
                      <a:pos x="16" y="8"/>
                    </a:cxn>
                    <a:cxn ang="0">
                      <a:pos x="14" y="10"/>
                    </a:cxn>
                    <a:cxn ang="0">
                      <a:pos x="12" y="13"/>
                    </a:cxn>
                    <a:cxn ang="0">
                      <a:pos x="12" y="16"/>
                    </a:cxn>
                    <a:cxn ang="0">
                      <a:pos x="11" y="16"/>
                    </a:cxn>
                    <a:cxn ang="0">
                      <a:pos x="11" y="19"/>
                    </a:cxn>
                    <a:cxn ang="0">
                      <a:pos x="8" y="16"/>
                    </a:cxn>
                  </a:cxnLst>
                  <a:pathLst>
                    <a:path w="17" h="20">
                      <a:moveTo>
                        <a:pt x="8" y="16"/>
                      </a:moveTo>
                      <a:lnTo>
                        <a:pt x="2" y="13"/>
                      </a:lnTo>
                      <a:lnTo>
                        <a:pt x="2" y="10"/>
                      </a:lnTo>
                      <a:lnTo>
                        <a:pt x="2" y="8"/>
                      </a:lnTo>
                      <a:lnTo>
                        <a:pt x="1" y="5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8" y="2"/>
                      </a:lnTo>
                      <a:lnTo>
                        <a:pt x="11" y="2"/>
                      </a:lnTo>
                      <a:lnTo>
                        <a:pt x="12" y="2"/>
                      </a:lnTo>
                      <a:lnTo>
                        <a:pt x="16" y="0"/>
                      </a:lnTo>
                      <a:lnTo>
                        <a:pt x="16" y="8"/>
                      </a:lnTo>
                      <a:lnTo>
                        <a:pt x="14" y="10"/>
                      </a:lnTo>
                      <a:lnTo>
                        <a:pt x="12" y="13"/>
                      </a:lnTo>
                      <a:lnTo>
                        <a:pt x="12" y="16"/>
                      </a:lnTo>
                      <a:lnTo>
                        <a:pt x="11" y="16"/>
                      </a:lnTo>
                      <a:lnTo>
                        <a:pt x="11" y="19"/>
                      </a:lnTo>
                      <a:lnTo>
                        <a:pt x="8" y="16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58" name="Freeform 26"/>
                <p:cNvSpPr/>
                <p:nvPr/>
              </p:nvSpPr>
              <p:spPr>
                <a:xfrm>
                  <a:off x="4739" y="3587"/>
                  <a:ext cx="19" cy="76"/>
                </a:xfrm>
                <a:custGeom>
                  <a:avLst/>
                  <a:gdLst/>
                  <a:ahLst/>
                  <a:cxnLst>
                    <a:cxn ang="0">
                      <a:pos x="2" y="26"/>
                    </a:cxn>
                    <a:cxn ang="0">
                      <a:pos x="9" y="20"/>
                    </a:cxn>
                    <a:cxn ang="0">
                      <a:pos x="14" y="0"/>
                    </a:cxn>
                    <a:cxn ang="0">
                      <a:pos x="18" y="30"/>
                    </a:cxn>
                    <a:cxn ang="0">
                      <a:pos x="12" y="67"/>
                    </a:cxn>
                    <a:cxn ang="0">
                      <a:pos x="0" y="75"/>
                    </a:cxn>
                    <a:cxn ang="0">
                      <a:pos x="0" y="57"/>
                    </a:cxn>
                    <a:cxn ang="0">
                      <a:pos x="3" y="45"/>
                    </a:cxn>
                    <a:cxn ang="0">
                      <a:pos x="2" y="26"/>
                    </a:cxn>
                  </a:cxnLst>
                  <a:pathLst>
                    <a:path w="19" h="76">
                      <a:moveTo>
                        <a:pt x="2" y="26"/>
                      </a:moveTo>
                      <a:lnTo>
                        <a:pt x="9" y="20"/>
                      </a:lnTo>
                      <a:lnTo>
                        <a:pt x="14" y="0"/>
                      </a:lnTo>
                      <a:lnTo>
                        <a:pt x="18" y="30"/>
                      </a:lnTo>
                      <a:lnTo>
                        <a:pt x="12" y="67"/>
                      </a:lnTo>
                      <a:lnTo>
                        <a:pt x="0" y="75"/>
                      </a:lnTo>
                      <a:lnTo>
                        <a:pt x="0" y="57"/>
                      </a:lnTo>
                      <a:lnTo>
                        <a:pt x="3" y="45"/>
                      </a:lnTo>
                      <a:lnTo>
                        <a:pt x="2" y="26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</p:grpSp>
      </p:grpSp>
      <p:sp>
        <p:nvSpPr>
          <p:cNvPr id="1027" name="Rectangle 30"/>
          <p:cNvSpPr>
            <a:spLocks noGrp="1"/>
          </p:cNvSpPr>
          <p:nvPr>
            <p:ph type="title"/>
          </p:nvPr>
        </p:nvSpPr>
        <p:spPr>
          <a:xfrm>
            <a:off x="685800" y="28575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 anchorCtr="0"/>
          <a:p>
            <a:pPr lvl="0"/>
            <a:r>
              <a:rPr lang="en-US" altLang="en-US" dirty="0"/>
              <a:t>Click to edit Master title style</a:t>
            </a:r>
            <a:endParaRPr lang="en-US" altLang="en-US" dirty="0"/>
          </a:p>
        </p:txBody>
      </p:sp>
      <p:sp>
        <p:nvSpPr>
          <p:cNvPr id="1028" name="Rectangle 31"/>
          <p:cNvSpPr>
            <a:spLocks noGrp="1"/>
          </p:cNvSpPr>
          <p:nvPr>
            <p:ph type="body" idx="1"/>
          </p:nvPr>
        </p:nvSpPr>
        <p:spPr>
          <a:xfrm>
            <a:off x="685800" y="165735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US" altLang="en-US" dirty="0"/>
          </a:p>
        </p:txBody>
      </p:sp>
      <p:sp>
        <p:nvSpPr>
          <p:cNvPr id="2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/>
          <a:lstStyle>
            <a:lvl1pPr>
              <a:defRPr sz="1400"/>
            </a:lvl1pPr>
          </a:lstStyle>
          <a:p>
            <a:pPr lvl="0"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/>
          <a:lstStyle>
            <a:lvl1pPr algn="r">
              <a:defRPr sz="1400"/>
            </a:lvl1pPr>
          </a:lstStyle>
          <a:p>
            <a:pPr lvl="0">
              <a:buNone/>
            </a:pPr>
            <a:fld id="{9A0DB2DC-4C9A-4742-B13C-FB6460FD3503}" type="slidenum">
              <a:rPr lang="en-US" altLang="en-US" dirty="0">
                <a:latin typeface="Times New Roman" panose="02020603050405020304" pitchFamily="18" charset="0"/>
              </a:rPr>
            </a:fld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1031" name="Rectangle 35"/>
          <p:cNvSpPr>
            <a:spLocks noChangeArrowheads="1"/>
          </p:cNvSpPr>
          <p:nvPr/>
        </p:nvSpPr>
        <p:spPr bwMode="auto">
          <a:xfrm>
            <a:off x="1676400" y="6438900"/>
            <a:ext cx="558165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+mn-ea"/>
                <a:cs typeface="+mn-cs"/>
              </a:rPr>
              <a:t>Liang, Introduction to Java Programming, Eleventh Edition, (c) 2017 Pearson Education, Inc. All rights reserved. </a:t>
            </a:r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/>
        <a:buChar char="F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/>
        <a:buChar char="u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ml/BindingDemo.bat" TargetMode="External"/><Relationship Id="rId3" Type="http://schemas.openxmlformats.org/officeDocument/2006/relationships/hyperlink" Target="https://liveexample.pearsoncmg.com/html/BindingDemo.html" TargetMode="External"/><Relationship Id="rId2" Type="http://schemas.openxmlformats.org/officeDocument/2006/relationships/hyperlink" Target="html/BidirectionalBindingDemo.bat" TargetMode="External"/><Relationship Id="rId1" Type="http://schemas.openxmlformats.org/officeDocument/2006/relationships/hyperlink" Target="https://liveexample.pearsoncmg.com/html/BidirectionalBindingDemo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ml/NodeStyleRotateDemo.bat" TargetMode="External"/><Relationship Id="rId1" Type="http://schemas.openxmlformats.org/officeDocument/2006/relationships/hyperlink" Target="https://liveexample.pearsoncmg.com/html/NodeStyleRotateDemo.html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ml/ShowImage.bat" TargetMode="External"/><Relationship Id="rId2" Type="http://schemas.openxmlformats.org/officeDocument/2006/relationships/hyperlink" Target="https://liveexample.pearsoncmg.com/html/ShowImage.html" TargetMode="Externa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ml/MultipleStageDemo.bat" TargetMode="External"/><Relationship Id="rId3" Type="http://schemas.openxmlformats.org/officeDocument/2006/relationships/hyperlink" Target="html/ShowFlowPane.bat" TargetMode="External"/><Relationship Id="rId2" Type="http://schemas.openxmlformats.org/officeDocument/2006/relationships/hyperlink" Target="https://liveexample.pearsoncmg.com/html/ShowFlowPane.html" TargetMode="Externa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ml/ShowGridPane.bat" TargetMode="External"/><Relationship Id="rId2" Type="http://schemas.openxmlformats.org/officeDocument/2006/relationships/hyperlink" Target="https://liveexample.pearsoncmg.com/html/ShowGridPane.html" TargetMode="Externa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ml/ShowBorderPane.bat" TargetMode="External"/><Relationship Id="rId2" Type="http://schemas.openxmlformats.org/officeDocument/2006/relationships/hyperlink" Target="https://liveexample.pearsoncmg.com/html/ShowBorderPane.html" TargetMode="Externa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ml/ShowHBoxVBox.bat" TargetMode="External"/><Relationship Id="rId2" Type="http://schemas.openxmlformats.org/officeDocument/2006/relationships/hyperlink" Target="https://liveexample.pearsoncmg.com/html/ShowHBoxVBox.html" TargetMode="External"/><Relationship Id="rId1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hyperlink" Target="html/ShowText.bat" TargetMode="External"/><Relationship Id="rId2" Type="http://schemas.openxmlformats.org/officeDocument/2006/relationships/hyperlink" Target="https://liveexample.pearsoncmg.com/html/ShowText.html" TargetMode="External"/><Relationship Id="rId1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ml/FontDemo.bat" TargetMode="External"/><Relationship Id="rId2" Type="http://schemas.openxmlformats.org/officeDocument/2006/relationships/hyperlink" Target="https://liveexample.pearsoncmg.com/html/FontDemo.html" TargetMode="External"/><Relationship Id="rId1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ml/ShowLine.bat" TargetMode="External"/><Relationship Id="rId3" Type="http://schemas.openxmlformats.org/officeDocument/2006/relationships/hyperlink" Target="https://liveexample.pearsoncmg.com/html/ShowLine.html" TargetMode="Externa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ml/ShowRectangle.bat" TargetMode="External"/><Relationship Id="rId2" Type="http://schemas.openxmlformats.org/officeDocument/2006/relationships/hyperlink" Target="https://liveexample.pearsoncmg.com/html/ShowRectangle.html" TargetMode="External"/><Relationship Id="rId1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2.xml"/><Relationship Id="rId5" Type="http://schemas.openxmlformats.org/officeDocument/2006/relationships/hyperlink" Target="html/ShowEllipse.bat" TargetMode="External"/><Relationship Id="rId4" Type="http://schemas.openxmlformats.org/officeDocument/2006/relationships/hyperlink" Target="https://liveexample.pearsoncmg.com/html/ShowEllipse.html" TargetMode="External"/><Relationship Id="rId3" Type="http://schemas.openxmlformats.org/officeDocument/2006/relationships/image" Target="../media/image25.png"/><Relationship Id="rId2" Type="http://schemas.openxmlformats.org/officeDocument/2006/relationships/image" Target="../media/image24.wmf"/><Relationship Id="rId1" Type="http://schemas.openxmlformats.org/officeDocument/2006/relationships/oleObject" Target="../embeddings/oleObject3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2.xml"/><Relationship Id="rId6" Type="http://schemas.openxmlformats.org/officeDocument/2006/relationships/hyperlink" Target="html/ShowArc.bat" TargetMode="External"/><Relationship Id="rId5" Type="http://schemas.openxmlformats.org/officeDocument/2006/relationships/hyperlink" Target="https://liveexample.pearsoncmg.com/html/ShowArc.html" TargetMode="External"/><Relationship Id="rId4" Type="http://schemas.openxmlformats.org/officeDocument/2006/relationships/image" Target="../media/image28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27.wmf"/><Relationship Id="rId1" Type="http://schemas.openxmlformats.org/officeDocument/2006/relationships/oleObject" Target="../embeddings/oleObject4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emf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2.xml"/><Relationship Id="rId4" Type="http://schemas.openxmlformats.org/officeDocument/2006/relationships/hyperlink" Target="html/ShowPolygon.bat" TargetMode="External"/><Relationship Id="rId3" Type="http://schemas.openxmlformats.org/officeDocument/2006/relationships/hyperlink" Target="https://liveexample.pearsoncmg.com/html/ShowPolygon.html" TargetMode="External"/><Relationship Id="rId2" Type="http://schemas.openxmlformats.org/officeDocument/2006/relationships/image" Target="../media/image30.wmf"/><Relationship Id="rId1" Type="http://schemas.openxmlformats.org/officeDocument/2006/relationships/oleObject" Target="../embeddings/oleObject6.bin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liveexample.pearsoncmg.com/html/ClockPane.html" TargetMode="External"/><Relationship Id="rId2" Type="http://schemas.openxmlformats.org/officeDocument/2006/relationships/image" Target="../media/image31.wmf"/><Relationship Id="rId1" Type="http://schemas.openxmlformats.org/officeDocument/2006/relationships/oleObject" Target="../embeddings/oleObject7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ml/DisplayClock.bat" TargetMode="External"/><Relationship Id="rId1" Type="http://schemas.openxmlformats.org/officeDocument/2006/relationships/hyperlink" Target="https://liveexample.pearsoncmg.com/html/DisplayClock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2.xml"/><Relationship Id="rId6" Type="http://schemas.openxmlformats.org/officeDocument/2006/relationships/hyperlink" Target="html/MyJavaFX.bat" TargetMode="External"/><Relationship Id="rId5" Type="http://schemas.openxmlformats.org/officeDocument/2006/relationships/hyperlink" Target="https://liveexample.pearsoncmg.com/html/MyJavaFX.html" TargetMode="External"/><Relationship Id="rId4" Type="http://schemas.openxmlformats.org/officeDocument/2006/relationships/hyperlink" Target="html/MultipleStageDemo.bat" TargetMode="External"/><Relationship Id="rId3" Type="http://schemas.openxmlformats.org/officeDocument/2006/relationships/hyperlink" Target="https://liveexample.pearsoncmg.com/html/MultipleStageDemo.html" TargetMode="External"/><Relationship Id="rId2" Type="http://schemas.openxmlformats.org/officeDocument/2006/relationships/image" Target="../media/image2.emf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ml/ButtonInPane.bat" TargetMode="External"/><Relationship Id="rId2" Type="http://schemas.openxmlformats.org/officeDocument/2006/relationships/hyperlink" Target="https://liveexample.pearsoncmg.com/html/ButtonInPane.html" TargetMode="Externa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hyperlink" Target="html/ShowCircle.bat" TargetMode="External"/><Relationship Id="rId3" Type="http://schemas.openxmlformats.org/officeDocument/2006/relationships/hyperlink" Target="https://liveexample.pearsoncmg.com/html/ShowCircle.html" TargetMode="External"/><Relationship Id="rId2" Type="http://schemas.openxmlformats.org/officeDocument/2006/relationships/image" Target="../media/image4.wmf"/><Relationship Id="rId1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hyperlink" Target="html/ShowCircleCentered.bat" TargetMode="External"/><Relationship Id="rId1" Type="http://schemas.openxmlformats.org/officeDocument/2006/relationships/hyperlink" Target="https://liveexample.pearsoncmg.com/html/ShowCircleCentered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 anchorCtr="0"/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cs typeface="Arial" panose="020B0604020202090204" pitchFamily="34" charset="0"/>
              </a:rPr>
            </a:fld>
            <a:endParaRPr lang="en-US" altLang="en-US" sz="1400" dirty="0"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4099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 vert="horz" wrap="square" lIns="92075" tIns="46038" rIns="92075" bIns="46038" anchor="ctr" anchorCtr="0"/>
          <a:p>
            <a:r>
              <a:rPr lang="en-US" altLang="en-US" sz="4000" dirty="0"/>
              <a:t>Chapter 14 JavaFX Basics</a:t>
            </a:r>
            <a:endParaRPr lang="en-US" altLang="en-US" dirty="0"/>
          </a:p>
        </p:txBody>
      </p:sp>
      <p:sp>
        <p:nvSpPr>
          <p:cNvPr id="4100" name="Rectangle 7"/>
          <p:cNvSpPr/>
          <p:nvPr/>
        </p:nvSpPr>
        <p:spPr>
          <a:xfrm>
            <a:off x="2147888" y="2219325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ea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 anchorCtr="0"/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cs typeface="Arial" panose="020B0604020202090204" pitchFamily="34" charset="0"/>
              </a:rPr>
            </a:fld>
            <a:endParaRPr lang="en-US" altLang="en-US" sz="1400" dirty="0"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5363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600200"/>
          </a:xfrm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Binding Property:</a:t>
            </a:r>
            <a:br>
              <a:rPr lang="en-US" altLang="en-US" dirty="0"/>
            </a:br>
            <a:r>
              <a:rPr lang="en-US" altLang="en-US" dirty="0"/>
              <a:t>getter, setter, and property getter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pic>
        <p:nvPicPr>
          <p:cNvPr id="15367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854200"/>
            <a:ext cx="9144000" cy="3038475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 anchorCtr="0"/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cs typeface="Arial" panose="020B0604020202090204" pitchFamily="34" charset="0"/>
              </a:rPr>
            </a:fld>
            <a:endParaRPr lang="en-US" altLang="en-US" sz="1400" dirty="0"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6387" name="Rectangle 2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Uni/Bidirectional Binding</a:t>
            </a:r>
            <a:endParaRPr lang="en-US" altLang="en-US" b="1" dirty="0"/>
          </a:p>
        </p:txBody>
      </p:sp>
      <p:sp>
        <p:nvSpPr>
          <p:cNvPr id="16389" name="Rectangle 10">
            <a:hlinkClick r:id="rId1"/>
          </p:cNvPr>
          <p:cNvSpPr/>
          <p:nvPr/>
        </p:nvSpPr>
        <p:spPr>
          <a:xfrm>
            <a:off x="4419600" y="5562600"/>
            <a:ext cx="3163888" cy="381000"/>
          </a:xfrm>
          <a:prstGeom prst="rect">
            <a:avLst/>
          </a:prstGeom>
          <a:solidFill>
            <a:srgbClr val="92D050"/>
          </a:solidFill>
          <a:ln w="12700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cs typeface="Arial" panose="020B0604020202090204" pitchFamily="34" charset="0"/>
              </a:rPr>
              <a:t>BidirectionalBindingDemo</a:t>
            </a:r>
            <a:endParaRPr lang="en-US" altLang="en-US" sz="2000" dirty="0">
              <a:ea typeface="Arial" panose="020B0604020202090204" pitchFamily="34" charset="0"/>
            </a:endParaRPr>
          </a:p>
        </p:txBody>
      </p:sp>
      <p:sp>
        <p:nvSpPr>
          <p:cNvPr id="16390" name="AutoShape 10">
            <a:hlinkClick r:id="rId2" action="ppaction://program"/>
          </p:cNvPr>
          <p:cNvSpPr/>
          <p:nvPr/>
        </p:nvSpPr>
        <p:spPr>
          <a:xfrm>
            <a:off x="7683500" y="5562600"/>
            <a:ext cx="698500" cy="381000"/>
          </a:xfrm>
          <a:prstGeom prst="actionButtonBlank">
            <a:avLst/>
          </a:prstGeom>
          <a:solidFill>
            <a:srgbClr val="38A1BA"/>
          </a:solidFill>
          <a:ln w="19050">
            <a:noFill/>
          </a:ln>
          <a:effectLst>
            <a:prstShdw prst="shdw17" dist="17961" dir="2699999">
              <a:srgbClr val="226170"/>
            </a:prstShdw>
          </a:effectLst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Book Antiqua" pitchFamily="18" charset="0"/>
                <a:cs typeface="Arial" panose="020B0604020202090204" pitchFamily="34" charset="0"/>
                <a:hlinkClick r:id="rId2" action="ppaction://hlinkfile"/>
              </a:rPr>
              <a:t>Run</a:t>
            </a:r>
            <a:endParaRPr lang="en-US" altLang="en-US" sz="1800" dirty="0">
              <a:ea typeface="Arial" panose="020B0604020202090204" pitchFamily="34" charset="0"/>
            </a:endParaRPr>
          </a:p>
        </p:txBody>
      </p:sp>
      <p:sp>
        <p:nvSpPr>
          <p:cNvPr id="16391" name="Rectangle 12">
            <a:hlinkClick r:id="rId3"/>
          </p:cNvPr>
          <p:cNvSpPr/>
          <p:nvPr/>
        </p:nvSpPr>
        <p:spPr>
          <a:xfrm>
            <a:off x="4419600" y="5029200"/>
            <a:ext cx="3151188" cy="381000"/>
          </a:xfrm>
          <a:prstGeom prst="rect">
            <a:avLst/>
          </a:prstGeom>
          <a:solidFill>
            <a:srgbClr val="92D050"/>
          </a:solidFill>
          <a:ln w="12700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cs typeface="Arial" panose="020B0604020202090204" pitchFamily="34" charset="0"/>
              </a:rPr>
              <a:t>BindingDemo</a:t>
            </a:r>
            <a:endParaRPr lang="en-US" altLang="en-US" sz="2000" dirty="0">
              <a:ea typeface="Arial" panose="020B0604020202090204" pitchFamily="34" charset="0"/>
            </a:endParaRPr>
          </a:p>
        </p:txBody>
      </p:sp>
      <p:sp>
        <p:nvSpPr>
          <p:cNvPr id="16392" name="AutoShape 10">
            <a:hlinkClick r:id="rId4" action="ppaction://program"/>
          </p:cNvPr>
          <p:cNvSpPr/>
          <p:nvPr/>
        </p:nvSpPr>
        <p:spPr>
          <a:xfrm>
            <a:off x="7672388" y="5029200"/>
            <a:ext cx="698500" cy="381000"/>
          </a:xfrm>
          <a:prstGeom prst="actionButtonBlank">
            <a:avLst/>
          </a:prstGeom>
          <a:solidFill>
            <a:srgbClr val="38A1BA"/>
          </a:solidFill>
          <a:ln w="19050">
            <a:noFill/>
          </a:ln>
          <a:effectLst>
            <a:prstShdw prst="shdw17" dist="17961" dir="2699999">
              <a:srgbClr val="226170"/>
            </a:prstShdw>
          </a:effectLst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Book Antiqua" pitchFamily="18" charset="0"/>
                <a:cs typeface="Arial" panose="020B0604020202090204" pitchFamily="34" charset="0"/>
                <a:hlinkClick r:id="rId4" action="ppaction://hlinkfile"/>
              </a:rPr>
              <a:t>Run</a:t>
            </a:r>
            <a:endParaRPr lang="en-US" altLang="en-US" sz="1800" dirty="0">
              <a:ea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 anchorCtr="0"/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cs typeface="Arial" panose="020B0604020202090204" pitchFamily="34" charset="0"/>
              </a:rPr>
            </a:fld>
            <a:endParaRPr lang="en-US" altLang="en-US" sz="1400" dirty="0"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7411" name="Rectang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295400"/>
          </a:xfrm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Common Properties and Methods for Nodes 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17412" name="Rectangle 3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1524000"/>
          </a:xfrm>
        </p:spPr>
        <p:txBody>
          <a:bodyPr vert="horz" wrap="square" lIns="92075" tIns="46038" rIns="92075" bIns="46038" anchor="t" anchorCtr="0"/>
          <a:p>
            <a:pPr>
              <a:buFont typeface="Wingdings" panose="05000000000000000000" pitchFamily="2" charset="2"/>
              <a:buChar char="§"/>
            </a:pPr>
            <a:r>
              <a:rPr lang="en-US" altLang="en-US" sz="2800" dirty="0"/>
              <a:t>style: set a JavaFX CSS style</a:t>
            </a:r>
            <a:endParaRPr lang="en-US" altLang="en-US" sz="2800" dirty="0"/>
          </a:p>
          <a:p>
            <a:pPr>
              <a:spcBef>
                <a:spcPct val="100000"/>
              </a:spcBef>
              <a:buFont typeface="Wingdings" panose="05000000000000000000" pitchFamily="2" charset="2"/>
              <a:buChar char="§"/>
            </a:pPr>
            <a:r>
              <a:rPr lang="en-US" altLang="en-US" sz="2800" dirty="0"/>
              <a:t>rotate: Rotate a node</a:t>
            </a:r>
            <a:endParaRPr lang="en-US" altLang="en-US" sz="2800" dirty="0"/>
          </a:p>
        </p:txBody>
      </p:sp>
      <p:sp>
        <p:nvSpPr>
          <p:cNvPr id="17413" name="Rectangle 7">
            <a:hlinkClick r:id="rId1"/>
          </p:cNvPr>
          <p:cNvSpPr/>
          <p:nvPr/>
        </p:nvSpPr>
        <p:spPr>
          <a:xfrm>
            <a:off x="4953000" y="5562600"/>
            <a:ext cx="2630488" cy="381000"/>
          </a:xfrm>
          <a:prstGeom prst="rect">
            <a:avLst/>
          </a:prstGeom>
          <a:solidFill>
            <a:srgbClr val="92D050"/>
          </a:solidFill>
          <a:ln w="12700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cs typeface="Arial" panose="020B0604020202090204" pitchFamily="34" charset="0"/>
              </a:rPr>
              <a:t>NodeStyleRotateDemo</a:t>
            </a:r>
            <a:endParaRPr lang="en-US" altLang="en-US" sz="2000" dirty="0">
              <a:ea typeface="Arial" panose="020B0604020202090204" pitchFamily="34" charset="0"/>
            </a:endParaRPr>
          </a:p>
        </p:txBody>
      </p:sp>
      <p:sp>
        <p:nvSpPr>
          <p:cNvPr id="17414" name="AutoShape 10">
            <a:hlinkClick r:id="rId2" action="ppaction://program"/>
          </p:cNvPr>
          <p:cNvSpPr/>
          <p:nvPr/>
        </p:nvSpPr>
        <p:spPr>
          <a:xfrm>
            <a:off x="7683500" y="5562600"/>
            <a:ext cx="698500" cy="381000"/>
          </a:xfrm>
          <a:prstGeom prst="actionButtonBlank">
            <a:avLst/>
          </a:prstGeom>
          <a:solidFill>
            <a:srgbClr val="38A1BA"/>
          </a:solidFill>
          <a:ln w="19050">
            <a:noFill/>
          </a:ln>
          <a:effectLst>
            <a:prstShdw prst="shdw17" dist="17961" dir="2699999">
              <a:srgbClr val="226170"/>
            </a:prstShdw>
          </a:effectLst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Book Antiqua" pitchFamily="18" charset="0"/>
                <a:cs typeface="Arial" panose="020B0604020202090204" pitchFamily="34" charset="0"/>
                <a:hlinkClick r:id="rId2" action="ppaction://hlinkfile"/>
              </a:rPr>
              <a:t>Run</a:t>
            </a:r>
            <a:endParaRPr lang="en-US" altLang="en-US" sz="1800" dirty="0">
              <a:ea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 anchorCtr="0"/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cs typeface="Arial" panose="020B0604020202090204" pitchFamily="34" charset="0"/>
              </a:rPr>
            </a:fld>
            <a:endParaRPr lang="en-US" altLang="en-US" sz="1400" dirty="0"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8435" name="Rectang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The Color Class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30321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pic>
        <p:nvPicPr>
          <p:cNvPr id="1843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" y="1143000"/>
            <a:ext cx="8839200" cy="4749800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 anchorCtr="0"/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cs typeface="Arial" panose="020B0604020202090204" pitchFamily="34" charset="0"/>
              </a:rPr>
            </a:fld>
            <a:endParaRPr lang="en-US" altLang="en-US" sz="1400" dirty="0"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0483" name="Rectangle 2"/>
          <p:cNvSpPr>
            <a:spLocks noGrp="1"/>
          </p:cNvSpPr>
          <p:nvPr>
            <p:ph type="title"/>
          </p:nvPr>
        </p:nvSpPr>
        <p:spPr>
          <a:xfrm>
            <a:off x="228600" y="381000"/>
            <a:ext cx="8686800" cy="762000"/>
          </a:xfrm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The Image Class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30321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26892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0" y="13716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pic>
        <p:nvPicPr>
          <p:cNvPr id="20490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888" y="1763713"/>
            <a:ext cx="8912225" cy="2590800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 anchorCtr="0"/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cs typeface="Arial" panose="020B0604020202090204" pitchFamily="34" charset="0"/>
              </a:rPr>
            </a:fld>
            <a:endParaRPr lang="en-US" altLang="en-US" sz="1400" dirty="0"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1507" name="Rectangle 2"/>
          <p:cNvSpPr>
            <a:spLocks noGrp="1"/>
          </p:cNvSpPr>
          <p:nvPr>
            <p:ph type="title"/>
          </p:nvPr>
        </p:nvSpPr>
        <p:spPr>
          <a:xfrm>
            <a:off x="228600" y="381000"/>
            <a:ext cx="8686800" cy="762000"/>
          </a:xfrm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The ImageView Class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30321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26892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0" y="13716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pic>
        <p:nvPicPr>
          <p:cNvPr id="21515" name="Picture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" y="1362075"/>
            <a:ext cx="8915400" cy="321945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21516" name="Rectangle 14">
            <a:hlinkClick r:id="rId2"/>
          </p:cNvPr>
          <p:cNvSpPr/>
          <p:nvPr/>
        </p:nvSpPr>
        <p:spPr>
          <a:xfrm>
            <a:off x="5792788" y="5715000"/>
            <a:ext cx="2324100" cy="381000"/>
          </a:xfrm>
          <a:prstGeom prst="rect">
            <a:avLst/>
          </a:prstGeom>
          <a:solidFill>
            <a:srgbClr val="92D050"/>
          </a:solidFill>
          <a:ln w="12700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cs typeface="Arial" panose="020B0604020202090204" pitchFamily="34" charset="0"/>
              </a:rPr>
              <a:t>ShowImage</a:t>
            </a:r>
            <a:endParaRPr lang="en-US" altLang="en-US" sz="2000" dirty="0">
              <a:ea typeface="Arial" panose="020B0604020202090204" pitchFamily="34" charset="0"/>
            </a:endParaRPr>
          </a:p>
        </p:txBody>
      </p:sp>
      <p:sp>
        <p:nvSpPr>
          <p:cNvPr id="21517" name="AutoShape 10">
            <a:hlinkClick r:id="rId3" action="ppaction://program"/>
          </p:cNvPr>
          <p:cNvSpPr/>
          <p:nvPr/>
        </p:nvSpPr>
        <p:spPr>
          <a:xfrm>
            <a:off x="8216900" y="5715000"/>
            <a:ext cx="698500" cy="381000"/>
          </a:xfrm>
          <a:prstGeom prst="actionButtonBlank">
            <a:avLst/>
          </a:prstGeom>
          <a:solidFill>
            <a:srgbClr val="38A1BA"/>
          </a:solidFill>
          <a:ln w="19050">
            <a:noFill/>
          </a:ln>
          <a:effectLst>
            <a:prstShdw prst="shdw17" dist="17961" dir="2699999">
              <a:srgbClr val="226170"/>
            </a:prstShdw>
          </a:effectLst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Book Antiqua" pitchFamily="18" charset="0"/>
                <a:cs typeface="Arial" panose="020B0604020202090204" pitchFamily="34" charset="0"/>
                <a:hlinkClick r:id="rId3" action="ppaction://hlinkfile"/>
              </a:rPr>
              <a:t>Run</a:t>
            </a:r>
            <a:endParaRPr lang="en-US" altLang="en-US" sz="1800" dirty="0">
              <a:ea typeface="Arial" panose="020B060402020209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2400" y="4733925"/>
            <a:ext cx="831532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800"/>
              <a:t>use: </a:t>
            </a:r>
            <a:r>
              <a:rPr lang="zh-CN" altLang="en-US" sz="1800" i="1">
                <a:solidFill>
                  <a:srgbClr val="002060"/>
                </a:solidFill>
                <a:highlight>
                  <a:srgbClr val="FFFF00"/>
                </a:highlight>
                <a:latin typeface="Times New Roman Italic" panose="02020603050405020304" charset="0"/>
                <a:cs typeface="Times New Roman Italic" panose="02020603050405020304" charset="0"/>
              </a:rPr>
              <a:t>Image image = new Image(getClass().getResourceAsStream("image/us.gif"));</a:t>
            </a:r>
            <a:endParaRPr lang="zh-CN" altLang="en-US" sz="1800"/>
          </a:p>
          <a:p>
            <a:r>
              <a:rPr lang="en-US" altLang="zh-CN" sz="1800"/>
              <a:t>to replace: </a:t>
            </a:r>
            <a:r>
              <a:rPr lang="en-US" altLang="zh-CN" sz="1800" i="1">
                <a:solidFill>
                  <a:srgbClr val="002060"/>
                </a:solidFill>
                <a:highlight>
                  <a:srgbClr val="FFFF00"/>
                </a:highlight>
                <a:latin typeface="Times New Roman Italic" panose="02020603050405020304" charset="0"/>
                <a:cs typeface="Times New Roman Italic" panose="02020603050405020304" charset="0"/>
              </a:rPr>
              <a:t>Image image = new Image("image/us.gif");</a:t>
            </a:r>
            <a:endParaRPr lang="en-US" altLang="zh-CN" sz="1800" i="1">
              <a:solidFill>
                <a:srgbClr val="002060"/>
              </a:solidFill>
              <a:highlight>
                <a:srgbClr val="FFFF00"/>
              </a:highlight>
              <a:latin typeface="Times New Roman Italic" panose="02020603050405020304" charset="0"/>
              <a:cs typeface="Times New Roman Italic" panose="020206030504050203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 anchorCtr="0"/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cs typeface="Arial" panose="020B0604020202090204" pitchFamily="34" charset="0"/>
              </a:rPr>
            </a:fld>
            <a:endParaRPr lang="en-US" altLang="en-US" sz="1400" dirty="0"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2531" name="Rectangle 2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Layout Panes</a:t>
            </a:r>
            <a:endParaRPr lang="en-US" altLang="en-US" dirty="0"/>
          </a:p>
        </p:txBody>
      </p:sp>
      <p:sp>
        <p:nvSpPr>
          <p:cNvPr id="22532" name="Rectangle 3"/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990600"/>
          </a:xfrm>
        </p:spPr>
        <p:txBody>
          <a:bodyPr vert="horz" wrap="square" lIns="92075" tIns="46038" rIns="92075" bIns="46038" anchor="t" anchorCtr="0"/>
          <a:p>
            <a:pPr marL="0" indent="0">
              <a:buNone/>
            </a:pPr>
            <a:r>
              <a:rPr lang="en-US" altLang="en-US" sz="2800" dirty="0"/>
              <a:t>JavaFX provides many types of panes for organizing nodes in a container.</a:t>
            </a:r>
            <a:endParaRPr lang="en-US" altLang="en-US" sz="28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pic>
        <p:nvPicPr>
          <p:cNvPr id="22534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2209800"/>
            <a:ext cx="8391525" cy="3282950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 anchorCtr="0"/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cs typeface="Arial" panose="020B0604020202090204" pitchFamily="34" charset="0"/>
              </a:rPr>
            </a:fld>
            <a:endParaRPr lang="en-US" altLang="en-US" sz="1400" dirty="0"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3555" name="Rectangle 2"/>
          <p:cNvSpPr>
            <a:spLocks noGrp="1"/>
          </p:cNvSpPr>
          <p:nvPr>
            <p:ph type="title"/>
          </p:nvPr>
        </p:nvSpPr>
        <p:spPr>
          <a:xfrm>
            <a:off x="228600" y="381000"/>
            <a:ext cx="8686800" cy="762000"/>
          </a:xfrm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FlowPane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30321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26892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0" y="13716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0" y="24003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pic>
        <p:nvPicPr>
          <p:cNvPr id="23565" name="Picture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89050"/>
            <a:ext cx="9144000" cy="43434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23566" name="Rectangle 16">
            <a:hlinkClick r:id="rId2"/>
          </p:cNvPr>
          <p:cNvSpPr/>
          <p:nvPr/>
        </p:nvSpPr>
        <p:spPr>
          <a:xfrm>
            <a:off x="5276850" y="5867400"/>
            <a:ext cx="2324100" cy="381000"/>
          </a:xfrm>
          <a:prstGeom prst="rect">
            <a:avLst/>
          </a:prstGeom>
          <a:solidFill>
            <a:srgbClr val="92D050"/>
          </a:solidFill>
          <a:ln w="12700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cs typeface="Arial" panose="020B0604020202090204" pitchFamily="34" charset="0"/>
              </a:rPr>
              <a:t>MultipleStageDemo</a:t>
            </a:r>
            <a:endParaRPr lang="en-US" altLang="en-US" sz="2000" dirty="0">
              <a:ea typeface="Arial" panose="020B0604020202090204" pitchFamily="34" charset="0"/>
            </a:endParaRPr>
          </a:p>
        </p:txBody>
      </p:sp>
      <p:sp>
        <p:nvSpPr>
          <p:cNvPr id="23567" name="AutoShape 10">
            <a:hlinkClick r:id="rId3" action="ppaction://program"/>
          </p:cNvPr>
          <p:cNvSpPr/>
          <p:nvPr/>
        </p:nvSpPr>
        <p:spPr>
          <a:xfrm>
            <a:off x="7700963" y="5867400"/>
            <a:ext cx="698500" cy="381000"/>
          </a:xfrm>
          <a:prstGeom prst="actionButtonBlank">
            <a:avLst/>
          </a:prstGeom>
          <a:solidFill>
            <a:srgbClr val="38A1BA"/>
          </a:solidFill>
          <a:ln w="19050">
            <a:noFill/>
          </a:ln>
          <a:effectLst>
            <a:prstShdw prst="shdw17" dist="17961" dir="2699999">
              <a:srgbClr val="226170"/>
            </a:prstShdw>
          </a:effectLst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Book Antiqua" pitchFamily="18" charset="0"/>
                <a:cs typeface="Arial" panose="020B0604020202090204" pitchFamily="34" charset="0"/>
                <a:hlinkClick r:id="rId4" action="ppaction://hlinkfile"/>
              </a:rPr>
              <a:t>Run</a:t>
            </a:r>
            <a:endParaRPr lang="en-US" altLang="en-US" sz="1800" dirty="0">
              <a:ea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4578" name="Picture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75" y="850900"/>
            <a:ext cx="7788275" cy="560705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24579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 anchorCtr="0"/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cs typeface="Arial" panose="020B0604020202090204" pitchFamily="34" charset="0"/>
              </a:rPr>
            </a:fld>
            <a:endParaRPr lang="en-US" altLang="en-US" sz="1400" dirty="0"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4580" name="Rectangle 2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762000"/>
          </a:xfrm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GridPane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30321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26892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0" y="13716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0" y="24003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0" y="37179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4592" name="Rectangle 18">
            <a:hlinkClick r:id="rId2"/>
          </p:cNvPr>
          <p:cNvSpPr/>
          <p:nvPr/>
        </p:nvSpPr>
        <p:spPr>
          <a:xfrm>
            <a:off x="7239000" y="2895600"/>
            <a:ext cx="1789113" cy="381000"/>
          </a:xfrm>
          <a:prstGeom prst="rect">
            <a:avLst/>
          </a:prstGeom>
          <a:solidFill>
            <a:srgbClr val="92D050"/>
          </a:solidFill>
          <a:ln w="12700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cs typeface="Arial" panose="020B0604020202090204" pitchFamily="34" charset="0"/>
              </a:rPr>
              <a:t>ShowGridPane</a:t>
            </a:r>
            <a:endParaRPr lang="en-US" altLang="en-US" sz="2000" dirty="0">
              <a:ea typeface="Arial" panose="020B0604020202090204" pitchFamily="34" charset="0"/>
            </a:endParaRPr>
          </a:p>
        </p:txBody>
      </p:sp>
      <p:sp>
        <p:nvSpPr>
          <p:cNvPr id="24593" name="AutoShape 10">
            <a:hlinkClick r:id="rId3" action="ppaction://program"/>
          </p:cNvPr>
          <p:cNvSpPr/>
          <p:nvPr/>
        </p:nvSpPr>
        <p:spPr>
          <a:xfrm>
            <a:off x="8329613" y="3336925"/>
            <a:ext cx="698500" cy="381000"/>
          </a:xfrm>
          <a:prstGeom prst="actionButtonBlank">
            <a:avLst/>
          </a:prstGeom>
          <a:solidFill>
            <a:srgbClr val="38A1BA"/>
          </a:solidFill>
          <a:ln w="19050">
            <a:noFill/>
          </a:ln>
          <a:effectLst>
            <a:prstShdw prst="shdw17" dist="17961" dir="2699999">
              <a:srgbClr val="226170"/>
            </a:prstShdw>
          </a:effectLst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Book Antiqua" pitchFamily="18" charset="0"/>
                <a:cs typeface="Arial" panose="020B0604020202090204" pitchFamily="34" charset="0"/>
                <a:hlinkClick r:id="rId3" action="ppaction://hlinkfile"/>
              </a:rPr>
              <a:t>Run</a:t>
            </a:r>
            <a:endParaRPr lang="en-US" altLang="en-US" sz="1800" dirty="0">
              <a:ea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 anchorCtr="0"/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cs typeface="Arial" panose="020B0604020202090204" pitchFamily="34" charset="0"/>
              </a:rPr>
            </a:fld>
            <a:endParaRPr lang="en-US" altLang="en-US" sz="1400" dirty="0"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5603" name="Rectangle 2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762000"/>
          </a:xfrm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BorderPane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30321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26892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0" y="13716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0" y="24003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0" y="37179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0" y="17748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pic>
        <p:nvPicPr>
          <p:cNvPr id="25617" name="Picture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88" y="1439863"/>
            <a:ext cx="9028112" cy="3490912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25618" name="Rectangle 20">
            <a:hlinkClick r:id="rId2"/>
          </p:cNvPr>
          <p:cNvSpPr/>
          <p:nvPr/>
        </p:nvSpPr>
        <p:spPr>
          <a:xfrm>
            <a:off x="5259388" y="5562600"/>
            <a:ext cx="2324100" cy="381000"/>
          </a:xfrm>
          <a:prstGeom prst="rect">
            <a:avLst/>
          </a:prstGeom>
          <a:solidFill>
            <a:srgbClr val="92D050"/>
          </a:solidFill>
          <a:ln w="12700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cs typeface="Arial" panose="020B0604020202090204" pitchFamily="34" charset="0"/>
              </a:rPr>
              <a:t>ShowBorderPane</a:t>
            </a:r>
            <a:endParaRPr lang="en-US" altLang="en-US" sz="2000" dirty="0">
              <a:ea typeface="Arial" panose="020B0604020202090204" pitchFamily="34" charset="0"/>
            </a:endParaRPr>
          </a:p>
        </p:txBody>
      </p:sp>
      <p:sp>
        <p:nvSpPr>
          <p:cNvPr id="25619" name="AutoShape 10">
            <a:hlinkClick r:id="rId3" action="ppaction://program"/>
          </p:cNvPr>
          <p:cNvSpPr/>
          <p:nvPr/>
        </p:nvSpPr>
        <p:spPr>
          <a:xfrm>
            <a:off x="7683500" y="5562600"/>
            <a:ext cx="698500" cy="381000"/>
          </a:xfrm>
          <a:prstGeom prst="actionButtonBlank">
            <a:avLst/>
          </a:prstGeom>
          <a:solidFill>
            <a:srgbClr val="38A1BA"/>
          </a:solidFill>
          <a:ln w="19050">
            <a:noFill/>
          </a:ln>
          <a:effectLst>
            <a:prstShdw prst="shdw17" dist="17961" dir="2699999">
              <a:srgbClr val="226170"/>
            </a:prstShdw>
          </a:effectLst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Book Antiqua" pitchFamily="18" charset="0"/>
                <a:cs typeface="Arial" panose="020B0604020202090204" pitchFamily="34" charset="0"/>
                <a:hlinkClick r:id="rId3" action="ppaction://hlinkfile"/>
              </a:rPr>
              <a:t>Run</a:t>
            </a:r>
            <a:endParaRPr lang="en-US" altLang="en-US" sz="1800" dirty="0">
              <a:ea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 anchorCtr="0"/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cs typeface="Arial" panose="020B0604020202090204" pitchFamily="34" charset="0"/>
              </a:rPr>
            </a:fld>
            <a:endParaRPr lang="en-US" altLang="en-US" sz="1400" dirty="0"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6147" name="Rectangle 2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1066800"/>
          </a:xfrm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Motivations</a:t>
            </a:r>
            <a:endParaRPr lang="en-US" altLang="en-US" dirty="0"/>
          </a:p>
        </p:txBody>
      </p:sp>
      <p:sp>
        <p:nvSpPr>
          <p:cNvPr id="6148" name="Rectangle 3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4572000"/>
          </a:xfrm>
        </p:spPr>
        <p:txBody>
          <a:bodyPr vert="horz" wrap="square" lIns="92075" tIns="46038" rIns="92075" bIns="46038" anchor="t" anchorCtr="0"/>
          <a:p>
            <a:pPr marL="0" indent="0">
              <a:buNone/>
            </a:pPr>
            <a:r>
              <a:rPr lang="en-US" altLang="en-US" dirty="0"/>
              <a:t>This chapter serves two purposes: </a:t>
            </a:r>
            <a:endParaRPr lang="en-US" altLang="en-US" dirty="0"/>
          </a:p>
          <a:p>
            <a:pPr>
              <a:buFont typeface="Arial" panose="020B0604020202090204" pitchFamily="34" charset="0"/>
              <a:buChar char="•"/>
            </a:pPr>
            <a:r>
              <a:rPr lang="en-US" altLang="en-US" dirty="0"/>
              <a:t>First, it presents the basics of JavaFX programming. </a:t>
            </a:r>
            <a:r>
              <a:rPr lang="en-US" altLang="en-US" dirty="0">
                <a:sym typeface="+mn-ea"/>
              </a:rPr>
              <a:t>JavaFX is a new framework for developing Java GUI programs. </a:t>
            </a:r>
            <a:endParaRPr lang="en-US" altLang="en-US" dirty="0"/>
          </a:p>
          <a:p>
            <a:pPr>
              <a:buFont typeface="Arial" panose="020B0604020202090204" pitchFamily="34" charset="0"/>
              <a:buChar char="•"/>
            </a:pPr>
            <a:r>
              <a:rPr lang="en-US" altLang="en-US" dirty="0"/>
              <a:t>Second, it uses JavaFX to demonstrate OOP. Specifically, this chapter introduces the framework of JavaFX and discusses JavaFX GUI components and their relationships. </a:t>
            </a:r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 anchorCtr="0"/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cs typeface="Arial" panose="020B0604020202090204" pitchFamily="34" charset="0"/>
              </a:rPr>
            </a:fld>
            <a:endParaRPr lang="en-US" altLang="en-US" sz="1400" dirty="0"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6627" name="Rectangle 2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762000"/>
          </a:xfrm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HBox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30321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26892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0" y="13716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0" y="24003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0" y="37179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0" y="17748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pic>
        <p:nvPicPr>
          <p:cNvPr id="26642" name="Picture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550" y="1219200"/>
            <a:ext cx="8724900" cy="2686050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 anchorCtr="0"/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cs typeface="Arial" panose="020B0604020202090204" pitchFamily="34" charset="0"/>
              </a:rPr>
            </a:fld>
            <a:endParaRPr lang="en-US" altLang="en-US" sz="1400" dirty="0"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7651" name="Rectangle 2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762000"/>
          </a:xfrm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VBox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30321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26892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0" y="13716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0" y="24003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0" y="37179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0" y="17748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17145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pic>
        <p:nvPicPr>
          <p:cNvPr id="27668" name="Picture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863" y="1524000"/>
            <a:ext cx="8743950" cy="282575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27669" name="Rectangle 23">
            <a:hlinkClick r:id="rId2"/>
          </p:cNvPr>
          <p:cNvSpPr/>
          <p:nvPr/>
        </p:nvSpPr>
        <p:spPr>
          <a:xfrm>
            <a:off x="5259388" y="5562600"/>
            <a:ext cx="2324100" cy="381000"/>
          </a:xfrm>
          <a:prstGeom prst="rect">
            <a:avLst/>
          </a:prstGeom>
          <a:solidFill>
            <a:srgbClr val="92D050"/>
          </a:solidFill>
          <a:ln w="12700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cs typeface="Arial" panose="020B0604020202090204" pitchFamily="34" charset="0"/>
              </a:rPr>
              <a:t>ShowHBoxVBox</a:t>
            </a:r>
            <a:endParaRPr lang="en-US" altLang="en-US" sz="2000" dirty="0">
              <a:ea typeface="Arial" panose="020B0604020202090204" pitchFamily="34" charset="0"/>
            </a:endParaRPr>
          </a:p>
        </p:txBody>
      </p:sp>
      <p:sp>
        <p:nvSpPr>
          <p:cNvPr id="27670" name="AutoShape 10">
            <a:hlinkClick r:id="rId3" action="ppaction://program"/>
          </p:cNvPr>
          <p:cNvSpPr/>
          <p:nvPr/>
        </p:nvSpPr>
        <p:spPr>
          <a:xfrm>
            <a:off x="7683500" y="5562600"/>
            <a:ext cx="698500" cy="381000"/>
          </a:xfrm>
          <a:prstGeom prst="actionButtonBlank">
            <a:avLst/>
          </a:prstGeom>
          <a:solidFill>
            <a:srgbClr val="38A1BA"/>
          </a:solidFill>
          <a:ln w="19050">
            <a:noFill/>
          </a:ln>
          <a:effectLst>
            <a:prstShdw prst="shdw17" dist="17961" dir="2699999">
              <a:srgbClr val="226170"/>
            </a:prstShdw>
          </a:effectLst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Book Antiqua" pitchFamily="18" charset="0"/>
                <a:cs typeface="Arial" panose="020B0604020202090204" pitchFamily="34" charset="0"/>
                <a:hlinkClick r:id="rId3" action="ppaction://hlinkfile"/>
              </a:rPr>
              <a:t>Run</a:t>
            </a:r>
            <a:endParaRPr lang="en-US" altLang="en-US" sz="1800" dirty="0">
              <a:ea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 anchorCtr="0"/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cs typeface="Arial" panose="020B0604020202090204" pitchFamily="34" charset="0"/>
              </a:rPr>
            </a:fld>
            <a:endParaRPr lang="en-US" altLang="en-US" sz="1400" dirty="0"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8675" name="Rectangle 2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762000"/>
          </a:xfrm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Shapes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30321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26892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0" y="13716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0" y="24003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0" y="37179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0" y="17748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17145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8692" name="Rectangle 3"/>
          <p:cNvSpPr txBox="1"/>
          <p:nvPr/>
        </p:nvSpPr>
        <p:spPr>
          <a:xfrm>
            <a:off x="228600" y="914400"/>
            <a:ext cx="8610600" cy="13716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None/>
            </a:pPr>
            <a:r>
              <a:rPr lang="en-US" altLang="en-US" sz="2800" dirty="0">
                <a:cs typeface="Arial" panose="020B0604020202090204" pitchFamily="34" charset="0"/>
              </a:rPr>
              <a:t>JavaFX provides many shape classes for drawing texts, lines, circles, rectangles, ellipses, arcs, polygons, and polylines.</a:t>
            </a:r>
            <a:endParaRPr lang="en-US" altLang="en-US" sz="2800" dirty="0">
              <a:ea typeface="Arial" panose="020B0604020202090204" pitchFamily="34" charset="0"/>
            </a:endParaRPr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pic>
        <p:nvPicPr>
          <p:cNvPr id="28694" name="Picture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7000" y="2062163"/>
            <a:ext cx="5915025" cy="4341812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 anchorCtr="0"/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cs typeface="Arial" panose="020B0604020202090204" pitchFamily="34" charset="0"/>
              </a:rPr>
            </a:fld>
            <a:endParaRPr lang="en-US" altLang="en-US" sz="1400" dirty="0"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9699" name="Rectangle 2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762000"/>
          </a:xfrm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Text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30321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26892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0" y="13716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0" y="24003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0" y="37179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0" y="17748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17145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pic>
        <p:nvPicPr>
          <p:cNvPr id="29718" name="Picture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50" y="1182688"/>
            <a:ext cx="8953500" cy="3995737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 anchorCtr="0"/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cs typeface="Arial" panose="020B0604020202090204" pitchFamily="34" charset="0"/>
              </a:rPr>
            </a:fld>
            <a:endParaRPr lang="en-US" altLang="en-US" sz="1400" dirty="0"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30723" name="Rectangle 2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762000"/>
          </a:xfrm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Text Example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30321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26892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0" y="13716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0" y="24003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0" y="37179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0" y="17748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17145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pic>
        <p:nvPicPr>
          <p:cNvPr id="30741" name="Picture 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738" y="1879600"/>
            <a:ext cx="8729662" cy="255905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30742" name="Rectangle 24">
            <a:hlinkClick r:id="rId2"/>
          </p:cNvPr>
          <p:cNvSpPr/>
          <p:nvPr/>
        </p:nvSpPr>
        <p:spPr>
          <a:xfrm>
            <a:off x="6248400" y="5562600"/>
            <a:ext cx="1335088" cy="381000"/>
          </a:xfrm>
          <a:prstGeom prst="rect">
            <a:avLst/>
          </a:prstGeom>
          <a:solidFill>
            <a:srgbClr val="92D050"/>
          </a:solidFill>
          <a:ln w="12700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cs typeface="Arial" panose="020B0604020202090204" pitchFamily="34" charset="0"/>
              </a:rPr>
              <a:t>ShowText</a:t>
            </a:r>
            <a:endParaRPr lang="en-US" altLang="en-US" sz="2000" dirty="0">
              <a:ea typeface="Arial" panose="020B0604020202090204" pitchFamily="34" charset="0"/>
            </a:endParaRPr>
          </a:p>
        </p:txBody>
      </p:sp>
      <p:sp>
        <p:nvSpPr>
          <p:cNvPr id="30743" name="AutoShape 10">
            <a:hlinkClick r:id="rId3" action="ppaction://program"/>
          </p:cNvPr>
          <p:cNvSpPr/>
          <p:nvPr/>
        </p:nvSpPr>
        <p:spPr>
          <a:xfrm>
            <a:off x="7683500" y="5562600"/>
            <a:ext cx="698500" cy="381000"/>
          </a:xfrm>
          <a:prstGeom prst="actionButtonBlank">
            <a:avLst/>
          </a:prstGeom>
          <a:solidFill>
            <a:srgbClr val="38A1BA"/>
          </a:solidFill>
          <a:ln w="19050">
            <a:noFill/>
          </a:ln>
          <a:effectLst>
            <a:prstShdw prst="shdw17" dist="17961" dir="2699999">
              <a:srgbClr val="226170"/>
            </a:prstShdw>
          </a:effectLst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Book Antiqua" pitchFamily="18" charset="0"/>
                <a:cs typeface="Arial" panose="020B0604020202090204" pitchFamily="34" charset="0"/>
                <a:hlinkClick r:id="rId3" action="ppaction://hlinkfile"/>
              </a:rPr>
              <a:t>Run</a:t>
            </a:r>
            <a:endParaRPr lang="en-US" altLang="en-US" sz="1800" dirty="0">
              <a:ea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 anchorCtr="0"/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cs typeface="Arial" panose="020B0604020202090204" pitchFamily="34" charset="0"/>
              </a:rPr>
            </a:fld>
            <a:endParaRPr lang="en-US" altLang="en-US" sz="1400" dirty="0"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9459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The Font Class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30321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26892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pic>
        <p:nvPicPr>
          <p:cNvPr id="19464" name="Picture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450" y="1066800"/>
            <a:ext cx="8801100" cy="4479925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9465" name="Rectangle 11">
            <a:hlinkClick r:id="rId2"/>
          </p:cNvPr>
          <p:cNvSpPr/>
          <p:nvPr/>
        </p:nvSpPr>
        <p:spPr>
          <a:xfrm>
            <a:off x="5334000" y="5791200"/>
            <a:ext cx="2322513" cy="381000"/>
          </a:xfrm>
          <a:prstGeom prst="rect">
            <a:avLst/>
          </a:prstGeom>
          <a:solidFill>
            <a:srgbClr val="92D050"/>
          </a:solidFill>
          <a:ln w="12700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cs typeface="Arial" panose="020B0604020202090204" pitchFamily="34" charset="0"/>
              </a:rPr>
              <a:t>FontDemo</a:t>
            </a:r>
            <a:endParaRPr lang="en-US" altLang="en-US" sz="2000" dirty="0">
              <a:ea typeface="Arial" panose="020B0604020202090204" pitchFamily="34" charset="0"/>
            </a:endParaRPr>
          </a:p>
        </p:txBody>
      </p:sp>
      <p:sp>
        <p:nvSpPr>
          <p:cNvPr id="19466" name="AutoShape 10">
            <a:hlinkClick r:id="rId3" action="ppaction://program"/>
          </p:cNvPr>
          <p:cNvSpPr/>
          <p:nvPr/>
        </p:nvSpPr>
        <p:spPr>
          <a:xfrm>
            <a:off x="7758113" y="5791200"/>
            <a:ext cx="698500" cy="381000"/>
          </a:xfrm>
          <a:prstGeom prst="actionButtonBlank">
            <a:avLst/>
          </a:prstGeom>
          <a:solidFill>
            <a:srgbClr val="38A1BA"/>
          </a:solidFill>
          <a:ln w="19050">
            <a:noFill/>
          </a:ln>
          <a:effectLst>
            <a:prstShdw prst="shdw17" dist="17961" dir="2699999">
              <a:srgbClr val="226170"/>
            </a:prstShdw>
          </a:effectLst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Book Antiqua" pitchFamily="18" charset="0"/>
                <a:cs typeface="Arial" panose="020B0604020202090204" pitchFamily="34" charset="0"/>
                <a:hlinkClick r:id="rId3" action="ppaction://hlinkfile"/>
              </a:rPr>
              <a:t>Run</a:t>
            </a:r>
            <a:endParaRPr lang="en-US" altLang="en-US" sz="1800" dirty="0">
              <a:ea typeface="Arial" panose="020B0604020202090204" pitchFamily="34" charset="0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 anchorCtr="0"/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cs typeface="Arial" panose="020B0604020202090204" pitchFamily="34" charset="0"/>
              </a:rPr>
            </a:fld>
            <a:endParaRPr lang="en-US" altLang="en-US" sz="1400" dirty="0"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32771" name="Rectangle 2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762000"/>
          </a:xfrm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Line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30321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26892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0" y="13716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0" y="24003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0" y="37179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0" y="17748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17145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pic>
        <p:nvPicPr>
          <p:cNvPr id="32792" name="Picture 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8975" y="965200"/>
            <a:ext cx="7766050" cy="2908300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3279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4073525"/>
            <a:ext cx="5711825" cy="2174875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32794" name="Rectangle 28">
            <a:hlinkClick r:id="rId3"/>
          </p:cNvPr>
          <p:cNvSpPr/>
          <p:nvPr/>
        </p:nvSpPr>
        <p:spPr>
          <a:xfrm>
            <a:off x="6029325" y="5203825"/>
            <a:ext cx="1717675" cy="381000"/>
          </a:xfrm>
          <a:prstGeom prst="rect">
            <a:avLst/>
          </a:prstGeom>
          <a:solidFill>
            <a:srgbClr val="92D050"/>
          </a:solidFill>
          <a:ln w="12700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cs typeface="Arial" panose="020B0604020202090204" pitchFamily="34" charset="0"/>
              </a:rPr>
              <a:t>ShowLine</a:t>
            </a:r>
            <a:endParaRPr lang="en-US" altLang="en-US" sz="2000" dirty="0">
              <a:ea typeface="Arial" panose="020B0604020202090204" pitchFamily="34" charset="0"/>
            </a:endParaRPr>
          </a:p>
        </p:txBody>
      </p:sp>
      <p:sp>
        <p:nvSpPr>
          <p:cNvPr id="32795" name="AutoShape 10">
            <a:hlinkClick r:id="rId4" action="ppaction://program"/>
          </p:cNvPr>
          <p:cNvSpPr/>
          <p:nvPr/>
        </p:nvSpPr>
        <p:spPr>
          <a:xfrm>
            <a:off x="7848600" y="5203825"/>
            <a:ext cx="698500" cy="381000"/>
          </a:xfrm>
          <a:prstGeom prst="actionButtonBlank">
            <a:avLst/>
          </a:prstGeom>
          <a:solidFill>
            <a:srgbClr val="38A1BA"/>
          </a:solidFill>
          <a:ln w="19050">
            <a:noFill/>
          </a:ln>
          <a:effectLst>
            <a:prstShdw prst="shdw17" dist="17961" dir="2699999">
              <a:srgbClr val="226170"/>
            </a:prstShdw>
          </a:effectLst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Book Antiqua" pitchFamily="18" charset="0"/>
                <a:cs typeface="Arial" panose="020B0604020202090204" pitchFamily="34" charset="0"/>
                <a:hlinkClick r:id="rId4" action="ppaction://hlinkfile"/>
              </a:rPr>
              <a:t>Run</a:t>
            </a:r>
            <a:endParaRPr lang="en-US" altLang="en-US" sz="1800" dirty="0">
              <a:ea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 anchorCtr="0"/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cs typeface="Arial" panose="020B0604020202090204" pitchFamily="34" charset="0"/>
              </a:rPr>
            </a:fld>
            <a:endParaRPr lang="en-US" altLang="en-US" sz="1400" dirty="0"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33795" name="Rectangle 2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762000"/>
          </a:xfrm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Rectangle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30321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26892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0" y="13716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0" y="24003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0" y="37179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0" y="17748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17145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pic>
        <p:nvPicPr>
          <p:cNvPr id="33817" name="Picture 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130300"/>
            <a:ext cx="9151938" cy="3975100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 anchorCtr="0"/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cs typeface="Arial" panose="020B0604020202090204" pitchFamily="34" charset="0"/>
              </a:rPr>
            </a:fld>
            <a:endParaRPr lang="en-US" altLang="en-US" sz="1400" dirty="0"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35843" name="Rectangle 2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762000"/>
          </a:xfrm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Rectangle Example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30321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26892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0" y="13716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0" y="24003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0" y="37179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0" y="17748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17145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pic>
        <p:nvPicPr>
          <p:cNvPr id="35861" name="Picture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1050" y="1143000"/>
            <a:ext cx="5087938" cy="38862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35862" name="Rectangle 24">
            <a:hlinkClick r:id="rId2"/>
          </p:cNvPr>
          <p:cNvSpPr/>
          <p:nvPr/>
        </p:nvSpPr>
        <p:spPr>
          <a:xfrm>
            <a:off x="5259388" y="5562600"/>
            <a:ext cx="2324100" cy="381000"/>
          </a:xfrm>
          <a:prstGeom prst="rect">
            <a:avLst/>
          </a:prstGeom>
          <a:solidFill>
            <a:srgbClr val="92D050"/>
          </a:solidFill>
          <a:ln w="12700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cs typeface="Arial" panose="020B0604020202090204" pitchFamily="34" charset="0"/>
              </a:rPr>
              <a:t>ShowRectangle</a:t>
            </a:r>
            <a:endParaRPr lang="en-US" altLang="en-US" sz="2000" dirty="0">
              <a:ea typeface="Arial" panose="020B0604020202090204" pitchFamily="34" charset="0"/>
            </a:endParaRPr>
          </a:p>
        </p:txBody>
      </p:sp>
      <p:sp>
        <p:nvSpPr>
          <p:cNvPr id="35863" name="AutoShape 10">
            <a:hlinkClick r:id="rId3" action="ppaction://program"/>
          </p:cNvPr>
          <p:cNvSpPr/>
          <p:nvPr/>
        </p:nvSpPr>
        <p:spPr>
          <a:xfrm>
            <a:off x="7683500" y="5562600"/>
            <a:ext cx="698500" cy="381000"/>
          </a:xfrm>
          <a:prstGeom prst="actionButtonBlank">
            <a:avLst/>
          </a:prstGeom>
          <a:solidFill>
            <a:srgbClr val="38A1BA"/>
          </a:solidFill>
          <a:ln w="19050">
            <a:noFill/>
          </a:ln>
          <a:effectLst>
            <a:prstShdw prst="shdw17" dist="17961" dir="2699999">
              <a:srgbClr val="226170"/>
            </a:prstShdw>
          </a:effectLst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Book Antiqua" pitchFamily="18" charset="0"/>
                <a:cs typeface="Arial" panose="020B0604020202090204" pitchFamily="34" charset="0"/>
                <a:hlinkClick r:id="rId3" action="ppaction://hlinkfile"/>
              </a:rPr>
              <a:t>Run</a:t>
            </a:r>
            <a:endParaRPr lang="en-US" altLang="en-US" sz="1800" dirty="0">
              <a:ea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 anchorCtr="0"/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cs typeface="Arial" panose="020B0604020202090204" pitchFamily="34" charset="0"/>
              </a:rPr>
            </a:fld>
            <a:endParaRPr lang="en-US" altLang="en-US" sz="1400" dirty="0"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36867" name="Rectangle 2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762000"/>
          </a:xfrm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Circle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30321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26892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0" y="13716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0" y="24003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0" y="37179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0" y="17748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17145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pic>
        <p:nvPicPr>
          <p:cNvPr id="36890" name="Picture 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" y="1371600"/>
            <a:ext cx="8961438" cy="3292475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 anchorCtr="0"/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cs typeface="Arial" panose="020B0604020202090204" pitchFamily="34" charset="0"/>
              </a:rPr>
            </a:fld>
            <a:endParaRPr lang="en-US" altLang="en-US" sz="1400" dirty="0"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7171" name="Rectangle 2"/>
          <p:cNvSpPr>
            <a:spLocks noGrp="1"/>
          </p:cNvSpPr>
          <p:nvPr>
            <p:ph type="title"/>
          </p:nvPr>
        </p:nvSpPr>
        <p:spPr>
          <a:xfrm>
            <a:off x="533400" y="152400"/>
            <a:ext cx="7772400" cy="457200"/>
          </a:xfrm>
        </p:spPr>
        <p:txBody>
          <a:bodyPr vert="horz" wrap="square" lIns="92075" tIns="46038" rIns="92075" bIns="46038" anchor="ctr" anchorCtr="0"/>
          <a:p>
            <a:r>
              <a:rPr lang="en-US" altLang="en-US" sz="4000" dirty="0"/>
              <a:t>Objectives</a:t>
            </a:r>
            <a:endParaRPr lang="en-US" altLang="en-US" sz="4000" dirty="0"/>
          </a:p>
        </p:txBody>
      </p:sp>
      <p:sp>
        <p:nvSpPr>
          <p:cNvPr id="7172" name="Rectangle 3"/>
          <p:cNvSpPr>
            <a:spLocks noGrp="1"/>
          </p:cNvSpPr>
          <p:nvPr>
            <p:ph idx="1"/>
          </p:nvPr>
        </p:nvSpPr>
        <p:spPr>
          <a:xfrm>
            <a:off x="152400" y="762000"/>
            <a:ext cx="8991600" cy="5562600"/>
          </a:xfrm>
        </p:spPr>
        <p:txBody>
          <a:bodyPr vert="horz" wrap="square" lIns="92075" tIns="46038" rIns="92075" bIns="46038" anchor="t" anchorCtr="0"/>
          <a:p>
            <a:pPr>
              <a:buFont typeface="Wingdings" panose="05000000000000000000" pitchFamily="2" charset="2"/>
              <a:buChar char="q"/>
            </a:pPr>
            <a:r>
              <a:rPr lang="en-US" altLang="en-US" sz="1900" dirty="0"/>
              <a:t>To distinguish between JavaFX, Swing, and AWT (§14.2).</a:t>
            </a:r>
            <a:endParaRPr lang="en-US" altLang="en-US" sz="19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900" dirty="0"/>
              <a:t>To write a simple JavaFX program and understand the relationship among stages, scenes, and nodes (§14.3).</a:t>
            </a:r>
            <a:endParaRPr lang="en-US" altLang="en-US" sz="19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900" dirty="0"/>
              <a:t>To create user interfaces using panes, UI controls, and shapes (§14.4).</a:t>
            </a:r>
            <a:endParaRPr lang="en-US" altLang="en-US" sz="19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900" dirty="0"/>
              <a:t>To use binding properties to synchronize property values (§14.5).</a:t>
            </a:r>
            <a:endParaRPr lang="en-US" altLang="en-US" sz="19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900" dirty="0"/>
              <a:t>To use the common properties </a:t>
            </a:r>
            <a:r>
              <a:rPr lang="en-US" altLang="en-US" sz="1900" b="1" dirty="0"/>
              <a:t>style</a:t>
            </a:r>
            <a:r>
              <a:rPr lang="en-US" altLang="en-US" sz="1900" dirty="0"/>
              <a:t> and </a:t>
            </a:r>
            <a:r>
              <a:rPr lang="en-US" altLang="en-US" sz="1900" b="1" dirty="0"/>
              <a:t>rotate</a:t>
            </a:r>
            <a:r>
              <a:rPr lang="en-US" altLang="en-US" sz="1900" dirty="0"/>
              <a:t> for nodes (§14.6).</a:t>
            </a:r>
            <a:endParaRPr lang="en-US" altLang="en-US" sz="19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900" dirty="0"/>
              <a:t>To create colors using the </a:t>
            </a:r>
            <a:r>
              <a:rPr lang="en-US" altLang="en-US" sz="1900" b="1" dirty="0"/>
              <a:t>Color</a:t>
            </a:r>
            <a:r>
              <a:rPr lang="en-US" altLang="en-US" sz="1900" dirty="0"/>
              <a:t> class (§14.7).</a:t>
            </a:r>
            <a:endParaRPr lang="en-US" altLang="en-US" sz="19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900" dirty="0"/>
              <a:t>To create fonts using the </a:t>
            </a:r>
            <a:r>
              <a:rPr lang="en-US" altLang="en-US" sz="1900" b="1" dirty="0"/>
              <a:t>Font</a:t>
            </a:r>
            <a:r>
              <a:rPr lang="en-US" altLang="en-US" sz="1900" dirty="0"/>
              <a:t> class (§14.8).</a:t>
            </a:r>
            <a:endParaRPr lang="en-US" altLang="en-US" sz="19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900" dirty="0"/>
              <a:t>To create images using the </a:t>
            </a:r>
            <a:r>
              <a:rPr lang="en-US" altLang="en-US" sz="1900" b="1" dirty="0"/>
              <a:t>Image</a:t>
            </a:r>
            <a:r>
              <a:rPr lang="en-US" altLang="en-US" sz="1900" dirty="0"/>
              <a:t> class and to create image views using the </a:t>
            </a:r>
            <a:r>
              <a:rPr lang="en-US" altLang="en-US" sz="1900" b="1" dirty="0"/>
              <a:t>ImageView</a:t>
            </a:r>
            <a:r>
              <a:rPr lang="en-US" altLang="en-US" sz="1900" dirty="0"/>
              <a:t> class (§14.9).</a:t>
            </a:r>
            <a:endParaRPr lang="en-US" altLang="en-US" sz="19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900" dirty="0"/>
              <a:t>To layout nodes using </a:t>
            </a:r>
            <a:r>
              <a:rPr lang="en-US" altLang="en-US" sz="1900" b="1" dirty="0"/>
              <a:t>Pane</a:t>
            </a:r>
            <a:r>
              <a:rPr lang="en-US" altLang="en-US" sz="1900" dirty="0"/>
              <a:t>, </a:t>
            </a:r>
            <a:r>
              <a:rPr lang="en-US" altLang="en-US" sz="1900" b="1" dirty="0"/>
              <a:t>StackPane</a:t>
            </a:r>
            <a:r>
              <a:rPr lang="en-US" altLang="en-US" sz="1900" dirty="0"/>
              <a:t>, </a:t>
            </a:r>
            <a:r>
              <a:rPr lang="en-US" altLang="en-US" sz="1900" b="1" dirty="0"/>
              <a:t>FlowPane</a:t>
            </a:r>
            <a:r>
              <a:rPr lang="en-US" altLang="en-US" sz="1900" dirty="0"/>
              <a:t>, </a:t>
            </a:r>
            <a:r>
              <a:rPr lang="en-US" altLang="en-US" sz="1900" b="1" dirty="0"/>
              <a:t>GridPane</a:t>
            </a:r>
            <a:r>
              <a:rPr lang="en-US" altLang="en-US" sz="1900" dirty="0"/>
              <a:t>, </a:t>
            </a:r>
            <a:r>
              <a:rPr lang="en-US" altLang="en-US" sz="1900" b="1" dirty="0"/>
              <a:t>BorderPane</a:t>
            </a:r>
            <a:r>
              <a:rPr lang="en-US" altLang="en-US" sz="1900" dirty="0"/>
              <a:t>, </a:t>
            </a:r>
            <a:r>
              <a:rPr lang="en-US" altLang="en-US" sz="1900" b="1" dirty="0"/>
              <a:t>HBox</a:t>
            </a:r>
            <a:r>
              <a:rPr lang="en-US" altLang="en-US" sz="1900" dirty="0"/>
              <a:t>, and </a:t>
            </a:r>
            <a:r>
              <a:rPr lang="en-US" altLang="en-US" sz="1900" b="1" dirty="0"/>
              <a:t>VBox</a:t>
            </a:r>
            <a:r>
              <a:rPr lang="en-US" altLang="en-US" sz="1900" dirty="0"/>
              <a:t> (§14.10).</a:t>
            </a:r>
            <a:endParaRPr lang="en-US" altLang="en-US" sz="19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900" dirty="0"/>
              <a:t>To display text using the </a:t>
            </a:r>
            <a:r>
              <a:rPr lang="en-US" altLang="en-US" sz="1900" b="1" dirty="0"/>
              <a:t>Text</a:t>
            </a:r>
            <a:r>
              <a:rPr lang="en-US" altLang="en-US" sz="1900" dirty="0"/>
              <a:t> class and create shapes using </a:t>
            </a:r>
            <a:r>
              <a:rPr lang="en-US" altLang="en-US" sz="1900" b="1" dirty="0"/>
              <a:t>Line</a:t>
            </a:r>
            <a:r>
              <a:rPr lang="en-US" altLang="en-US" sz="1900" dirty="0"/>
              <a:t>, </a:t>
            </a:r>
            <a:r>
              <a:rPr lang="en-US" altLang="en-US" sz="1900" b="1" dirty="0"/>
              <a:t>Circle</a:t>
            </a:r>
            <a:r>
              <a:rPr lang="en-US" altLang="en-US" sz="1900" dirty="0"/>
              <a:t>, </a:t>
            </a:r>
            <a:r>
              <a:rPr lang="en-US" altLang="en-US" sz="1900" b="1" dirty="0"/>
              <a:t>Rectangle</a:t>
            </a:r>
            <a:r>
              <a:rPr lang="en-US" altLang="en-US" sz="1900" dirty="0"/>
              <a:t>, </a:t>
            </a:r>
            <a:r>
              <a:rPr lang="en-US" altLang="en-US" sz="1900" b="1" dirty="0"/>
              <a:t>Ellipse</a:t>
            </a:r>
            <a:r>
              <a:rPr lang="en-US" altLang="en-US" sz="1900" dirty="0"/>
              <a:t>, </a:t>
            </a:r>
            <a:r>
              <a:rPr lang="en-US" altLang="en-US" sz="1900" b="1" dirty="0"/>
              <a:t>Arc</a:t>
            </a:r>
            <a:r>
              <a:rPr lang="en-US" altLang="en-US" sz="1900" dirty="0"/>
              <a:t>, </a:t>
            </a:r>
            <a:r>
              <a:rPr lang="en-US" altLang="en-US" sz="1900" b="1" dirty="0"/>
              <a:t>Polygon</a:t>
            </a:r>
            <a:r>
              <a:rPr lang="en-US" altLang="en-US" sz="1900" dirty="0"/>
              <a:t>, and </a:t>
            </a:r>
            <a:r>
              <a:rPr lang="en-US" altLang="en-US" sz="1900" b="1" dirty="0"/>
              <a:t>Polyline</a:t>
            </a:r>
            <a:r>
              <a:rPr lang="en-US" altLang="en-US" sz="1900" dirty="0"/>
              <a:t> (§14.11).</a:t>
            </a:r>
            <a:endParaRPr lang="en-US" altLang="en-US" sz="19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900" dirty="0"/>
              <a:t>To develop the reusable GUI components </a:t>
            </a:r>
            <a:r>
              <a:rPr lang="en-US" altLang="en-US" sz="1900" b="1" dirty="0"/>
              <a:t>ClockPane</a:t>
            </a:r>
            <a:r>
              <a:rPr lang="en-US" altLang="en-US" sz="1900" dirty="0"/>
              <a:t> for displaying an analog clock (§14.12).</a:t>
            </a:r>
            <a:endParaRPr lang="en-US" altLang="en-US" sz="19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 anchorCtr="0"/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cs typeface="Arial" panose="020B0604020202090204" pitchFamily="34" charset="0"/>
              </a:rPr>
            </a:fld>
            <a:endParaRPr lang="en-US" altLang="en-US" sz="1400" dirty="0"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37891" name="Rectangle 2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762000"/>
          </a:xfrm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Ellipse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30321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26892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0" y="13716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0" y="24003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0" y="37179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0" y="17748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17145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graphicFrame>
        <p:nvGraphicFramePr>
          <p:cNvPr id="37916" name="Object 27"/>
          <p:cNvGraphicFramePr>
            <a:graphicFrameLocks noChangeAspect="1"/>
          </p:cNvGraphicFramePr>
          <p:nvPr/>
        </p:nvGraphicFramePr>
        <p:xfrm>
          <a:off x="76200" y="4267200"/>
          <a:ext cx="6238875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2971800" imgH="1092200" progId="Word.Picture.8">
                  <p:embed/>
                </p:oleObj>
              </mc:Choice>
              <mc:Fallback>
                <p:oleObj name="" r:id="rId1" imgW="2971800" imgH="1092200" progId="Word.Picture.8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6200" y="4267200"/>
                        <a:ext cx="6238875" cy="228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0" y="10890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pic>
        <p:nvPicPr>
          <p:cNvPr id="37918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975" y="944563"/>
            <a:ext cx="8145463" cy="33528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37919" name="Rectangle 33">
            <a:hlinkClick r:id="rId4"/>
          </p:cNvPr>
          <p:cNvSpPr/>
          <p:nvPr/>
        </p:nvSpPr>
        <p:spPr>
          <a:xfrm>
            <a:off x="5259388" y="5562600"/>
            <a:ext cx="2324100" cy="381000"/>
          </a:xfrm>
          <a:prstGeom prst="rect">
            <a:avLst/>
          </a:prstGeom>
          <a:solidFill>
            <a:srgbClr val="92D050"/>
          </a:solidFill>
          <a:ln w="12700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cs typeface="Arial" panose="020B0604020202090204" pitchFamily="34" charset="0"/>
              </a:rPr>
              <a:t>ShowEllipse</a:t>
            </a:r>
            <a:endParaRPr lang="en-US" altLang="en-US" sz="2000" dirty="0">
              <a:ea typeface="Arial" panose="020B0604020202090204" pitchFamily="34" charset="0"/>
            </a:endParaRPr>
          </a:p>
        </p:txBody>
      </p:sp>
      <p:sp>
        <p:nvSpPr>
          <p:cNvPr id="37920" name="AutoShape 10">
            <a:hlinkClick r:id="rId5" action="ppaction://program"/>
          </p:cNvPr>
          <p:cNvSpPr/>
          <p:nvPr/>
        </p:nvSpPr>
        <p:spPr>
          <a:xfrm>
            <a:off x="7683500" y="5562600"/>
            <a:ext cx="698500" cy="381000"/>
          </a:xfrm>
          <a:prstGeom prst="actionButtonBlank">
            <a:avLst/>
          </a:prstGeom>
          <a:solidFill>
            <a:srgbClr val="38A1BA"/>
          </a:solidFill>
          <a:ln w="19050">
            <a:noFill/>
          </a:ln>
          <a:effectLst>
            <a:prstShdw prst="shdw17" dist="17961" dir="2699999">
              <a:srgbClr val="226170"/>
            </a:prstShdw>
          </a:effectLst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Book Antiqua" pitchFamily="18" charset="0"/>
                <a:cs typeface="Arial" panose="020B0604020202090204" pitchFamily="34" charset="0"/>
                <a:hlinkClick r:id="rId5" action="ppaction://hlinkfile"/>
              </a:rPr>
              <a:t>Run</a:t>
            </a:r>
            <a:endParaRPr lang="en-US" altLang="en-US" sz="1800" dirty="0">
              <a:ea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 anchorCtr="0"/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cs typeface="Arial" panose="020B0604020202090204" pitchFamily="34" charset="0"/>
              </a:rPr>
            </a:fld>
            <a:endParaRPr lang="en-US" altLang="en-US" sz="1400" dirty="0"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38915" name="Rectangle 2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762000"/>
          </a:xfrm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Arc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30321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26892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0" y="13716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0" y="24003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0" y="37179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0" y="17748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17145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0" y="10890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6" name="Rectangle 5"/>
          <p:cNvSpPr>
            <a:spLocks noChangeArrowheads="1"/>
          </p:cNvSpPr>
          <p:nvPr/>
        </p:nvSpPr>
        <p:spPr bwMode="auto">
          <a:xfrm>
            <a:off x="152400" y="12414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pic>
        <p:nvPicPr>
          <p:cNvPr id="38944" name="Picture 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75" y="1103313"/>
            <a:ext cx="8850313" cy="4397375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 anchorCtr="0"/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cs typeface="Arial" panose="020B0604020202090204" pitchFamily="34" charset="0"/>
              </a:rPr>
            </a:fld>
            <a:endParaRPr lang="en-US" altLang="en-US" sz="1400" dirty="0"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39939" name="Rectangle 2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762000"/>
          </a:xfrm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Arc Examples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30321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26892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0" y="13716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0" y="24003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0" y="37179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0" y="17748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17145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0" y="10890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graphicFrame>
        <p:nvGraphicFramePr>
          <p:cNvPr id="39967" name="Object 34"/>
          <p:cNvGraphicFramePr>
            <a:graphicFrameLocks noChangeAspect="1"/>
          </p:cNvGraphicFramePr>
          <p:nvPr/>
        </p:nvGraphicFramePr>
        <p:xfrm>
          <a:off x="2466975" y="1089025"/>
          <a:ext cx="4210050" cy="167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2743200" imgH="1092200" progId="Word.Picture.8">
                  <p:embed/>
                </p:oleObj>
              </mc:Choice>
              <mc:Fallback>
                <p:oleObj name="" r:id="rId1" imgW="2743200" imgH="1092200" progId="Word.Picture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66975" y="1089025"/>
                        <a:ext cx="4210050" cy="1671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Rectangle 5"/>
          <p:cNvSpPr>
            <a:spLocks noChangeArrowheads="1"/>
          </p:cNvSpPr>
          <p:nvPr/>
        </p:nvSpPr>
        <p:spPr bwMode="auto">
          <a:xfrm>
            <a:off x="152400" y="12414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graphicFrame>
        <p:nvGraphicFramePr>
          <p:cNvPr id="39970" name="Object 27"/>
          <p:cNvGraphicFramePr>
            <a:graphicFrameLocks noChangeAspect="1"/>
          </p:cNvGraphicFramePr>
          <p:nvPr/>
        </p:nvGraphicFramePr>
        <p:xfrm>
          <a:off x="304800" y="2838450"/>
          <a:ext cx="8213725" cy="272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4617720" imgH="1527175" progId="Word.Picture.8">
                  <p:embed/>
                </p:oleObj>
              </mc:Choice>
              <mc:Fallback>
                <p:oleObj name="" r:id="rId3" imgW="4617720" imgH="1527175" progId="Word.Picture.8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" y="2838450"/>
                        <a:ext cx="8213725" cy="2724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71" name="Rectangle 37">
            <a:hlinkClick r:id="rId5"/>
          </p:cNvPr>
          <p:cNvSpPr/>
          <p:nvPr/>
        </p:nvSpPr>
        <p:spPr>
          <a:xfrm>
            <a:off x="5259388" y="5562600"/>
            <a:ext cx="2324100" cy="381000"/>
          </a:xfrm>
          <a:prstGeom prst="rect">
            <a:avLst/>
          </a:prstGeom>
          <a:solidFill>
            <a:srgbClr val="92D050"/>
          </a:solidFill>
          <a:ln w="12700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cs typeface="Arial" panose="020B0604020202090204" pitchFamily="34" charset="0"/>
              </a:rPr>
              <a:t>ShowArc</a:t>
            </a:r>
            <a:endParaRPr lang="en-US" altLang="en-US" sz="2000" dirty="0">
              <a:ea typeface="Arial" panose="020B0604020202090204" pitchFamily="34" charset="0"/>
            </a:endParaRPr>
          </a:p>
        </p:txBody>
      </p:sp>
      <p:sp>
        <p:nvSpPr>
          <p:cNvPr id="39972" name="AutoShape 10">
            <a:hlinkClick r:id="rId6" action="ppaction://program"/>
          </p:cNvPr>
          <p:cNvSpPr/>
          <p:nvPr/>
        </p:nvSpPr>
        <p:spPr>
          <a:xfrm>
            <a:off x="7683500" y="5562600"/>
            <a:ext cx="698500" cy="381000"/>
          </a:xfrm>
          <a:prstGeom prst="actionButtonBlank">
            <a:avLst/>
          </a:prstGeom>
          <a:solidFill>
            <a:srgbClr val="38A1BA"/>
          </a:solidFill>
          <a:ln w="19050">
            <a:noFill/>
          </a:ln>
          <a:effectLst>
            <a:prstShdw prst="shdw17" dist="17961" dir="2699999">
              <a:srgbClr val="226170"/>
            </a:prstShdw>
          </a:effectLst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Book Antiqua" pitchFamily="18" charset="0"/>
                <a:cs typeface="Arial" panose="020B0604020202090204" pitchFamily="34" charset="0"/>
                <a:hlinkClick r:id="rId6" action="ppaction://hlinkfile"/>
              </a:rPr>
              <a:t>Run</a:t>
            </a:r>
            <a:endParaRPr lang="en-US" altLang="en-US" sz="1800" dirty="0">
              <a:ea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 anchorCtr="0"/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cs typeface="Arial" panose="020B0604020202090204" pitchFamily="34" charset="0"/>
              </a:rPr>
            </a:fld>
            <a:endParaRPr lang="en-US" altLang="en-US" sz="1400" dirty="0"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40963" name="Rectangle 2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762000"/>
          </a:xfrm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Polygon and Polyline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30321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26892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0" y="13716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0" y="24003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0" y="37179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0" y="17748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17145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0" y="10890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6" name="Rectangle 5"/>
          <p:cNvSpPr>
            <a:spLocks noChangeArrowheads="1"/>
          </p:cNvSpPr>
          <p:nvPr/>
        </p:nvSpPr>
        <p:spPr bwMode="auto">
          <a:xfrm>
            <a:off x="152400" y="12414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pic>
        <p:nvPicPr>
          <p:cNvPr id="4099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" y="1457325"/>
            <a:ext cx="8820150" cy="3149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 anchorCtr="0"/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cs typeface="Arial" panose="020B0604020202090204" pitchFamily="34" charset="0"/>
              </a:rPr>
            </a:fld>
            <a:endParaRPr lang="en-US" altLang="en-US" sz="1400" dirty="0"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41987" name="Rectangle 2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762000"/>
          </a:xfrm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Polygon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30321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26892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0" y="13716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0" y="24003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0" y="37179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0" y="17748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17145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0" y="10890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6" name="Rectangle 5"/>
          <p:cNvSpPr>
            <a:spLocks noChangeArrowheads="1"/>
          </p:cNvSpPr>
          <p:nvPr/>
        </p:nvSpPr>
        <p:spPr bwMode="auto">
          <a:xfrm>
            <a:off x="152400" y="12414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graphicFrame>
        <p:nvGraphicFramePr>
          <p:cNvPr id="42018" name="Object 29"/>
          <p:cNvGraphicFramePr>
            <a:graphicFrameLocks noChangeAspect="1"/>
          </p:cNvGraphicFramePr>
          <p:nvPr/>
        </p:nvGraphicFramePr>
        <p:xfrm>
          <a:off x="9525" y="1089025"/>
          <a:ext cx="9090025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5257165" imgH="1084580" progId="Word.Picture.8">
                  <p:embed/>
                </p:oleObj>
              </mc:Choice>
              <mc:Fallback>
                <p:oleObj name="" r:id="rId1" imgW="5257165" imgH="1084580" progId="Word.Picture.8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525" y="1089025"/>
                        <a:ext cx="9090025" cy="1882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19" name="Rectangle 37">
            <a:hlinkClick r:id="rId3"/>
          </p:cNvPr>
          <p:cNvSpPr/>
          <p:nvPr/>
        </p:nvSpPr>
        <p:spPr>
          <a:xfrm>
            <a:off x="5259388" y="5562600"/>
            <a:ext cx="2324100" cy="381000"/>
          </a:xfrm>
          <a:prstGeom prst="rect">
            <a:avLst/>
          </a:prstGeom>
          <a:solidFill>
            <a:srgbClr val="92D050"/>
          </a:solidFill>
          <a:ln w="12700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cs typeface="Arial" panose="020B0604020202090204" pitchFamily="34" charset="0"/>
              </a:rPr>
              <a:t>ShowPolygon</a:t>
            </a:r>
            <a:endParaRPr lang="en-US" altLang="en-US" sz="2000" dirty="0">
              <a:ea typeface="Arial" panose="020B0604020202090204" pitchFamily="34" charset="0"/>
            </a:endParaRPr>
          </a:p>
        </p:txBody>
      </p:sp>
      <p:sp>
        <p:nvSpPr>
          <p:cNvPr id="42020" name="AutoShape 10">
            <a:hlinkClick r:id="rId4" action="ppaction://program"/>
          </p:cNvPr>
          <p:cNvSpPr/>
          <p:nvPr/>
        </p:nvSpPr>
        <p:spPr>
          <a:xfrm>
            <a:off x="7683500" y="5562600"/>
            <a:ext cx="698500" cy="381000"/>
          </a:xfrm>
          <a:prstGeom prst="actionButtonBlank">
            <a:avLst/>
          </a:prstGeom>
          <a:solidFill>
            <a:srgbClr val="38A1BA"/>
          </a:solidFill>
          <a:ln w="19050">
            <a:noFill/>
          </a:ln>
          <a:effectLst>
            <a:prstShdw prst="shdw17" dist="17961" dir="2699999">
              <a:srgbClr val="226170"/>
            </a:prstShdw>
          </a:effectLst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Book Antiqua" pitchFamily="18" charset="0"/>
                <a:cs typeface="Arial" panose="020B0604020202090204" pitchFamily="34" charset="0"/>
                <a:hlinkClick r:id="rId4" action="ppaction://hlinkfile"/>
              </a:rPr>
              <a:t>Run</a:t>
            </a:r>
            <a:endParaRPr lang="en-US" altLang="en-US" sz="1800" dirty="0">
              <a:ea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 anchorCtr="0"/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cs typeface="Arial" panose="020B0604020202090204" pitchFamily="34" charset="0"/>
              </a:rPr>
            </a:fld>
            <a:endParaRPr lang="en-US" altLang="en-US" sz="1400" dirty="0"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43011" name="Rectangle 2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762000"/>
          </a:xfrm>
        </p:spPr>
        <p:txBody>
          <a:bodyPr vert="horz" wrap="square" lIns="92075" tIns="46038" rIns="92075" bIns="46038" anchor="ctr" anchorCtr="0"/>
          <a:p>
            <a:r>
              <a:rPr lang="en-US" altLang="en-US" b="1" dirty="0"/>
              <a:t>Case Study: The </a:t>
            </a:r>
            <a:r>
              <a:rPr lang="en-US" altLang="en-US" dirty="0"/>
              <a:t>ClockPane</a:t>
            </a:r>
            <a:r>
              <a:rPr lang="en-US" altLang="en-US" b="1" dirty="0"/>
              <a:t> Class</a:t>
            </a:r>
            <a:endParaRPr lang="en-US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30321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26892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0" y="13716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0" y="24003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0" y="37179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0" y="17748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17145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43028" name="Rectangle 3"/>
          <p:cNvSpPr txBox="1"/>
          <p:nvPr/>
        </p:nvSpPr>
        <p:spPr>
          <a:xfrm>
            <a:off x="228600" y="914400"/>
            <a:ext cx="8610600" cy="13716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None/>
            </a:pPr>
            <a:r>
              <a:rPr lang="en-US" altLang="en-US" sz="2800" dirty="0">
                <a:cs typeface="Arial" panose="020B0604020202090204" pitchFamily="34" charset="0"/>
              </a:rPr>
              <a:t>This case study develops a class that displays a clock on a pane.</a:t>
            </a:r>
            <a:endParaRPr lang="en-US" altLang="en-US" sz="2800" dirty="0">
              <a:ea typeface="Arial" panose="020B0604020202090204" pitchFamily="34" charset="0"/>
            </a:endParaRPr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6" name="Rectangle 2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1" name="Rectangle 28"/>
          <p:cNvSpPr>
            <a:spLocks noChangeArrowheads="1"/>
          </p:cNvSpPr>
          <p:nvPr/>
        </p:nvSpPr>
        <p:spPr bwMode="auto">
          <a:xfrm>
            <a:off x="0" y="257175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 defTabSz="914400">
              <a:buNone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</a:pP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3" name="Rectangle 3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graphicFrame>
        <p:nvGraphicFramePr>
          <p:cNvPr id="43034" name="Object 23"/>
          <p:cNvGraphicFramePr>
            <a:graphicFrameLocks noChangeAspect="1"/>
          </p:cNvGraphicFramePr>
          <p:nvPr/>
        </p:nvGraphicFramePr>
        <p:xfrm>
          <a:off x="152400" y="2057400"/>
          <a:ext cx="7188200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4396740" imgH="2284730" progId="Word.Picture.8">
                  <p:embed/>
                </p:oleObj>
              </mc:Choice>
              <mc:Fallback>
                <p:oleObj name="" r:id="rId1" imgW="4396740" imgH="2284730" progId="Word.Picture.8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2400" y="2057400"/>
                        <a:ext cx="7188200" cy="3733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32"/>
          <p:cNvSpPr>
            <a:spLocks noChangeArrowheads="1"/>
          </p:cNvSpPr>
          <p:nvPr/>
        </p:nvSpPr>
        <p:spPr bwMode="auto">
          <a:xfrm>
            <a:off x="0" y="27432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 defTabSz="914400">
              <a:buNone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</a:pP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43036" name="Rectangle 29">
            <a:hlinkClick r:id="rId3"/>
          </p:cNvPr>
          <p:cNvSpPr/>
          <p:nvPr/>
        </p:nvSpPr>
        <p:spPr>
          <a:xfrm>
            <a:off x="6324600" y="5897563"/>
            <a:ext cx="2322513" cy="381000"/>
          </a:xfrm>
          <a:prstGeom prst="rect">
            <a:avLst/>
          </a:prstGeom>
          <a:solidFill>
            <a:srgbClr val="92D050"/>
          </a:solidFill>
          <a:ln w="12700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cs typeface="Arial" panose="020B0604020202090204" pitchFamily="34" charset="0"/>
              </a:rPr>
              <a:t>ClockPane</a:t>
            </a:r>
            <a:endParaRPr lang="en-US" altLang="en-US" sz="2000" dirty="0">
              <a:ea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 anchorCtr="0"/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cs typeface="Arial" panose="020B0604020202090204" pitchFamily="34" charset="0"/>
              </a:rPr>
            </a:fld>
            <a:endParaRPr lang="en-US" altLang="en-US" sz="1400" dirty="0"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44035" name="Rectangle 2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762000"/>
          </a:xfrm>
        </p:spPr>
        <p:txBody>
          <a:bodyPr vert="horz" wrap="square" lIns="92075" tIns="46038" rIns="92075" bIns="46038" anchor="ctr" anchorCtr="0"/>
          <a:p>
            <a:r>
              <a:rPr lang="en-US" altLang="en-US" b="1" dirty="0"/>
              <a:t>Use the </a:t>
            </a:r>
            <a:r>
              <a:rPr lang="en-US" altLang="en-US" dirty="0"/>
              <a:t>ClockPane</a:t>
            </a:r>
            <a:r>
              <a:rPr lang="en-US" altLang="en-US" b="1" dirty="0"/>
              <a:t> Class</a:t>
            </a:r>
            <a:endParaRPr lang="en-US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30321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26892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0" y="13716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0" y="24003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0" y="37179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0" y="17748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17145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44054" name="Rectangle 24">
            <a:hlinkClick r:id="rId1"/>
          </p:cNvPr>
          <p:cNvSpPr/>
          <p:nvPr/>
        </p:nvSpPr>
        <p:spPr>
          <a:xfrm>
            <a:off x="5259388" y="5562600"/>
            <a:ext cx="2324100" cy="381000"/>
          </a:xfrm>
          <a:prstGeom prst="rect">
            <a:avLst/>
          </a:prstGeom>
          <a:solidFill>
            <a:srgbClr val="92D050"/>
          </a:solidFill>
          <a:ln w="12700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cs typeface="Arial" panose="020B0604020202090204" pitchFamily="34" charset="0"/>
              </a:rPr>
              <a:t>DisplayClock</a:t>
            </a:r>
            <a:endParaRPr lang="en-US" altLang="en-US" sz="2000" dirty="0">
              <a:ea typeface="Arial" panose="020B0604020202090204" pitchFamily="34" charset="0"/>
            </a:endParaRPr>
          </a:p>
        </p:txBody>
      </p:sp>
      <p:sp>
        <p:nvSpPr>
          <p:cNvPr id="44055" name="AutoShape 10">
            <a:hlinkClick r:id="rId2" action="ppaction://program"/>
          </p:cNvPr>
          <p:cNvSpPr/>
          <p:nvPr/>
        </p:nvSpPr>
        <p:spPr>
          <a:xfrm>
            <a:off x="7683500" y="5562600"/>
            <a:ext cx="698500" cy="381000"/>
          </a:xfrm>
          <a:prstGeom prst="actionButtonBlank">
            <a:avLst/>
          </a:prstGeom>
          <a:solidFill>
            <a:srgbClr val="38A1BA"/>
          </a:solidFill>
          <a:ln w="19050">
            <a:noFill/>
          </a:ln>
          <a:effectLst>
            <a:prstShdw prst="shdw17" dist="17961" dir="2699999">
              <a:srgbClr val="226170"/>
            </a:prstShdw>
          </a:effectLst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Book Antiqua" pitchFamily="18" charset="0"/>
                <a:cs typeface="Arial" panose="020B0604020202090204" pitchFamily="34" charset="0"/>
                <a:hlinkClick r:id="rId2" action="ppaction://hlinkfile"/>
              </a:rPr>
              <a:t>Run</a:t>
            </a:r>
            <a:endParaRPr lang="en-US" altLang="en-US" sz="1800" dirty="0">
              <a:ea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 anchorCtr="0"/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cs typeface="Arial" panose="020B0604020202090204" pitchFamily="34" charset="0"/>
              </a:rPr>
            </a:fld>
            <a:endParaRPr lang="en-US" altLang="en-US" sz="1400" dirty="0"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9219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JavaFX vs Swing and AWT</a:t>
            </a:r>
            <a:endParaRPr lang="en-US" altLang="en-US" dirty="0"/>
          </a:p>
        </p:txBody>
      </p:sp>
      <p:sp>
        <p:nvSpPr>
          <p:cNvPr id="9220" name="Rectangle 3"/>
          <p:cNvSpPr>
            <a:spLocks noGrp="1"/>
          </p:cNvSpPr>
          <p:nvPr>
            <p:ph idx="1"/>
          </p:nvPr>
        </p:nvSpPr>
        <p:spPr>
          <a:xfrm>
            <a:off x="228600" y="1371600"/>
            <a:ext cx="8610600" cy="4868545"/>
          </a:xfrm>
        </p:spPr>
        <p:txBody>
          <a:bodyPr vert="horz" wrap="square" lIns="92075" tIns="46038" rIns="92075" bIns="46038" anchor="t" anchorCtr="0"/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90204" pitchFamily="34" charset="0"/>
              <a:buChar char="•"/>
            </a:pPr>
            <a:r>
              <a:rPr lang="en-US" altLang="en-US" sz="2500" i="1" dirty="0">
                <a:sym typeface="+mn-ea"/>
              </a:rPr>
              <a:t>Abstract Windows Toolkit</a:t>
            </a:r>
            <a:r>
              <a:rPr lang="en-US" altLang="en-US" sz="2500" dirty="0">
                <a:sym typeface="+mn-ea"/>
              </a:rPr>
              <a:t> </a:t>
            </a:r>
            <a:r>
              <a:rPr lang="en-US" altLang="en-US" sz="2500" i="1" dirty="0">
                <a:sym typeface="+mn-ea"/>
              </a:rPr>
              <a:t>(AWT)</a:t>
            </a:r>
            <a:endParaRPr lang="en-US" altLang="en-US" sz="2500" dirty="0"/>
          </a:p>
          <a:p>
            <a:pPr lvl="1" latinLnBrk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90204" pitchFamily="34" charset="0"/>
              <a:buChar char="•"/>
            </a:pPr>
            <a:r>
              <a:rPr lang="en-US" altLang="en-US" sz="2185" dirty="0"/>
              <a:t>the GUI library when Java was introduced</a:t>
            </a:r>
            <a:endParaRPr lang="en-US" altLang="en-US" sz="2185" dirty="0"/>
          </a:p>
          <a:p>
            <a:pPr lvl="1" latinLnBrk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90204" pitchFamily="34" charset="0"/>
              <a:buChar char="•"/>
            </a:pPr>
            <a:r>
              <a:rPr lang="en-US" altLang="en-US" sz="2185" dirty="0"/>
              <a:t>fine for simple GUIs, but not for comprehensive ones</a:t>
            </a:r>
            <a:endParaRPr lang="en-US" altLang="en-US" sz="2185" dirty="0"/>
          </a:p>
          <a:p>
            <a:pPr lvl="1" latinLnBrk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90204" pitchFamily="34" charset="0"/>
              <a:buChar char="•"/>
            </a:pPr>
            <a:r>
              <a:rPr lang="en-US" altLang="en-US" sz="2185" dirty="0"/>
              <a:t>prone to platform-specific bugs</a:t>
            </a:r>
            <a:endParaRPr lang="en-US" altLang="en-US" sz="2185" dirty="0"/>
          </a:p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90204" pitchFamily="34" charset="0"/>
              <a:buChar char="•"/>
            </a:pPr>
            <a:r>
              <a:rPr lang="en-US" altLang="en-US" sz="2500" dirty="0">
                <a:sym typeface="+mn-ea"/>
              </a:rPr>
              <a:t>Swing</a:t>
            </a:r>
            <a:endParaRPr lang="en-US" altLang="en-US" sz="2500" dirty="0"/>
          </a:p>
          <a:p>
            <a:pPr lvl="1" latinLnBrk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Font typeface="Arial" panose="020B0604020202090204" pitchFamily="34" charset="0"/>
              <a:buChar char="•"/>
            </a:pPr>
            <a:r>
              <a:rPr lang="en-US" altLang="en-US" sz="2185" dirty="0"/>
              <a:t>a more robust, versatile, and flexible library</a:t>
            </a:r>
            <a:endParaRPr lang="en-US" altLang="en-US" sz="2185" dirty="0"/>
          </a:p>
          <a:p>
            <a:pPr lvl="1" latinLnBrk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Font typeface="Arial" panose="020B0604020202090204" pitchFamily="34" charset="0"/>
              <a:buChar char="•"/>
            </a:pPr>
            <a:r>
              <a:rPr lang="en-US" altLang="en-US" sz="2185" dirty="0"/>
              <a:t>painted directly on canvases using Java code</a:t>
            </a:r>
            <a:endParaRPr lang="en-US" altLang="en-US" sz="2185" dirty="0"/>
          </a:p>
          <a:p>
            <a:pPr lvl="1" latinLnBrk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Font typeface="Arial" panose="020B0604020202090204" pitchFamily="34" charset="0"/>
              <a:buChar char="•"/>
            </a:pPr>
            <a:r>
              <a:rPr lang="en-US" altLang="en-US" sz="2185" dirty="0"/>
              <a:t>depend less on the target platform and use less native GUI resource </a:t>
            </a:r>
            <a:endParaRPr lang="en-US" altLang="en-US" sz="2185" dirty="0"/>
          </a:p>
          <a:p>
            <a:pPr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en-US" altLang="en-US" sz="2500" i="1" dirty="0">
                <a:sym typeface="+mn-ea"/>
              </a:rPr>
              <a:t>JavaFX</a:t>
            </a:r>
            <a:endParaRPr lang="en-US" altLang="en-US" sz="2500" i="1" dirty="0">
              <a:sym typeface="+mn-ea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en-US" altLang="en-US" sz="2185" dirty="0"/>
              <a:t>replace Swing at the release of Java 8</a:t>
            </a:r>
            <a:endParaRPr lang="en-US" altLang="en-US" sz="2185" dirty="0">
              <a:ea typeface="Courier New" panose="020704090202050904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Before you start</a:t>
            </a:r>
            <a:endParaRPr lang="en-US" altLang="zh-CN"/>
          </a:p>
        </p:txBody>
      </p:sp>
      <p:pic>
        <p:nvPicPr>
          <p:cNvPr id="9" name="内容占位符 8" descr="Screenshot 2024-02-25 at 23.09.1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13205" y="1295400"/>
            <a:ext cx="6116955" cy="55206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 anchorCtr="0"/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cs typeface="Arial" panose="020B0604020202090204" pitchFamily="34" charset="0"/>
              </a:rPr>
            </a:fld>
            <a:endParaRPr lang="en-US" altLang="en-US" sz="1400" dirty="0"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0243" name="Rectangle 2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Basic Structure of JavaFX</a:t>
            </a:r>
            <a:endParaRPr lang="en-US" altLang="en-US" dirty="0"/>
          </a:p>
        </p:txBody>
      </p:sp>
      <p:sp>
        <p:nvSpPr>
          <p:cNvPr id="10244" name="Rectangle 3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2209800"/>
          </a:xfrm>
        </p:spPr>
        <p:txBody>
          <a:bodyPr vert="horz" wrap="square" lIns="92075" tIns="46038" rIns="92075" bIns="46038" anchor="t" anchorCtr="0"/>
          <a:p>
            <a:pPr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altLang="en-US" dirty="0"/>
              <a:t>Application</a:t>
            </a:r>
            <a:endParaRPr lang="en-US" altLang="en-US" dirty="0"/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altLang="en-US" dirty="0"/>
              <a:t>Override the start(Stage) method</a:t>
            </a:r>
            <a:endParaRPr lang="en-US" altLang="en-US" dirty="0"/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altLang="en-US" dirty="0"/>
              <a:t>Stage, Scene, and Nodes</a:t>
            </a:r>
            <a:endParaRPr lang="en-US" altLang="en-US" dirty="0"/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graphicFrame>
        <p:nvGraphicFramePr>
          <p:cNvPr id="10247" name="Object 3"/>
          <p:cNvGraphicFramePr>
            <a:graphicFrameLocks noChangeAspect="1"/>
          </p:cNvGraphicFramePr>
          <p:nvPr/>
        </p:nvGraphicFramePr>
        <p:xfrm>
          <a:off x="228600" y="3649663"/>
          <a:ext cx="3541713" cy="244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1992630" imgH="1372870" progId="Word.Picture.8">
                  <p:embed/>
                </p:oleObj>
              </mc:Choice>
              <mc:Fallback>
                <p:oleObj name="" r:id="rId1" imgW="1992630" imgH="1372870" progId="Word.Picture.8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8600" y="3649663"/>
                        <a:ext cx="3541713" cy="2446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Rectangle 13">
            <a:hlinkClick r:id="rId3"/>
          </p:cNvPr>
          <p:cNvSpPr/>
          <p:nvPr/>
        </p:nvSpPr>
        <p:spPr>
          <a:xfrm>
            <a:off x="5259388" y="5562600"/>
            <a:ext cx="2324100" cy="381000"/>
          </a:xfrm>
          <a:prstGeom prst="rect">
            <a:avLst/>
          </a:prstGeom>
          <a:solidFill>
            <a:srgbClr val="92D050"/>
          </a:solidFill>
          <a:ln w="12700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cs typeface="Arial" panose="020B0604020202090204" pitchFamily="34" charset="0"/>
              </a:rPr>
              <a:t>MultipleStageDemo</a:t>
            </a:r>
            <a:endParaRPr lang="en-US" altLang="en-US" sz="2000" dirty="0">
              <a:ea typeface="Arial" panose="020B0604020202090204" pitchFamily="34" charset="0"/>
            </a:endParaRPr>
          </a:p>
        </p:txBody>
      </p:sp>
      <p:sp>
        <p:nvSpPr>
          <p:cNvPr id="10249" name="AutoShape 10">
            <a:hlinkClick r:id="rId4" action="ppaction://program"/>
          </p:cNvPr>
          <p:cNvSpPr/>
          <p:nvPr/>
        </p:nvSpPr>
        <p:spPr>
          <a:xfrm>
            <a:off x="7683500" y="5562600"/>
            <a:ext cx="698500" cy="381000"/>
          </a:xfrm>
          <a:prstGeom prst="actionButtonBlank">
            <a:avLst/>
          </a:prstGeom>
          <a:solidFill>
            <a:srgbClr val="38A1BA"/>
          </a:solidFill>
          <a:ln w="19050">
            <a:noFill/>
          </a:ln>
          <a:effectLst>
            <a:prstShdw prst="shdw17" dist="17961" dir="2699999">
              <a:srgbClr val="226170"/>
            </a:prstShdw>
          </a:effectLst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Book Antiqua" pitchFamily="18" charset="0"/>
                <a:cs typeface="Arial" panose="020B0604020202090204" pitchFamily="34" charset="0"/>
                <a:hlinkClick r:id="rId4" action="ppaction://hlinkfile"/>
              </a:rPr>
              <a:t>Run</a:t>
            </a:r>
            <a:endParaRPr lang="en-US" altLang="en-US" sz="1800" dirty="0">
              <a:ea typeface="Arial" panose="020B0604020202090204" pitchFamily="34" charset="0"/>
            </a:endParaRPr>
          </a:p>
        </p:txBody>
      </p:sp>
      <p:sp>
        <p:nvSpPr>
          <p:cNvPr id="10250" name="Rectangle 15">
            <a:hlinkClick r:id="rId5"/>
          </p:cNvPr>
          <p:cNvSpPr/>
          <p:nvPr/>
        </p:nvSpPr>
        <p:spPr>
          <a:xfrm>
            <a:off x="5259388" y="4953000"/>
            <a:ext cx="2335212" cy="381000"/>
          </a:xfrm>
          <a:prstGeom prst="rect">
            <a:avLst/>
          </a:prstGeom>
          <a:solidFill>
            <a:srgbClr val="92D050"/>
          </a:solidFill>
          <a:ln w="12700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cs typeface="Arial" panose="020B0604020202090204" pitchFamily="34" charset="0"/>
              </a:rPr>
              <a:t>MyJavaFX</a:t>
            </a:r>
            <a:endParaRPr lang="en-US" altLang="en-US" sz="2000" dirty="0">
              <a:ea typeface="Arial" panose="020B0604020202090204" pitchFamily="34" charset="0"/>
            </a:endParaRPr>
          </a:p>
        </p:txBody>
      </p:sp>
      <p:sp>
        <p:nvSpPr>
          <p:cNvPr id="10251" name="AutoShape 10">
            <a:hlinkClick r:id="rId6" action="ppaction://program"/>
          </p:cNvPr>
          <p:cNvSpPr/>
          <p:nvPr/>
        </p:nvSpPr>
        <p:spPr>
          <a:xfrm>
            <a:off x="7696200" y="4953000"/>
            <a:ext cx="698500" cy="381000"/>
          </a:xfrm>
          <a:prstGeom prst="actionButtonBlank">
            <a:avLst/>
          </a:prstGeom>
          <a:solidFill>
            <a:srgbClr val="38A1BA"/>
          </a:solidFill>
          <a:ln w="19050">
            <a:noFill/>
          </a:ln>
          <a:effectLst>
            <a:prstShdw prst="shdw17" dist="17961" dir="2699999">
              <a:srgbClr val="226170"/>
            </a:prstShdw>
          </a:effectLst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Book Antiqua" pitchFamily="18" charset="0"/>
                <a:cs typeface="Arial" panose="020B0604020202090204" pitchFamily="34" charset="0"/>
                <a:hlinkClick r:id="rId6" action="ppaction://hlinkfile"/>
              </a:rPr>
              <a:t>Run</a:t>
            </a:r>
            <a:endParaRPr lang="en-US" altLang="en-US" sz="1800" dirty="0">
              <a:ea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 anchorCtr="0"/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cs typeface="Arial" panose="020B0604020202090204" pitchFamily="34" charset="0"/>
              </a:rPr>
            </a:fld>
            <a:endParaRPr lang="en-US" altLang="en-US" sz="1400" dirty="0"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1267" name="Rectangle 2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Panes, UI Controls, and Shapes</a:t>
            </a:r>
            <a:endParaRPr lang="en-US" altLang="en-US" dirty="0"/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33369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152400" y="34893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pic>
        <p:nvPicPr>
          <p:cNvPr id="11274" name="Picture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987425"/>
            <a:ext cx="8485188" cy="4770438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1275" name="Rectangle 13">
            <a:hlinkClick r:id="rId2"/>
          </p:cNvPr>
          <p:cNvSpPr/>
          <p:nvPr/>
        </p:nvSpPr>
        <p:spPr>
          <a:xfrm>
            <a:off x="5183188" y="5867400"/>
            <a:ext cx="2324100" cy="381000"/>
          </a:xfrm>
          <a:prstGeom prst="rect">
            <a:avLst/>
          </a:prstGeom>
          <a:solidFill>
            <a:srgbClr val="92D050"/>
          </a:solidFill>
          <a:ln w="12700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cs typeface="Arial" panose="020B0604020202090204" pitchFamily="34" charset="0"/>
              </a:rPr>
              <a:t>ButtonInPane</a:t>
            </a:r>
            <a:endParaRPr lang="en-US" altLang="en-US" sz="2000" dirty="0">
              <a:ea typeface="Arial" panose="020B0604020202090204" pitchFamily="34" charset="0"/>
            </a:endParaRPr>
          </a:p>
        </p:txBody>
      </p:sp>
      <p:sp>
        <p:nvSpPr>
          <p:cNvPr id="11276" name="AutoShape 10">
            <a:hlinkClick r:id="rId3" action="ppaction://program"/>
          </p:cNvPr>
          <p:cNvSpPr/>
          <p:nvPr/>
        </p:nvSpPr>
        <p:spPr>
          <a:xfrm>
            <a:off x="7607300" y="5867400"/>
            <a:ext cx="698500" cy="381000"/>
          </a:xfrm>
          <a:prstGeom prst="actionButtonBlank">
            <a:avLst/>
          </a:prstGeom>
          <a:solidFill>
            <a:srgbClr val="38A1BA"/>
          </a:solidFill>
          <a:ln w="19050">
            <a:noFill/>
          </a:ln>
          <a:effectLst>
            <a:prstShdw prst="shdw17" dist="17961" dir="2699999">
              <a:srgbClr val="226170"/>
            </a:prstShdw>
          </a:effectLst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Book Antiqua" pitchFamily="18" charset="0"/>
                <a:cs typeface="Arial" panose="020B0604020202090204" pitchFamily="34" charset="0"/>
                <a:hlinkClick r:id="rId3" action="ppaction://hlinkfile"/>
              </a:rPr>
              <a:t>Run</a:t>
            </a:r>
            <a:endParaRPr lang="en-US" altLang="en-US" sz="1800" dirty="0">
              <a:ea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 anchorCtr="0"/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cs typeface="Arial" panose="020B0604020202090204" pitchFamily="34" charset="0"/>
              </a:rPr>
            </a:fld>
            <a:endParaRPr lang="en-US" altLang="en-US" sz="1400" dirty="0"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2291" name="Rectangle 2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Display a Shape</a:t>
            </a:r>
            <a:endParaRPr lang="en-US" altLang="en-US" dirty="0"/>
          </a:p>
        </p:txBody>
      </p:sp>
      <p:sp>
        <p:nvSpPr>
          <p:cNvPr id="12292" name="Rectangle 3"/>
          <p:cNvSpPr>
            <a:spLocks noGrp="1"/>
          </p:cNvSpPr>
          <p:nvPr>
            <p:ph idx="1"/>
          </p:nvPr>
        </p:nvSpPr>
        <p:spPr>
          <a:xfrm>
            <a:off x="266700" y="990600"/>
            <a:ext cx="8610600" cy="685800"/>
          </a:xfrm>
        </p:spPr>
        <p:txBody>
          <a:bodyPr vert="horz" wrap="square" lIns="92075" tIns="46038" rIns="92075" bIns="46038" anchor="t" anchorCtr="0"/>
          <a:p>
            <a:pPr marL="0" indent="0">
              <a:buNone/>
            </a:pPr>
            <a:r>
              <a:rPr lang="en-US" altLang="en-US" sz="2800" dirty="0"/>
              <a:t>This example displays a circle in the center of the pane.</a:t>
            </a:r>
            <a:endParaRPr lang="en-US" altLang="en-US" sz="28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pPr>
              <a:buNone/>
            </a:pPr>
            <a:endParaRPr dirty="0">
              <a:latin typeface="Times New Roman" panose="02020603050405020304" pitchFamily="18" charset="0"/>
            </a:endParaRPr>
          </a:p>
        </p:txBody>
      </p:sp>
      <p:graphicFrame>
        <p:nvGraphicFramePr>
          <p:cNvPr id="12294" name="Object 2"/>
          <p:cNvGraphicFramePr>
            <a:graphicFrameLocks noChangeAspect="1"/>
          </p:cNvGraphicFramePr>
          <p:nvPr/>
        </p:nvGraphicFramePr>
        <p:xfrm>
          <a:off x="231775" y="2133600"/>
          <a:ext cx="8607425" cy="293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5373370" imgH="1828800" progId="Word.Picture.8">
                  <p:embed/>
                </p:oleObj>
              </mc:Choice>
              <mc:Fallback>
                <p:oleObj name="" r:id="rId1" imgW="5373370" imgH="1828800" progId="Word.Picture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1775" y="2133600"/>
                        <a:ext cx="8607425" cy="2930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Rectangle 9">
            <a:hlinkClick r:id="rId3"/>
          </p:cNvPr>
          <p:cNvSpPr/>
          <p:nvPr/>
        </p:nvSpPr>
        <p:spPr>
          <a:xfrm>
            <a:off x="5259388" y="5562600"/>
            <a:ext cx="2324100" cy="381000"/>
          </a:xfrm>
          <a:prstGeom prst="rect">
            <a:avLst/>
          </a:prstGeom>
          <a:solidFill>
            <a:srgbClr val="92D050"/>
          </a:solidFill>
          <a:ln w="12700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cs typeface="Arial" panose="020B0604020202090204" pitchFamily="34" charset="0"/>
              </a:rPr>
              <a:t>ShowCircle</a:t>
            </a:r>
            <a:endParaRPr lang="en-US" altLang="en-US" sz="2000" dirty="0">
              <a:ea typeface="Arial" panose="020B0604020202090204" pitchFamily="34" charset="0"/>
            </a:endParaRPr>
          </a:p>
        </p:txBody>
      </p:sp>
      <p:sp>
        <p:nvSpPr>
          <p:cNvPr id="12296" name="AutoShape 10">
            <a:hlinkClick r:id="rId4" action="ppaction://program"/>
          </p:cNvPr>
          <p:cNvSpPr/>
          <p:nvPr/>
        </p:nvSpPr>
        <p:spPr>
          <a:xfrm>
            <a:off x="7683500" y="5562600"/>
            <a:ext cx="698500" cy="381000"/>
          </a:xfrm>
          <a:prstGeom prst="actionButtonBlank">
            <a:avLst/>
          </a:prstGeom>
          <a:solidFill>
            <a:srgbClr val="38A1BA"/>
          </a:solidFill>
          <a:ln w="19050">
            <a:noFill/>
          </a:ln>
          <a:effectLst>
            <a:prstShdw prst="shdw17" dist="17961" dir="2699999">
              <a:srgbClr val="226170"/>
            </a:prstShdw>
          </a:effectLst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Book Antiqua" pitchFamily="18" charset="0"/>
                <a:cs typeface="Arial" panose="020B0604020202090204" pitchFamily="34" charset="0"/>
                <a:hlinkClick r:id="rId4" action="ppaction://hlinkfile"/>
              </a:rPr>
              <a:t>Run</a:t>
            </a:r>
            <a:endParaRPr lang="en-US" altLang="en-US" sz="1800" dirty="0">
              <a:ea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 anchorCtr="0"/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cs typeface="Arial" panose="020B0604020202090204" pitchFamily="34" charset="0"/>
              </a:rPr>
            </a:fld>
            <a:endParaRPr lang="en-US" altLang="en-US" sz="1400" dirty="0"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3315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Binding Properties</a:t>
            </a:r>
            <a:endParaRPr lang="en-US" altLang="en-US" dirty="0"/>
          </a:p>
        </p:txBody>
      </p:sp>
      <p:sp>
        <p:nvSpPr>
          <p:cNvPr id="13316" name="Rectangle 3"/>
          <p:cNvSpPr>
            <a:spLocks noGrp="1"/>
          </p:cNvSpPr>
          <p:nvPr>
            <p:ph idx="1"/>
          </p:nvPr>
        </p:nvSpPr>
        <p:spPr>
          <a:xfrm>
            <a:off x="228600" y="1295400"/>
            <a:ext cx="8610600" cy="2743200"/>
          </a:xfrm>
        </p:spPr>
        <p:txBody>
          <a:bodyPr vert="horz" wrap="square" lIns="92075" tIns="46038" rIns="92075" bIns="46038" anchor="t" anchorCtr="0"/>
          <a:p>
            <a:pPr marL="0" indent="0">
              <a:buNone/>
            </a:pPr>
            <a:r>
              <a:rPr lang="en-US" altLang="en-US" sz="2800" dirty="0"/>
              <a:t>JavaFX introduces a new concept called </a:t>
            </a:r>
            <a:r>
              <a:rPr lang="en-US" altLang="en-US" sz="2800" i="1" dirty="0"/>
              <a:t>binding property</a:t>
            </a:r>
            <a:r>
              <a:rPr lang="en-US" altLang="en-US" sz="2800" dirty="0"/>
              <a:t> that enables a </a:t>
            </a:r>
            <a:r>
              <a:rPr lang="en-US" altLang="en-US" sz="2800" i="1" dirty="0"/>
              <a:t>target object</a:t>
            </a:r>
            <a:r>
              <a:rPr lang="en-US" altLang="en-US" sz="2800" dirty="0"/>
              <a:t> to be bound to a </a:t>
            </a:r>
            <a:r>
              <a:rPr lang="en-US" altLang="en-US" sz="2800" i="1" dirty="0"/>
              <a:t>source object</a:t>
            </a:r>
            <a:r>
              <a:rPr lang="en-US" altLang="en-US" sz="2800" dirty="0"/>
              <a:t>. </a:t>
            </a:r>
            <a:endParaRPr lang="en-US" altLang="en-US" sz="2800" dirty="0"/>
          </a:p>
          <a:p>
            <a:pPr marL="0" indent="0">
              <a:buNone/>
            </a:pPr>
            <a:r>
              <a:rPr lang="en-US" altLang="en-US" sz="2800" dirty="0"/>
              <a:t>If the value in the source object changes, the target property is also changed automatically. </a:t>
            </a:r>
            <a:endParaRPr lang="en-US" altLang="en-US" sz="2800" dirty="0"/>
          </a:p>
          <a:p>
            <a:pPr marL="0" indent="0">
              <a:buNone/>
            </a:pPr>
            <a:r>
              <a:rPr lang="en-US" altLang="en-US" sz="2800" dirty="0"/>
              <a:t>The target object is simply called a </a:t>
            </a:r>
            <a:r>
              <a:rPr lang="en-US" altLang="en-US" sz="2800" i="1" dirty="0"/>
              <a:t>binding object</a:t>
            </a:r>
            <a:r>
              <a:rPr lang="en-US" altLang="en-US" sz="2800" dirty="0"/>
              <a:t> or a </a:t>
            </a:r>
            <a:r>
              <a:rPr lang="en-US" altLang="en-US" sz="2800" i="1" dirty="0"/>
              <a:t>binding property</a:t>
            </a:r>
            <a:r>
              <a:rPr lang="en-US" altLang="en-US" sz="2800" dirty="0"/>
              <a:t>. </a:t>
            </a:r>
            <a:endParaRPr lang="en-US" altLang="en-US" sz="2500" dirty="0">
              <a:ea typeface="Courier New" panose="02070409020205090404" pitchFamily="49" charset="0"/>
            </a:endParaRPr>
          </a:p>
        </p:txBody>
      </p:sp>
      <p:sp>
        <p:nvSpPr>
          <p:cNvPr id="13317" name="Rectangle 7">
            <a:hlinkClick r:id="rId1"/>
          </p:cNvPr>
          <p:cNvSpPr/>
          <p:nvPr/>
        </p:nvSpPr>
        <p:spPr>
          <a:xfrm>
            <a:off x="4876800" y="5562600"/>
            <a:ext cx="2706688" cy="381000"/>
          </a:xfrm>
          <a:prstGeom prst="rect">
            <a:avLst/>
          </a:prstGeom>
          <a:solidFill>
            <a:srgbClr val="92D050"/>
          </a:solidFill>
          <a:ln w="12700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cs typeface="Arial" panose="020B0604020202090204" pitchFamily="34" charset="0"/>
              </a:rPr>
              <a:t>ShowCircleCentered</a:t>
            </a:r>
            <a:endParaRPr lang="en-US" altLang="en-US" sz="2000" dirty="0">
              <a:ea typeface="Arial" panose="020B0604020202090204" pitchFamily="34" charset="0"/>
            </a:endParaRPr>
          </a:p>
        </p:txBody>
      </p:sp>
      <p:sp>
        <p:nvSpPr>
          <p:cNvPr id="13318" name="AutoShape 10">
            <a:hlinkClick r:id="rId2" action="ppaction://program"/>
          </p:cNvPr>
          <p:cNvSpPr/>
          <p:nvPr/>
        </p:nvSpPr>
        <p:spPr>
          <a:xfrm>
            <a:off x="7683500" y="5562600"/>
            <a:ext cx="698500" cy="381000"/>
          </a:xfrm>
          <a:prstGeom prst="actionButtonBlank">
            <a:avLst/>
          </a:prstGeom>
          <a:solidFill>
            <a:srgbClr val="38A1BA"/>
          </a:solidFill>
          <a:ln w="19050">
            <a:noFill/>
          </a:ln>
          <a:effectLst>
            <a:prstShdw prst="shdw17" dist="17961" dir="2699999">
              <a:srgbClr val="226170"/>
            </a:prstShdw>
          </a:effectLst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Book Antiqua" pitchFamily="18" charset="0"/>
                <a:cs typeface="Arial" panose="020B0604020202090204" pitchFamily="34" charset="0"/>
                <a:hlinkClick r:id="rId2" action="ppaction://hlinkfile"/>
              </a:rPr>
              <a:t>Run</a:t>
            </a:r>
            <a:endParaRPr lang="en-US" altLang="en-US" sz="1800" dirty="0">
              <a:ea typeface="Arial" panose="020B060402020209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International">
  <a:themeElements>
    <a:clrScheme name="International 3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CBCBCB"/>
      </a:accent1>
      <a:accent2>
        <a:srgbClr val="969696"/>
      </a:accent2>
      <a:accent3>
        <a:srgbClr val="FFFFFF"/>
      </a:accent3>
      <a:accent4>
        <a:srgbClr val="000000"/>
      </a:accent4>
      <a:accent5>
        <a:srgbClr val="E2E2E2"/>
      </a:accent5>
      <a:accent6>
        <a:srgbClr val="878787"/>
      </a:accent6>
      <a:hlink>
        <a:srgbClr val="DDDDDD"/>
      </a:hlink>
      <a:folHlink>
        <a:srgbClr val="EAEAEA"/>
      </a:folHlink>
    </a:clrScheme>
    <a:fontScheme name="Internationa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International 1">
        <a:dk1>
          <a:srgbClr val="000000"/>
        </a:dk1>
        <a:lt1>
          <a:srgbClr val="FFFFFF"/>
        </a:lt1>
        <a:dk2>
          <a:srgbClr val="0000FF"/>
        </a:dk2>
        <a:lt2>
          <a:srgbClr val="FFFF99"/>
        </a:lt2>
        <a:accent1>
          <a:srgbClr val="009966"/>
        </a:accent1>
        <a:accent2>
          <a:srgbClr val="00CCCC"/>
        </a:accent2>
        <a:accent3>
          <a:srgbClr val="AAAAFF"/>
        </a:accent3>
        <a:accent4>
          <a:srgbClr val="DADADA"/>
        </a:accent4>
        <a:accent5>
          <a:srgbClr val="AACAB8"/>
        </a:accent5>
        <a:accent6>
          <a:srgbClr val="00B9B9"/>
        </a:accent6>
        <a:hlink>
          <a:srgbClr val="000080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tional 2">
        <a:dk1>
          <a:srgbClr val="000000"/>
        </a:dk1>
        <a:lt1>
          <a:srgbClr val="FFFFFF"/>
        </a:lt1>
        <a:dk2>
          <a:srgbClr val="000080"/>
        </a:dk2>
        <a:lt2>
          <a:srgbClr val="003399"/>
        </a:lt2>
        <a:accent1>
          <a:srgbClr val="9999FF"/>
        </a:accent1>
        <a:accent2>
          <a:srgbClr val="FF99FF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E78AE7"/>
        </a:accent6>
        <a:hlink>
          <a:srgbClr val="85AD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tional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DDDDD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Designs\International.pot</Template>
  <TotalTime>0</TotalTime>
  <Words>3314</Words>
  <Application>WPS 演示</Application>
  <PresentationFormat>On-screen Show (4:3)</PresentationFormat>
  <Paragraphs>277</Paragraphs>
  <Slides>36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36</vt:i4>
      </vt:variant>
    </vt:vector>
  </HeadingPairs>
  <TitlesOfParts>
    <vt:vector size="62" baseType="lpstr">
      <vt:lpstr>Arial</vt:lpstr>
      <vt:lpstr>宋体</vt:lpstr>
      <vt:lpstr>Wingdings</vt:lpstr>
      <vt:lpstr>Times New Roman</vt:lpstr>
      <vt:lpstr>Monotype Sorts</vt:lpstr>
      <vt:lpstr>Thonburi</vt:lpstr>
      <vt:lpstr>Monotype Sorts</vt:lpstr>
      <vt:lpstr>Courier New</vt:lpstr>
      <vt:lpstr>Book Antiqua</vt:lpstr>
      <vt:lpstr>苹方-简</vt:lpstr>
      <vt:lpstr>微软雅黑</vt:lpstr>
      <vt:lpstr>汉仪旗黑</vt:lpstr>
      <vt:lpstr>宋体</vt:lpstr>
      <vt:lpstr>Arial Unicode MS</vt:lpstr>
      <vt:lpstr>汉仪书宋二KW</vt:lpstr>
      <vt:lpstr>Calibri</vt:lpstr>
      <vt:lpstr>Helvetica Neue</vt:lpstr>
      <vt:lpstr>Times New Roman Italic</vt:lpstr>
      <vt:lpstr>International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Chapter 14 JavaFX Basics</vt:lpstr>
      <vt:lpstr>Motivations</vt:lpstr>
      <vt:lpstr>Objectives</vt:lpstr>
      <vt:lpstr>JavaFX vs Swing and AWT</vt:lpstr>
      <vt:lpstr>PowerPoint 演示文稿</vt:lpstr>
      <vt:lpstr>Basic Structure of JavaFX</vt:lpstr>
      <vt:lpstr>Panes, UI Controls, and Shapes</vt:lpstr>
      <vt:lpstr>Display a Shape</vt:lpstr>
      <vt:lpstr>Binding Properties</vt:lpstr>
      <vt:lpstr>Binding Property: getter, setter, and property getter </vt:lpstr>
      <vt:lpstr>Uni/Bidirectional Binding</vt:lpstr>
      <vt:lpstr>Common Properties and Methods for Nodes </vt:lpstr>
      <vt:lpstr>The Color Class</vt:lpstr>
      <vt:lpstr>The Image Class</vt:lpstr>
      <vt:lpstr>The ImageView Class</vt:lpstr>
      <vt:lpstr>Layout Panes</vt:lpstr>
      <vt:lpstr>FlowPane</vt:lpstr>
      <vt:lpstr>GridPane</vt:lpstr>
      <vt:lpstr>BorderPane</vt:lpstr>
      <vt:lpstr>HBox</vt:lpstr>
      <vt:lpstr>VBox</vt:lpstr>
      <vt:lpstr>Shapes</vt:lpstr>
      <vt:lpstr>Text</vt:lpstr>
      <vt:lpstr>Text Example</vt:lpstr>
      <vt:lpstr>The Font Class</vt:lpstr>
      <vt:lpstr>Line</vt:lpstr>
      <vt:lpstr>Rectangle</vt:lpstr>
      <vt:lpstr>Rectangle Example</vt:lpstr>
      <vt:lpstr>Circle</vt:lpstr>
      <vt:lpstr>Ellipse</vt:lpstr>
      <vt:lpstr>Arc</vt:lpstr>
      <vt:lpstr>Arc Examples</vt:lpstr>
      <vt:lpstr>Polygon and Polyline</vt:lpstr>
      <vt:lpstr>Polygon</vt:lpstr>
      <vt:lpstr>Case Study: The ClockPane Class</vt:lpstr>
      <vt:lpstr>Use the ClockPane Class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 Getting Started with Graphics Programming</dc:title>
  <dc:creator>Y. Daniel Liang</dc:creator>
  <cp:lastModifiedBy>蔡玮 - 香港中文大学(深圳)</cp:lastModifiedBy>
  <cp:revision>365</cp:revision>
  <cp:lastPrinted>2024-02-27T17:45:48Z</cp:lastPrinted>
  <dcterms:created xsi:type="dcterms:W3CDTF">2024-02-27T17:45:48Z</dcterms:created>
  <dcterms:modified xsi:type="dcterms:W3CDTF">2024-02-27T17:45:48Z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018F89015C60375AECE0DB6573D34D68_43</vt:lpwstr>
  </property>
  <property fmtid="{D5CDD505-2E9C-101B-9397-08002B2CF9AE}" pid="3" name="KSOProductBuildVer">
    <vt:lpwstr>2052-6.5.1.8687</vt:lpwstr>
  </property>
</Properties>
</file>