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6"/>
  </p:handoutMasterIdLst>
  <p:sldIdLst>
    <p:sldId id="310" r:id="rId4"/>
    <p:sldId id="593" r:id="rId6"/>
    <p:sldId id="673" r:id="rId7"/>
    <p:sldId id="674" r:id="rId8"/>
    <p:sldId id="675" r:id="rId9"/>
    <p:sldId id="677" r:id="rId10"/>
    <p:sldId id="686" r:id="rId11"/>
    <p:sldId id="687" r:id="rId12"/>
    <p:sldId id="680" r:id="rId13"/>
    <p:sldId id="681" r:id="rId14"/>
    <p:sldId id="682" r:id="rId15"/>
    <p:sldId id="683" r:id="rId16"/>
    <p:sldId id="688" r:id="rId17"/>
    <p:sldId id="684" r:id="rId18"/>
    <p:sldId id="691" r:id="rId19"/>
    <p:sldId id="692" r:id="rId20"/>
    <p:sldId id="693" r:id="rId21"/>
    <p:sldId id="694" r:id="rId22"/>
    <p:sldId id="695" r:id="rId23"/>
    <p:sldId id="696" r:id="rId24"/>
    <p:sldId id="697" r:id="rId25"/>
    <p:sldId id="699" r:id="rId26"/>
    <p:sldId id="698" r:id="rId27"/>
    <p:sldId id="732" r:id="rId28"/>
    <p:sldId id="713" r:id="rId29"/>
    <p:sldId id="700" r:id="rId30"/>
    <p:sldId id="714" r:id="rId31"/>
    <p:sldId id="701" r:id="rId32"/>
    <p:sldId id="730" r:id="rId33"/>
    <p:sldId id="729" r:id="rId34"/>
    <p:sldId id="703" r:id="rId35"/>
    <p:sldId id="709" r:id="rId36"/>
    <p:sldId id="708" r:id="rId37"/>
    <p:sldId id="710" r:id="rId38"/>
    <p:sldId id="711" r:id="rId39"/>
    <p:sldId id="712" r:id="rId40"/>
    <p:sldId id="647" r:id="rId41"/>
    <p:sldId id="715" r:id="rId42"/>
    <p:sldId id="716" r:id="rId43"/>
    <p:sldId id="718" r:id="rId44"/>
    <p:sldId id="717" r:id="rId4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p:restoredTop sz="94629"/>
  </p:normalViewPr>
  <p:slideViewPr>
    <p:cSldViewPr showGuides="1">
      <p:cViewPr>
        <p:scale>
          <a:sx n="100" d="100"/>
          <a:sy n="100" d="100"/>
        </p:scale>
        <p:origin x="1914" y="25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77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a:buNone/>
            </a:pPr>
            <a:endParaRPr sz="1000" i="1" dirty="0"/>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algn="r">
              <a:buNone/>
            </a:pPr>
            <a:endParaRPr sz="1000" i="1" dirty="0"/>
          </a:p>
        </p:txBody>
      </p:sp>
      <p:sp>
        <p:nvSpPr>
          <p:cNvPr id="3076" name="Rectangle 4"/>
          <p:cNvSpPr>
            <a:spLocks noGrp="1" noRot="1" noChangeAspect="1" noTextEdit="1"/>
          </p:cNvSpPr>
          <p:nvPr>
            <p:ph type="sldImg" idx="2"/>
          </p:nvPr>
        </p:nvSpPr>
        <p:spPr>
          <a:xfrm>
            <a:off x="1149350" y="692150"/>
            <a:ext cx="4559300"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a:buNone/>
            </a:pPr>
            <a:endParaRPr sz="1000" i="1"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algn="r">
              <a:buNone/>
            </a:pPr>
            <a:fld id="{9A0DB2DC-4C9A-4742-B13C-FB6460FD3503}" type="slidenum">
              <a:rPr lang="en-US" altLang="en-US" sz="1000" i="1" dirty="0"/>
            </a:fld>
            <a:endParaRPr lang="en-US" altLang="en-US" sz="1000" i="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5123" name="Rectangle 2"/>
          <p:cNvSpPr>
            <a:spLocks noGrp="1" noRot="1" noChangeAspect="1" noTextEdit="1"/>
          </p:cNvSpPr>
          <p:nvPr>
            <p:ph type="sldImg"/>
          </p:nvPr>
        </p:nvSpPr>
        <p:spPr>
          <a:xfrm>
            <a:off x="1150938" y="692150"/>
            <a:ext cx="4556125" cy="3416300"/>
          </a:xfrm>
          <a:ln/>
        </p:spPr>
      </p:sp>
      <p:sp>
        <p:nvSpPr>
          <p:cNvPr id="5124" name="Rectangle 3"/>
          <p:cNvSpPr>
            <a:spLocks noGrp="1"/>
          </p:cNvSpPr>
          <p:nvPr>
            <p:ph type="body" idx="1"/>
          </p:nvPr>
        </p:nvSpPr>
        <p:spPr>
          <a:ln/>
        </p:spPr>
        <p:txBody>
          <a:bodyPr wrap="square" lIns="92075" tIns="46038" rIns="92075" bIns="46038" anchor="t"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8195" name="Rectangle 2"/>
          <p:cNvSpPr>
            <a:spLocks noGrp="1" noRot="1" noChangeAspect="1" noTextEdit="1"/>
          </p:cNvSpPr>
          <p:nvPr>
            <p:ph type="sldImg"/>
          </p:nvPr>
        </p:nvSpPr>
        <p:spPr>
          <a:xfrm>
            <a:off x="1150938" y="692150"/>
            <a:ext cx="4556125" cy="3416300"/>
          </a:xfrm>
          <a:ln/>
        </p:spPr>
      </p:sp>
      <p:sp>
        <p:nvSpPr>
          <p:cNvPr id="8196" name="Rectangle 3"/>
          <p:cNvSpPr>
            <a:spLocks noGrp="1"/>
          </p:cNvSpPr>
          <p:nvPr>
            <p:ph type="body" idx="1"/>
          </p:nvPr>
        </p:nvSpPr>
        <p:spPr>
          <a:ln/>
        </p:spPr>
        <p:txBody>
          <a:bodyPr wrap="square" lIns="92075" tIns="46038" rIns="92075" bIns="46038"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0963" name="Rectangle 2"/>
          <p:cNvSpPr>
            <a:spLocks noGrp="1" noRot="1" noChangeAspect="1" noTextEdit="1"/>
          </p:cNvSpPr>
          <p:nvPr>
            <p:ph type="sldImg"/>
          </p:nvPr>
        </p:nvSpPr>
        <p:spPr>
          <a:xfrm>
            <a:off x="1150938" y="692150"/>
            <a:ext cx="4556125" cy="3416300"/>
          </a:xfrm>
          <a:ln/>
        </p:spPr>
      </p:sp>
      <p:sp>
        <p:nvSpPr>
          <p:cNvPr id="40964" name="Rectangle 3"/>
          <p:cNvSpPr>
            <a:spLocks noGrp="1"/>
          </p:cNvSpPr>
          <p:nvPr>
            <p:ph type="body" idx="1"/>
          </p:nvPr>
        </p:nvSpPr>
        <p:spPr>
          <a:ln/>
        </p:spPr>
        <p:txBody>
          <a:bodyPr wrap="square" lIns="92075" tIns="46038" rIns="92075" bIns="46038"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3011" name="Rectangle 2"/>
          <p:cNvSpPr>
            <a:spLocks noGrp="1" noRot="1" noChangeAspect="1" noTextEdit="1"/>
          </p:cNvSpPr>
          <p:nvPr>
            <p:ph type="sldImg"/>
          </p:nvPr>
        </p:nvSpPr>
        <p:spPr>
          <a:xfrm>
            <a:off x="1150938" y="692150"/>
            <a:ext cx="4556125" cy="3416300"/>
          </a:xfrm>
          <a:ln/>
        </p:spPr>
      </p:sp>
      <p:sp>
        <p:nvSpPr>
          <p:cNvPr id="43012" name="Rectangle 3"/>
          <p:cNvSpPr>
            <a:spLocks noGrp="1"/>
          </p:cNvSpPr>
          <p:nvPr>
            <p:ph type="body" idx="1"/>
          </p:nvPr>
        </p:nvSpPr>
        <p:spPr>
          <a:ln/>
        </p:spPr>
        <p:txBody>
          <a:bodyPr wrap="square" lIns="92075" tIns="46038" rIns="92075" bIns="46038" anchor="t"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36"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57" name="Group 30"/>
            <p:cNvGrpSpPr/>
            <p:nvPr/>
          </p:nvGrpSpPr>
          <p:grpSpPr>
            <a:xfrm>
              <a:off x="0" y="72"/>
              <a:ext cx="5759" cy="2040"/>
              <a:chOff x="0" y="72"/>
              <a:chExt cx="5759" cy="2040"/>
            </a:xfrm>
          </p:grpSpPr>
          <p:sp>
            <p:nvSpPr>
              <p:cNvPr id="38"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59" name="Group 9"/>
              <p:cNvGrpSpPr/>
              <p:nvPr/>
            </p:nvGrpSpPr>
            <p:grpSpPr>
              <a:xfrm>
                <a:off x="2289" y="72"/>
                <a:ext cx="1440" cy="1984"/>
                <a:chOff x="2289" y="72"/>
                <a:chExt cx="1440" cy="1984"/>
              </a:xfrm>
            </p:grpSpPr>
            <p:sp>
              <p:nvSpPr>
                <p:cNvPr id="2080"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2081" name="Line 5"/>
                <p:cNvSpPr/>
                <p:nvPr/>
              </p:nvSpPr>
              <p:spPr>
                <a:xfrm flipV="1">
                  <a:off x="2324" y="1620"/>
                  <a:ext cx="143" cy="258"/>
                </a:xfrm>
                <a:prstGeom prst="line">
                  <a:avLst/>
                </a:prstGeom>
                <a:ln w="25400" cap="flat" cmpd="sng">
                  <a:solidFill>
                    <a:schemeClr val="bg1"/>
                  </a:solidFill>
                  <a:prstDash val="solid"/>
                  <a:headEnd type="none" w="sm" len="sm"/>
                  <a:tailEnd type="none" w="sm" len="sm"/>
                </a:ln>
              </p:spPr>
            </p:sp>
            <p:sp>
              <p:nvSpPr>
                <p:cNvPr id="2082" name="Line 6"/>
                <p:cNvSpPr/>
                <p:nvPr/>
              </p:nvSpPr>
              <p:spPr>
                <a:xfrm flipV="1">
                  <a:off x="3119" y="243"/>
                  <a:ext cx="50" cy="99"/>
                </a:xfrm>
                <a:prstGeom prst="line">
                  <a:avLst/>
                </a:prstGeom>
                <a:ln w="25400" cap="flat" cmpd="sng">
                  <a:solidFill>
                    <a:schemeClr val="bg1"/>
                  </a:solidFill>
                  <a:prstDash val="solid"/>
                  <a:headEnd type="none" w="sm" len="sm"/>
                  <a:tailEnd type="none" w="sm" len="sm"/>
                </a:ln>
              </p:spPr>
            </p:sp>
            <p:sp>
              <p:nvSpPr>
                <p:cNvPr id="2083" name="Line 7"/>
                <p:cNvSpPr/>
                <p:nvPr/>
              </p:nvSpPr>
              <p:spPr>
                <a:xfrm flipV="1">
                  <a:off x="3203" y="72"/>
                  <a:ext cx="50" cy="99"/>
                </a:xfrm>
                <a:prstGeom prst="line">
                  <a:avLst/>
                </a:prstGeom>
                <a:ln w="25400" cap="flat" cmpd="sng">
                  <a:solidFill>
                    <a:schemeClr val="bg1"/>
                  </a:solidFill>
                  <a:prstDash val="solid"/>
                  <a:headEnd type="none" w="sm" len="sm"/>
                  <a:tailEnd type="none" w="sm" len="sm"/>
                </a:ln>
              </p:spPr>
            </p:sp>
            <p:sp>
              <p:nvSpPr>
                <p:cNvPr id="2084"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grpSp>
          <p:sp>
            <p:nvSpPr>
              <p:cNvPr id="40"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alpha val="100000"/>
                  </a:schemeClr>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alpha val="100000"/>
                  </a:schemeClr>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alpha val="100000"/>
                  </a:schemeClr>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alpha val="100000"/>
                  </a:schemeClr>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alpha val="100000"/>
                  </a:schemeClr>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alpha val="100000"/>
                  </a:schemeClr>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alpha val="100000"/>
                  </a:schemeClr>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alpha val="100000"/>
                  </a:schemeClr>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alpha val="100000"/>
                  </a:schemeClr>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alpha val="100000"/>
                  </a:schemeClr>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alpha val="100000"/>
                  </a:schemeClr>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alpha val="100000"/>
                  </a:schemeClr>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alpha val="100000"/>
                  </a:schemeClr>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alpha val="100000"/>
                  </a:schemeClr>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alpha val="100000"/>
                  </a:schemeClr>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alpha val="100000"/>
                  </a:schemeClr>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65" name="Rectangle 34"/>
          <p:cNvSpPr>
            <a:spLocks noGrp="1" noChangeArrowheads="1"/>
          </p:cNvSpPr>
          <p:nvPr>
            <p:ph type="dt" sz="quarter"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buNone/>
            </a:pPr>
            <a:endParaRPr dirty="0"/>
          </a:p>
        </p:txBody>
      </p:sp>
      <p:sp>
        <p:nvSpPr>
          <p:cNvPr id="66" name="Rectangle 35"/>
          <p:cNvSpPr>
            <a:spLocks noGrp="1" noChangeArrowheads="1"/>
          </p:cNvSpPr>
          <p:nvPr>
            <p:ph type="ftr" sz="quarter" idx="3"/>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Liang, Introduction to Java Programming, Ninth Edition, (c) 2013 Pearson Education, Inc. All rights reserved. </a:t>
            </a: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7" name="Rectangle 36"/>
          <p:cNvSpPr>
            <a:spLocks noGrp="1" noChangeArrowheads="1"/>
          </p:cNvSpPr>
          <p:nvPr>
            <p:ph type="sldNum" sz="quarter" idx="4"/>
          </p:nvPr>
        </p:nvSpPr>
        <p:spPr bwMode="auto">
          <a:xfrm>
            <a:off x="65532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buNone/>
            </a:pPr>
            <a:fld id="{9A0DB2DC-4C9A-4742-B13C-FB6460FD3503}" type="slidenum">
              <a:rPr lang="en-US" altLang="en-US" dirty="0"/>
            </a:fld>
            <a:endParaRPr lang="en-US"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36"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57" name="Group 30"/>
            <p:cNvGrpSpPr/>
            <p:nvPr/>
          </p:nvGrpSpPr>
          <p:grpSpPr>
            <a:xfrm>
              <a:off x="0" y="72"/>
              <a:ext cx="5759" cy="2040"/>
              <a:chOff x="0" y="72"/>
              <a:chExt cx="5759" cy="2040"/>
            </a:xfrm>
          </p:grpSpPr>
          <p:sp>
            <p:nvSpPr>
              <p:cNvPr id="38"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59" name="Group 9"/>
              <p:cNvGrpSpPr/>
              <p:nvPr/>
            </p:nvGrpSpPr>
            <p:grpSpPr>
              <a:xfrm>
                <a:off x="2289" y="72"/>
                <a:ext cx="1440" cy="1984"/>
                <a:chOff x="2289" y="72"/>
                <a:chExt cx="1440" cy="1984"/>
              </a:xfrm>
            </p:grpSpPr>
            <p:sp>
              <p:nvSpPr>
                <p:cNvPr id="2080"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2081" name="Line 5"/>
                <p:cNvSpPr/>
                <p:nvPr/>
              </p:nvSpPr>
              <p:spPr>
                <a:xfrm flipV="1">
                  <a:off x="2324" y="1620"/>
                  <a:ext cx="143" cy="258"/>
                </a:xfrm>
                <a:prstGeom prst="line">
                  <a:avLst/>
                </a:prstGeom>
                <a:ln w="25400" cap="flat" cmpd="sng">
                  <a:solidFill>
                    <a:schemeClr val="bg1"/>
                  </a:solidFill>
                  <a:prstDash val="solid"/>
                  <a:headEnd type="none" w="sm" len="sm"/>
                  <a:tailEnd type="none" w="sm" len="sm"/>
                </a:ln>
              </p:spPr>
            </p:sp>
            <p:sp>
              <p:nvSpPr>
                <p:cNvPr id="2082" name="Line 6"/>
                <p:cNvSpPr/>
                <p:nvPr/>
              </p:nvSpPr>
              <p:spPr>
                <a:xfrm flipV="1">
                  <a:off x="3119" y="243"/>
                  <a:ext cx="50" cy="99"/>
                </a:xfrm>
                <a:prstGeom prst="line">
                  <a:avLst/>
                </a:prstGeom>
                <a:ln w="25400" cap="flat" cmpd="sng">
                  <a:solidFill>
                    <a:schemeClr val="bg1"/>
                  </a:solidFill>
                  <a:prstDash val="solid"/>
                  <a:headEnd type="none" w="sm" len="sm"/>
                  <a:tailEnd type="none" w="sm" len="sm"/>
                </a:ln>
              </p:spPr>
            </p:sp>
            <p:sp>
              <p:nvSpPr>
                <p:cNvPr id="2083" name="Line 7"/>
                <p:cNvSpPr/>
                <p:nvPr/>
              </p:nvSpPr>
              <p:spPr>
                <a:xfrm flipV="1">
                  <a:off x="3203" y="72"/>
                  <a:ext cx="50" cy="99"/>
                </a:xfrm>
                <a:prstGeom prst="line">
                  <a:avLst/>
                </a:prstGeom>
                <a:ln w="25400" cap="flat" cmpd="sng">
                  <a:solidFill>
                    <a:schemeClr val="bg1"/>
                  </a:solidFill>
                  <a:prstDash val="solid"/>
                  <a:headEnd type="none" w="sm" len="sm"/>
                  <a:tailEnd type="none" w="sm" len="sm"/>
                </a:ln>
              </p:spPr>
            </p:sp>
            <p:sp>
              <p:nvSpPr>
                <p:cNvPr id="2084"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grpSp>
          <p:sp>
            <p:nvSpPr>
              <p:cNvPr id="40"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alpha val="100000"/>
                  </a:schemeClr>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alpha val="100000"/>
                  </a:schemeClr>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alpha val="100000"/>
                  </a:schemeClr>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alpha val="100000"/>
                  </a:schemeClr>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alpha val="100000"/>
                  </a:schemeClr>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alpha val="100000"/>
                  </a:schemeClr>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alpha val="100000"/>
                  </a:schemeClr>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alpha val="100000"/>
                  </a:schemeClr>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alpha val="100000"/>
                  </a:schemeClr>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alpha val="100000"/>
                  </a:schemeClr>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alpha val="100000"/>
                  </a:schemeClr>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alpha val="100000"/>
                  </a:schemeClr>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alpha val="100000"/>
                  </a:schemeClr>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alpha val="100000"/>
                  </a:schemeClr>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alpha val="100000"/>
                  </a:schemeClr>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alpha val="100000"/>
                  </a:schemeClr>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65" name="Rectangle 34"/>
          <p:cNvSpPr>
            <a:spLocks noGrp="1" noChangeArrowheads="1"/>
          </p:cNvSpPr>
          <p:nvPr>
            <p:ph type="dt" sz="quarter"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buNone/>
            </a:pPr>
            <a:endParaRPr dirty="0"/>
          </a:p>
        </p:txBody>
      </p:sp>
      <p:sp>
        <p:nvSpPr>
          <p:cNvPr id="66" name="Rectangle 35"/>
          <p:cNvSpPr>
            <a:spLocks noGrp="1" noChangeArrowheads="1"/>
          </p:cNvSpPr>
          <p:nvPr>
            <p:ph type="ftr" sz="quarter" idx="3"/>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Liang, Introduction to Java Programming, Ninth Edition, (c) 2013 Pearson Education, Inc. All rights reserved. </a:t>
            </a: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7" name="Rectangle 36"/>
          <p:cNvSpPr>
            <a:spLocks noGrp="1" noChangeArrowheads="1"/>
          </p:cNvSpPr>
          <p:nvPr>
            <p:ph type="sldNum" sz="quarter" idx="4"/>
          </p:nvPr>
        </p:nvSpPr>
        <p:spPr bwMode="auto">
          <a:xfrm>
            <a:off x="65532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buNone/>
            </a:pPr>
            <a:fld id="{9A0DB2DC-4C9A-4742-B13C-FB6460FD3503}" type="slidenum">
              <a:rPr lang="en-US" altLang="en-US" dirty="0"/>
            </a:fld>
            <a:endParaRPr lang="en-US"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lvl="0">
              <a:buNone/>
            </a:pPr>
            <a:endParaRPr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lvl="0">
              <a:buNone/>
            </a:pPr>
            <a:endParaRPr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buNone/>
            </a:pPr>
            <a:endParaRPr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lvl="0">
              <a:buNone/>
            </a:pPr>
            <a:endParaRPr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lvl="0">
              <a:buNone/>
            </a:pPr>
            <a:endParaRPr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buNone/>
            </a:pPr>
            <a:endParaRPr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1033" name="Group 28"/>
            <p:cNvGrpSpPr/>
            <p:nvPr/>
          </p:nvGrpSpPr>
          <p:grpSpPr>
            <a:xfrm>
              <a:off x="4458" y="2751"/>
              <a:ext cx="1190" cy="1426"/>
              <a:chOff x="4458" y="2751"/>
              <a:chExt cx="1190" cy="1426"/>
            </a:xfrm>
          </p:grpSpPr>
          <p:sp>
            <p:nvSpPr>
              <p:cNvPr id="1034"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1035" name="Line 4"/>
              <p:cNvSpPr/>
              <p:nvPr/>
            </p:nvSpPr>
            <p:spPr>
              <a:xfrm flipV="1">
                <a:off x="4639" y="3863"/>
                <a:ext cx="103" cy="186"/>
              </a:xfrm>
              <a:prstGeom prst="line">
                <a:avLst/>
              </a:prstGeom>
              <a:ln w="25400" cap="flat" cmpd="sng">
                <a:solidFill>
                  <a:schemeClr val="bg1"/>
                </a:solidFill>
                <a:prstDash val="solid"/>
                <a:headEnd type="none" w="sm" len="sm"/>
                <a:tailEnd type="none" w="sm" len="sm"/>
              </a:ln>
            </p:spPr>
          </p:sp>
          <p:sp>
            <p:nvSpPr>
              <p:cNvPr id="1036" name="Line 5"/>
              <p:cNvSpPr/>
              <p:nvPr/>
            </p:nvSpPr>
            <p:spPr>
              <a:xfrm flipV="1">
                <a:off x="5210" y="2874"/>
                <a:ext cx="36" cy="71"/>
              </a:xfrm>
              <a:prstGeom prst="line">
                <a:avLst/>
              </a:prstGeom>
              <a:ln w="25400" cap="flat" cmpd="sng">
                <a:solidFill>
                  <a:schemeClr val="bg1"/>
                </a:solidFill>
                <a:prstDash val="solid"/>
                <a:headEnd type="none" w="sm" len="sm"/>
                <a:tailEnd type="none" w="sm" len="sm"/>
              </a:ln>
            </p:spPr>
          </p:sp>
          <p:sp>
            <p:nvSpPr>
              <p:cNvPr id="1037" name="Line 6"/>
              <p:cNvSpPr/>
              <p:nvPr/>
            </p:nvSpPr>
            <p:spPr>
              <a:xfrm flipV="1">
                <a:off x="5270" y="2751"/>
                <a:ext cx="36" cy="71"/>
              </a:xfrm>
              <a:prstGeom prst="line">
                <a:avLst/>
              </a:prstGeom>
              <a:ln w="25400" cap="flat" cmpd="sng">
                <a:solidFill>
                  <a:schemeClr val="bg1"/>
                </a:solidFill>
                <a:prstDash val="solid"/>
                <a:headEnd type="none" w="sm" len="sm"/>
                <a:tailEnd type="none" w="sm" len="sm"/>
              </a:ln>
            </p:spPr>
          </p:sp>
          <p:sp>
            <p:nvSpPr>
              <p:cNvPr id="1038"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1040" name="Group 27"/>
              <p:cNvGrpSpPr/>
              <p:nvPr/>
            </p:nvGrpSpPr>
            <p:grpSpPr>
              <a:xfrm>
                <a:off x="4458" y="2991"/>
                <a:ext cx="999" cy="797"/>
                <a:chOff x="4458" y="2991"/>
                <a:chExt cx="999" cy="797"/>
              </a:xfrm>
            </p:grpSpPr>
            <p:sp>
              <p:nvSpPr>
                <p:cNvPr id="1041"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1042"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1043"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alpha val="100000"/>
                  </a:schemeClr>
                </a:solidFill>
                <a:ln w="9525">
                  <a:noFill/>
                </a:ln>
              </p:spPr>
              <p:txBody>
                <a:bodyPr/>
                <a:p>
                  <a:endParaRPr lang="zh-CN" altLang="en-US"/>
                </a:p>
              </p:txBody>
            </p:sp>
            <p:sp>
              <p:nvSpPr>
                <p:cNvPr id="1044"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alpha val="100000"/>
                  </a:schemeClr>
                </a:solidFill>
                <a:ln w="9525">
                  <a:noFill/>
                </a:ln>
              </p:spPr>
              <p:txBody>
                <a:bodyPr/>
                <a:p>
                  <a:endParaRPr lang="zh-CN" altLang="en-US"/>
                </a:p>
              </p:txBody>
            </p:sp>
            <p:sp>
              <p:nvSpPr>
                <p:cNvPr id="1045"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alpha val="100000"/>
                  </a:schemeClr>
                </a:solidFill>
                <a:ln w="9525">
                  <a:noFill/>
                </a:ln>
              </p:spPr>
              <p:txBody>
                <a:bodyPr/>
                <a:p>
                  <a:endParaRPr lang="zh-CN" altLang="en-US"/>
                </a:p>
              </p:txBody>
            </p:sp>
            <p:sp>
              <p:nvSpPr>
                <p:cNvPr id="1046"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alpha val="100000"/>
                  </a:schemeClr>
                </a:solidFill>
                <a:ln w="9525">
                  <a:noFill/>
                </a:ln>
              </p:spPr>
              <p:txBody>
                <a:bodyPr/>
                <a:p>
                  <a:endParaRPr lang="zh-CN" altLang="en-US"/>
                </a:p>
              </p:txBody>
            </p:sp>
            <p:sp>
              <p:nvSpPr>
                <p:cNvPr id="1047"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alpha val="100000"/>
                  </a:schemeClr>
                </a:solidFill>
                <a:ln w="9525">
                  <a:noFill/>
                </a:ln>
              </p:spPr>
              <p:txBody>
                <a:bodyPr/>
                <a:p>
                  <a:endParaRPr lang="zh-CN" altLang="en-US"/>
                </a:p>
              </p:txBody>
            </p:sp>
            <p:sp>
              <p:nvSpPr>
                <p:cNvPr id="1048"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alpha val="100000"/>
                  </a:schemeClr>
                </a:solidFill>
                <a:ln w="9525">
                  <a:noFill/>
                </a:ln>
              </p:spPr>
              <p:txBody>
                <a:bodyPr/>
                <a:p>
                  <a:endParaRPr lang="zh-CN" altLang="en-US"/>
                </a:p>
              </p:txBody>
            </p:sp>
            <p:sp>
              <p:nvSpPr>
                <p:cNvPr id="1049"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alpha val="100000"/>
                  </a:schemeClr>
                </a:solidFill>
                <a:ln w="9525">
                  <a:noFill/>
                </a:ln>
              </p:spPr>
              <p:txBody>
                <a:bodyPr/>
                <a:p>
                  <a:endParaRPr lang="zh-CN" altLang="en-US"/>
                </a:p>
              </p:txBody>
            </p:sp>
            <p:sp>
              <p:nvSpPr>
                <p:cNvPr id="1050"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alpha val="100000"/>
                  </a:schemeClr>
                </a:solidFill>
                <a:ln w="9525">
                  <a:noFill/>
                </a:ln>
              </p:spPr>
              <p:txBody>
                <a:bodyPr/>
                <a:p>
                  <a:endParaRPr lang="zh-CN" altLang="en-US"/>
                </a:p>
              </p:txBody>
            </p:sp>
            <p:sp>
              <p:nvSpPr>
                <p:cNvPr id="1051"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alpha val="100000"/>
                  </a:schemeClr>
                </a:solidFill>
                <a:ln w="9525">
                  <a:noFill/>
                </a:ln>
              </p:spPr>
              <p:txBody>
                <a:bodyPr/>
                <a:p>
                  <a:endParaRPr lang="zh-CN" altLang="en-US"/>
                </a:p>
              </p:txBody>
            </p:sp>
            <p:sp>
              <p:nvSpPr>
                <p:cNvPr id="1052"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alpha val="100000"/>
                  </a:schemeClr>
                </a:solidFill>
                <a:ln w="9525">
                  <a:noFill/>
                </a:ln>
              </p:spPr>
              <p:txBody>
                <a:bodyPr/>
                <a:p>
                  <a:endParaRPr lang="zh-CN" altLang="en-US"/>
                </a:p>
              </p:txBody>
            </p:sp>
            <p:sp>
              <p:nvSpPr>
                <p:cNvPr id="1053"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alpha val="100000"/>
                  </a:schemeClr>
                </a:solidFill>
                <a:ln w="9525">
                  <a:noFill/>
                </a:ln>
              </p:spPr>
              <p:txBody>
                <a:bodyPr/>
                <a:p>
                  <a:endParaRPr lang="zh-CN" altLang="en-US"/>
                </a:p>
              </p:txBody>
            </p:sp>
            <p:sp>
              <p:nvSpPr>
                <p:cNvPr id="1054"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alpha val="100000"/>
                  </a:schemeClr>
                </a:solidFill>
                <a:ln w="9525">
                  <a:noFill/>
                </a:ln>
              </p:spPr>
              <p:txBody>
                <a:bodyPr/>
                <a:p>
                  <a:endParaRPr lang="zh-CN" altLang="en-US"/>
                </a:p>
              </p:txBody>
            </p:sp>
            <p:sp>
              <p:nvSpPr>
                <p:cNvPr id="1055"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alpha val="100000"/>
                  </a:schemeClr>
                </a:solidFill>
                <a:ln w="9525">
                  <a:noFill/>
                </a:ln>
              </p:spPr>
              <p:txBody>
                <a:bodyPr/>
                <a:p>
                  <a:endParaRPr lang="zh-CN" altLang="en-US"/>
                </a:p>
              </p:txBody>
            </p:sp>
            <p:sp>
              <p:nvSpPr>
                <p:cNvPr id="1056"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alpha val="100000"/>
                  </a:schemeClr>
                </a:solidFill>
                <a:ln w="9525">
                  <a:noFill/>
                </a:ln>
              </p:spPr>
              <p:txBody>
                <a:bodyPr/>
                <a:p>
                  <a:endParaRPr lang="zh-CN" altLang="en-US"/>
                </a:p>
              </p:txBody>
            </p:sp>
            <p:sp>
              <p:nvSpPr>
                <p:cNvPr id="1057"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alpha val="100000"/>
                  </a:schemeClr>
                </a:solidFill>
                <a:ln w="9525">
                  <a:noFill/>
                </a:ln>
              </p:spPr>
              <p:txBody>
                <a:bodyPr/>
                <a:p>
                  <a:endParaRPr lang="zh-CN" altLang="en-US"/>
                </a:p>
              </p:txBody>
            </p:sp>
            <p:sp>
              <p:nvSpPr>
                <p:cNvPr id="1058"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alpha val="100000"/>
                  </a:schemeClr>
                </a:solidFill>
                <a:ln w="9525">
                  <a:noFill/>
                </a:ln>
              </p:spPr>
              <p:txBody>
                <a:bodyPr/>
                <a:p>
                  <a:endParaRPr lang="zh-CN" altLang="en-US"/>
                </a:p>
              </p:txBody>
            </p:sp>
          </p:grpSp>
        </p:grpSp>
      </p:grpSp>
      <p:sp>
        <p:nvSpPr>
          <p:cNvPr id="1027"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nchorCtr="0"/>
          <a:p>
            <a:pPr lvl="0"/>
            <a:r>
              <a:rPr lang="en-US" altLang="en-US" dirty="0"/>
              <a:t>Click to edit Master title style</a:t>
            </a:r>
            <a:endParaRPr lang="en-US" altLang="en-US" dirty="0"/>
          </a:p>
        </p:txBody>
      </p:sp>
      <p:sp>
        <p:nvSpPr>
          <p:cNvPr id="1028" name="Rectangle 31"/>
          <p:cNvSpPr>
            <a:spLocks noGrp="1"/>
          </p:cNvSpPr>
          <p:nvPr>
            <p:ph type="body" idx="1"/>
          </p:nvPr>
        </p:nvSpPr>
        <p:spPr>
          <a:xfrm>
            <a:off x="685800" y="165735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a:buNone/>
            </a:pPr>
            <a:endParaRPr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Liang, Introduction to Java Programming, Eleventh Edition, (c) 2017 Pearson Education, Inc. All rights reserved. </a:t>
            </a:r>
            <a:endPar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1033" name="Group 28"/>
            <p:cNvGrpSpPr/>
            <p:nvPr/>
          </p:nvGrpSpPr>
          <p:grpSpPr>
            <a:xfrm>
              <a:off x="4458" y="2751"/>
              <a:ext cx="1190" cy="1426"/>
              <a:chOff x="4458" y="2751"/>
              <a:chExt cx="1190" cy="1426"/>
            </a:xfrm>
          </p:grpSpPr>
          <p:sp>
            <p:nvSpPr>
              <p:cNvPr id="1034"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1035" name="Line 4"/>
              <p:cNvSpPr/>
              <p:nvPr/>
            </p:nvSpPr>
            <p:spPr>
              <a:xfrm flipV="1">
                <a:off x="4639" y="3863"/>
                <a:ext cx="103" cy="186"/>
              </a:xfrm>
              <a:prstGeom prst="line">
                <a:avLst/>
              </a:prstGeom>
              <a:ln w="25400" cap="flat" cmpd="sng">
                <a:solidFill>
                  <a:schemeClr val="bg1"/>
                </a:solidFill>
                <a:prstDash val="solid"/>
                <a:headEnd type="none" w="sm" len="sm"/>
                <a:tailEnd type="none" w="sm" len="sm"/>
              </a:ln>
            </p:spPr>
          </p:sp>
          <p:sp>
            <p:nvSpPr>
              <p:cNvPr id="1036" name="Line 5"/>
              <p:cNvSpPr/>
              <p:nvPr/>
            </p:nvSpPr>
            <p:spPr>
              <a:xfrm flipV="1">
                <a:off x="5210" y="2874"/>
                <a:ext cx="36" cy="71"/>
              </a:xfrm>
              <a:prstGeom prst="line">
                <a:avLst/>
              </a:prstGeom>
              <a:ln w="25400" cap="flat" cmpd="sng">
                <a:solidFill>
                  <a:schemeClr val="bg1"/>
                </a:solidFill>
                <a:prstDash val="solid"/>
                <a:headEnd type="none" w="sm" len="sm"/>
                <a:tailEnd type="none" w="sm" len="sm"/>
              </a:ln>
            </p:spPr>
          </p:sp>
          <p:sp>
            <p:nvSpPr>
              <p:cNvPr id="1037" name="Line 6"/>
              <p:cNvSpPr/>
              <p:nvPr/>
            </p:nvSpPr>
            <p:spPr>
              <a:xfrm flipV="1">
                <a:off x="5270" y="2751"/>
                <a:ext cx="36" cy="71"/>
              </a:xfrm>
              <a:prstGeom prst="line">
                <a:avLst/>
              </a:prstGeom>
              <a:ln w="25400" cap="flat" cmpd="sng">
                <a:solidFill>
                  <a:schemeClr val="bg1"/>
                </a:solidFill>
                <a:prstDash val="solid"/>
                <a:headEnd type="none" w="sm" len="sm"/>
                <a:tailEnd type="none" w="sm" len="sm"/>
              </a:ln>
            </p:spPr>
          </p:sp>
          <p:sp>
            <p:nvSpPr>
              <p:cNvPr id="1038"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buNone/>
                </a:pPr>
                <a:endParaRPr lang="en-US" altLang="en-US" dirty="0">
                  <a:latin typeface="Times New Roman" panose="02020603050405020304" pitchFamily="18" charset="0"/>
                </a:endParaRPr>
              </a:p>
            </p:txBody>
          </p:sp>
          <p:grpSp>
            <p:nvGrpSpPr>
              <p:cNvPr id="1040" name="Group 27"/>
              <p:cNvGrpSpPr/>
              <p:nvPr/>
            </p:nvGrpSpPr>
            <p:grpSpPr>
              <a:xfrm>
                <a:off x="4458" y="2991"/>
                <a:ext cx="999" cy="797"/>
                <a:chOff x="4458" y="2991"/>
                <a:chExt cx="999" cy="797"/>
              </a:xfrm>
            </p:grpSpPr>
            <p:sp>
              <p:nvSpPr>
                <p:cNvPr id="1041"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1042"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1043"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alpha val="100000"/>
                  </a:schemeClr>
                </a:solidFill>
                <a:ln w="9525">
                  <a:noFill/>
                </a:ln>
              </p:spPr>
              <p:txBody>
                <a:bodyPr/>
                <a:p>
                  <a:endParaRPr lang="zh-CN" altLang="en-US"/>
                </a:p>
              </p:txBody>
            </p:sp>
            <p:sp>
              <p:nvSpPr>
                <p:cNvPr id="1044"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alpha val="100000"/>
                  </a:schemeClr>
                </a:solidFill>
                <a:ln w="9525">
                  <a:noFill/>
                </a:ln>
              </p:spPr>
              <p:txBody>
                <a:bodyPr/>
                <a:p>
                  <a:endParaRPr lang="zh-CN" altLang="en-US"/>
                </a:p>
              </p:txBody>
            </p:sp>
            <p:sp>
              <p:nvSpPr>
                <p:cNvPr id="1045"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alpha val="100000"/>
                  </a:schemeClr>
                </a:solidFill>
                <a:ln w="9525">
                  <a:noFill/>
                </a:ln>
              </p:spPr>
              <p:txBody>
                <a:bodyPr/>
                <a:p>
                  <a:endParaRPr lang="zh-CN" altLang="en-US"/>
                </a:p>
              </p:txBody>
            </p:sp>
            <p:sp>
              <p:nvSpPr>
                <p:cNvPr id="1046"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alpha val="100000"/>
                  </a:schemeClr>
                </a:solidFill>
                <a:ln w="9525">
                  <a:noFill/>
                </a:ln>
              </p:spPr>
              <p:txBody>
                <a:bodyPr/>
                <a:p>
                  <a:endParaRPr lang="zh-CN" altLang="en-US"/>
                </a:p>
              </p:txBody>
            </p:sp>
            <p:sp>
              <p:nvSpPr>
                <p:cNvPr id="1047"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alpha val="100000"/>
                  </a:schemeClr>
                </a:solidFill>
                <a:ln w="9525">
                  <a:noFill/>
                </a:ln>
              </p:spPr>
              <p:txBody>
                <a:bodyPr/>
                <a:p>
                  <a:endParaRPr lang="zh-CN" altLang="en-US"/>
                </a:p>
              </p:txBody>
            </p:sp>
            <p:sp>
              <p:nvSpPr>
                <p:cNvPr id="1048"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alpha val="100000"/>
                  </a:schemeClr>
                </a:solidFill>
                <a:ln w="9525">
                  <a:noFill/>
                </a:ln>
              </p:spPr>
              <p:txBody>
                <a:bodyPr/>
                <a:p>
                  <a:endParaRPr lang="zh-CN" altLang="en-US"/>
                </a:p>
              </p:txBody>
            </p:sp>
            <p:sp>
              <p:nvSpPr>
                <p:cNvPr id="1049"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alpha val="100000"/>
                  </a:schemeClr>
                </a:solidFill>
                <a:ln w="9525">
                  <a:noFill/>
                </a:ln>
              </p:spPr>
              <p:txBody>
                <a:bodyPr/>
                <a:p>
                  <a:endParaRPr lang="zh-CN" altLang="en-US"/>
                </a:p>
              </p:txBody>
            </p:sp>
            <p:sp>
              <p:nvSpPr>
                <p:cNvPr id="1050"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alpha val="100000"/>
                  </a:schemeClr>
                </a:solidFill>
                <a:ln w="9525">
                  <a:noFill/>
                </a:ln>
              </p:spPr>
              <p:txBody>
                <a:bodyPr/>
                <a:p>
                  <a:endParaRPr lang="zh-CN" altLang="en-US"/>
                </a:p>
              </p:txBody>
            </p:sp>
            <p:sp>
              <p:nvSpPr>
                <p:cNvPr id="1051"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alpha val="100000"/>
                  </a:schemeClr>
                </a:solidFill>
                <a:ln w="9525">
                  <a:noFill/>
                </a:ln>
              </p:spPr>
              <p:txBody>
                <a:bodyPr/>
                <a:p>
                  <a:endParaRPr lang="zh-CN" altLang="en-US"/>
                </a:p>
              </p:txBody>
            </p:sp>
            <p:sp>
              <p:nvSpPr>
                <p:cNvPr id="1052"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alpha val="100000"/>
                  </a:schemeClr>
                </a:solidFill>
                <a:ln w="9525">
                  <a:noFill/>
                </a:ln>
              </p:spPr>
              <p:txBody>
                <a:bodyPr/>
                <a:p>
                  <a:endParaRPr lang="zh-CN" altLang="en-US"/>
                </a:p>
              </p:txBody>
            </p:sp>
            <p:sp>
              <p:nvSpPr>
                <p:cNvPr id="1053"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alpha val="100000"/>
                  </a:schemeClr>
                </a:solidFill>
                <a:ln w="9525">
                  <a:noFill/>
                </a:ln>
              </p:spPr>
              <p:txBody>
                <a:bodyPr/>
                <a:p>
                  <a:endParaRPr lang="zh-CN" altLang="en-US"/>
                </a:p>
              </p:txBody>
            </p:sp>
            <p:sp>
              <p:nvSpPr>
                <p:cNvPr id="1054"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alpha val="100000"/>
                  </a:schemeClr>
                </a:solidFill>
                <a:ln w="9525">
                  <a:noFill/>
                </a:ln>
              </p:spPr>
              <p:txBody>
                <a:bodyPr/>
                <a:p>
                  <a:endParaRPr lang="zh-CN" altLang="en-US"/>
                </a:p>
              </p:txBody>
            </p:sp>
            <p:sp>
              <p:nvSpPr>
                <p:cNvPr id="1055"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alpha val="100000"/>
                  </a:schemeClr>
                </a:solidFill>
                <a:ln w="9525">
                  <a:noFill/>
                </a:ln>
              </p:spPr>
              <p:txBody>
                <a:bodyPr/>
                <a:p>
                  <a:endParaRPr lang="zh-CN" altLang="en-US"/>
                </a:p>
              </p:txBody>
            </p:sp>
            <p:sp>
              <p:nvSpPr>
                <p:cNvPr id="1056"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alpha val="100000"/>
                  </a:schemeClr>
                </a:solidFill>
                <a:ln w="9525">
                  <a:noFill/>
                </a:ln>
              </p:spPr>
              <p:txBody>
                <a:bodyPr/>
                <a:p>
                  <a:endParaRPr lang="zh-CN" altLang="en-US"/>
                </a:p>
              </p:txBody>
            </p:sp>
            <p:sp>
              <p:nvSpPr>
                <p:cNvPr id="1057"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alpha val="100000"/>
                  </a:schemeClr>
                </a:solidFill>
                <a:ln w="9525">
                  <a:noFill/>
                </a:ln>
              </p:spPr>
              <p:txBody>
                <a:bodyPr/>
                <a:p>
                  <a:endParaRPr lang="zh-CN" altLang="en-US"/>
                </a:p>
              </p:txBody>
            </p:sp>
            <p:sp>
              <p:nvSpPr>
                <p:cNvPr id="1058"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alpha val="100000"/>
                  </a:schemeClr>
                </a:solidFill>
                <a:ln w="9525">
                  <a:noFill/>
                </a:ln>
              </p:spPr>
              <p:txBody>
                <a:bodyPr/>
                <a:p>
                  <a:endParaRPr lang="zh-CN" altLang="en-US"/>
                </a:p>
              </p:txBody>
            </p:sp>
          </p:grpSp>
        </p:grpSp>
      </p:grpSp>
      <p:sp>
        <p:nvSpPr>
          <p:cNvPr id="1027"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nchorCtr="0"/>
          <a:p>
            <a:pPr lvl="0"/>
            <a:r>
              <a:rPr lang="en-US" altLang="en-US" dirty="0"/>
              <a:t>Click to edit Master title style</a:t>
            </a:r>
            <a:endParaRPr lang="en-US" altLang="en-US" dirty="0"/>
          </a:p>
        </p:txBody>
      </p:sp>
      <p:sp>
        <p:nvSpPr>
          <p:cNvPr id="1028" name="Rectangle 31"/>
          <p:cNvSpPr>
            <a:spLocks noGrp="1"/>
          </p:cNvSpPr>
          <p:nvPr>
            <p:ph type="body" idx="1"/>
          </p:nvPr>
        </p:nvSpPr>
        <p:spPr>
          <a:xfrm>
            <a:off x="685800" y="165735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a:buNone/>
            </a:pPr>
            <a:endParaRPr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Liang, Introduction to Java Programming, Eleventh Edition, (c) 2017 Pearson Education, Inc. All rights reserved. </a:t>
            </a:r>
            <a:endPar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ControlCircleWithoutEventHandling.bat" TargetMode="External"/><Relationship Id="rId3" Type="http://schemas.openxmlformats.org/officeDocument/2006/relationships/hyperlink" Target="html/ControlCircleWithoutEventHandling.bat" TargetMode="External"/><Relationship Id="rId2" Type="http://schemas.openxmlformats.org/officeDocument/2006/relationships/hyperlink" Target="https://liveexample.pearsoncmg.com/html/ControlCircleWithoutEventHandling.html" TargetMode="Externa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ControlCircle.bat" TargetMode="External"/><Relationship Id="rId3" Type="http://schemas.openxmlformats.org/officeDocument/2006/relationships/hyperlink" Target="https://liveexample.pearsoncmg.com/html/ControlCircle.html"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hyperlink" Target="https://liveexample.pearsoncmg.com/html/ShowInnerClass.html" TargetMode="Externa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AnonymousHandlerDemo.bat" TargetMode="External"/><Relationship Id="rId3" Type="http://schemas.openxmlformats.org/officeDocument/2006/relationships/hyperlink" Target="https://liveexample.pearsoncmg.com/html/AnonymousHandlerDemo.html" TargetMode="Externa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TestLambda.bat" TargetMode="External"/><Relationship Id="rId2" Type="http://schemas.openxmlformats.org/officeDocument/2006/relationships/hyperlink" Target="html/AnonymousHandlerDemo.bat" TargetMode="External"/><Relationship Id="rId1" Type="http://schemas.openxmlformats.org/officeDocument/2006/relationships/hyperlink" Target="https://liveexample.pearsoncmg.com/html/TestLambda.html" TargetMode="Externa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hyperlink" Target="html/LoanCalculator.bat" TargetMode="External"/><Relationship Id="rId2" Type="http://schemas.openxmlformats.org/officeDocument/2006/relationships/hyperlink" Target="https://liveexample.pearsoncmg.com/html/LoanCalculator.html" TargetMode="Externa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hyperlink" Target="https://liveexample.pearsoncmg.com/html/TestLoanClass.html" TargetMode="External"/><Relationship Id="rId4" Type="http://schemas.openxmlformats.org/officeDocument/2006/relationships/hyperlink" Target="https://liveexample.pearsoncmg.com/html/Loan.html" TargetMode="External"/><Relationship Id="rId3" Type="http://schemas.openxmlformats.org/officeDocument/2006/relationships/hyperlink" Target="html/TestLoanClass.bat" TargetMode="Externa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MouseEventDemo.bat" TargetMode="External"/><Relationship Id="rId3" Type="http://schemas.openxmlformats.org/officeDocument/2006/relationships/hyperlink" Target="html/MouseEventDemo.bat" TargetMode="External"/><Relationship Id="rId2" Type="http://schemas.openxmlformats.org/officeDocument/2006/relationships/hyperlink" Target="https://liveexample.pearsoncmg.com/html/MouseEventDemo.html" TargetMode="Externa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KeyEventDemo.bat" TargetMode="External"/><Relationship Id="rId2" Type="http://schemas.openxmlformats.org/officeDocument/2006/relationships/hyperlink" Target="https://liveexample.pearsoncmg.com/html/KeyEventDemo.html" TargetMode="Externa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ControlCircleWithMouseAndKey.bat" TargetMode="External"/><Relationship Id="rId2" Type="http://schemas.openxmlformats.org/officeDocument/2006/relationships/hyperlink" Target="html/ControlCircleWithMouseAndKey.bat" TargetMode="External"/><Relationship Id="rId1" Type="http://schemas.openxmlformats.org/officeDocument/2006/relationships/hyperlink" Target="https://liveexample.pearsoncmg.com/html/ControlCircleWithMouseAndKey.html" TargetMode="Externa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hyperlink" Target="html\DisplayResizableClock.bat" TargetMode="External"/><Relationship Id="rId5" Type="http://schemas.openxmlformats.org/officeDocument/2006/relationships/hyperlink" Target="html/DisplayResizableClock.bat" TargetMode="External"/><Relationship Id="rId4" Type="http://schemas.openxmlformats.org/officeDocument/2006/relationships/hyperlink" Target="https://liveexample.pearsoncmg.com/html/DisplayResizableClock.html" TargetMode="External"/><Relationship Id="rId3" Type="http://schemas.openxmlformats.org/officeDocument/2006/relationships/hyperlink" Target="html\ObservablePropertyDemo.bat" TargetMode="External"/><Relationship Id="rId2" Type="http://schemas.openxmlformats.org/officeDocument/2006/relationships/hyperlink" Target="html/ObservablePropertyDemo.bat" TargetMode="External"/><Relationship Id="rId1" Type="http://schemas.openxmlformats.org/officeDocument/2006/relationships/hyperlink" Target="https://liveexample.pearsoncmg.com/html/ObservablePropertyDemo.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ml/PathTransitionDemo.bat" TargetMode="External"/><Relationship Id="rId4" Type="http://schemas.openxmlformats.org/officeDocument/2006/relationships/hyperlink" Target="https://liveexample.pearsoncmg.com/html/PathTransitionDemo.html" TargetMode="External"/><Relationship Id="rId3" Type="http://schemas.openxmlformats.org/officeDocument/2006/relationships/hyperlink" Target="html/FlagRisingAnimation.bat" TargetMode="External"/><Relationship Id="rId2" Type="http://schemas.openxmlformats.org/officeDocument/2006/relationships/hyperlink" Target="https://liveexample.pearsoncmg.com/html/FlagRisingAnimation.html" TargetMode="Externa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FadeTransitionDemo.bat" TargetMode="External"/><Relationship Id="rId2" Type="http://schemas.openxmlformats.org/officeDocument/2006/relationships/hyperlink" Target="https://liveexample.pearsoncmg.com/html/FadeTransitionDemo.html" TargetMode="Externa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ml/TimelineDemo.bat" TargetMode="External"/><Relationship Id="rId1" Type="http://schemas.openxmlformats.org/officeDocument/2006/relationships/hyperlink" Target="https://liveexample.pearsoncmg.com/html/TimelineDemo.html" TargetMode="Externa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HandleEvent.bat" TargetMode="External"/><Relationship Id="rId3" Type="http://schemas.openxmlformats.org/officeDocument/2006/relationships/hyperlink" Target="https://liveexample.pearsoncmg.com/html/HandleEvent.html"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ClockAnimation.bat" TargetMode="External"/><Relationship Id="rId2" Type="http://schemas.openxmlformats.org/officeDocument/2006/relationships/hyperlink" Target="https://liveexample.pearsoncmg.com/html/ClockAnimation.html" TargetMode="Externa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ml/BounceBallControl.bat" TargetMode="External"/><Relationship Id="rId6" Type="http://schemas.openxmlformats.org/officeDocument/2006/relationships/hyperlink" Target="https://liveexample.pearsoncmg.com/html/BallPane.html" TargetMode="External"/><Relationship Id="rId5" Type="http://schemas.openxmlformats.org/officeDocument/2006/relationships/hyperlink" Target="https://liveexample.pearsoncmg.com/html/BounceBallControl.html" TargetMode="Externa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hyperlink" Target="winword%20TestCircleWithConstructors.java"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099" name="Rectangle 2"/>
          <p:cNvSpPr>
            <a:spLocks noGrp="1"/>
          </p:cNvSpPr>
          <p:nvPr>
            <p:ph type="title"/>
          </p:nvPr>
        </p:nvSpPr>
        <p:spPr>
          <a:xfrm>
            <a:off x="685800" y="609600"/>
            <a:ext cx="7772400" cy="1609725"/>
          </a:xfrm>
          <a:ln/>
        </p:spPr>
        <p:txBody>
          <a:bodyPr vert="horz" wrap="square" lIns="92075" tIns="46038" rIns="92075" bIns="46038" anchor="ctr" anchorCtr="0"/>
          <a:p>
            <a:r>
              <a:rPr lang="en-US" altLang="en-US" sz="4000" dirty="0"/>
              <a:t>Chapter 15 Event-Driven Programming and Animations</a:t>
            </a:r>
            <a:endParaRPr lang="en-US" altLang="en-US" dirty="0"/>
          </a:p>
        </p:txBody>
      </p:sp>
      <p:sp>
        <p:nvSpPr>
          <p:cNvPr id="4100" name="Rectangle 7"/>
          <p:cNvSpPr/>
          <p:nvPr/>
        </p:nvSpPr>
        <p:spPr>
          <a:xfrm>
            <a:off x="2147888" y="22193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6387"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Event Classes</a:t>
            </a:r>
            <a:endParaRPr lang="en-US" altLang="en-US" b="1" dirty="0"/>
          </a:p>
        </p:txBody>
      </p:sp>
      <p:sp>
        <p:nvSpPr>
          <p:cNvPr id="2"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16389" name="Picture 6"/>
          <p:cNvPicPr>
            <a:picLocks noChangeAspect="1"/>
          </p:cNvPicPr>
          <p:nvPr/>
        </p:nvPicPr>
        <p:blipFill>
          <a:blip r:embed="rId1"/>
          <a:stretch>
            <a:fillRect/>
          </a:stretch>
        </p:blipFill>
        <p:spPr>
          <a:xfrm>
            <a:off x="228600" y="1657350"/>
            <a:ext cx="8767763" cy="3219450"/>
          </a:xfrm>
          <a:prstGeom prst="rect">
            <a:avLst/>
          </a:prstGeom>
          <a:noFill/>
          <a:ln w="1270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7411"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Event Information</a:t>
            </a:r>
            <a:endParaRPr lang="en-US" altLang="en-US" dirty="0"/>
          </a:p>
        </p:txBody>
      </p:sp>
      <p:sp>
        <p:nvSpPr>
          <p:cNvPr id="17412" name="Rectangle 3"/>
          <p:cNvSpPr>
            <a:spLocks noGrp="1"/>
          </p:cNvSpPr>
          <p:nvPr>
            <p:ph idx="1"/>
          </p:nvPr>
        </p:nvSpPr>
        <p:spPr>
          <a:xfrm>
            <a:off x="381000" y="1371600"/>
            <a:ext cx="8534400" cy="4724400"/>
          </a:xfrm>
          <a:ln/>
        </p:spPr>
        <p:txBody>
          <a:bodyPr vert="horz" wrap="square" lIns="92075" tIns="46038" rIns="92075" bIns="46038" anchor="t" anchorCtr="0"/>
          <a:p>
            <a:pPr>
              <a:buFont typeface="Arial" panose="020B0604020202090204" pitchFamily="34" charset="0"/>
              <a:buChar char="•"/>
            </a:pPr>
            <a:r>
              <a:rPr lang="en-US" altLang="en-US" dirty="0">
                <a:cs typeface="Times New Roman" panose="02020603050405020304" pitchFamily="18" charset="0"/>
              </a:rPr>
              <a:t>An </a:t>
            </a:r>
            <a:r>
              <a:rPr lang="en-US" altLang="en-US" dirty="0">
                <a:cs typeface="Times New Roman" panose="02020603050405020304" pitchFamily="18" charset="0"/>
                <a:sym typeface="+mn-ea"/>
              </a:rPr>
              <a:t>EventObject</a:t>
            </a:r>
            <a:r>
              <a:rPr lang="en-US" altLang="en-US" dirty="0">
                <a:cs typeface="Times New Roman" panose="02020603050405020304" pitchFamily="18" charset="0"/>
              </a:rPr>
              <a:t> contains whatever properties are pertinent to the event. </a:t>
            </a:r>
            <a:endParaRPr lang="en-US" altLang="en-US" dirty="0">
              <a:cs typeface="Times New Roman" panose="02020603050405020304" pitchFamily="18" charset="0"/>
            </a:endParaRPr>
          </a:p>
          <a:p>
            <a:pPr>
              <a:buFont typeface="Arial" panose="020B0604020202090204" pitchFamily="34" charset="0"/>
              <a:buChar char="•"/>
            </a:pPr>
            <a:r>
              <a:rPr lang="en-US" altLang="en-US" dirty="0">
                <a:cs typeface="Times New Roman" panose="02020603050405020304" pitchFamily="18" charset="0"/>
              </a:rPr>
              <a:t>getSource():  </a:t>
            </a:r>
            <a:r>
              <a:rPr lang="en-US" altLang="en-US" dirty="0">
                <a:cs typeface="Times New Roman" panose="02020603050405020304" pitchFamily="18" charset="0"/>
                <a:sym typeface="+mn-ea"/>
              </a:rPr>
              <a:t>the source object of the event</a:t>
            </a:r>
            <a:endParaRPr lang="en-US" altLang="en-US" dirty="0">
              <a:cs typeface="Times New Roman" panose="02020603050405020304" pitchFamily="18" charset="0"/>
            </a:endParaRPr>
          </a:p>
          <a:p>
            <a:pPr>
              <a:buFont typeface="Arial" panose="020B0604020202090204" pitchFamily="34" charset="0"/>
              <a:buChar char="•"/>
            </a:pPr>
            <a:r>
              <a:rPr lang="en-US" altLang="en-US" dirty="0">
                <a:cs typeface="Times New Roman" panose="02020603050405020304" pitchFamily="18" charset="0"/>
              </a:rPr>
              <a:t>The subclasses of EventObject deal with special types of events</a:t>
            </a:r>
            <a:endParaRPr lang="en-US" altLang="en-US" dirty="0">
              <a:cs typeface="Times New Roman" panose="02020603050405020304" pitchFamily="18" charset="0"/>
            </a:endParaRPr>
          </a:p>
          <a:p>
            <a:pPr lvl="1">
              <a:buFont typeface="Arial" panose="020B0604020202090204" pitchFamily="34" charset="0"/>
              <a:buChar char="•"/>
            </a:pPr>
            <a:r>
              <a:rPr lang="en-US" altLang="en-US" dirty="0">
                <a:cs typeface="Times New Roman" panose="02020603050405020304" pitchFamily="18" charset="0"/>
              </a:rPr>
              <a:t>button actions</a:t>
            </a:r>
            <a:endParaRPr lang="en-US" altLang="en-US" dirty="0">
              <a:cs typeface="Times New Roman" panose="02020603050405020304" pitchFamily="18" charset="0"/>
            </a:endParaRPr>
          </a:p>
          <a:p>
            <a:pPr lvl="1">
              <a:buFont typeface="Arial" panose="020B0604020202090204" pitchFamily="34" charset="0"/>
              <a:buChar char="•"/>
            </a:pPr>
            <a:r>
              <a:rPr lang="en-US" altLang="en-US" dirty="0">
                <a:cs typeface="Times New Roman" panose="02020603050405020304" pitchFamily="18" charset="0"/>
              </a:rPr>
              <a:t>window events</a:t>
            </a:r>
            <a:endParaRPr lang="en-US" altLang="en-US" dirty="0">
              <a:cs typeface="Times New Roman" panose="02020603050405020304" pitchFamily="18" charset="0"/>
            </a:endParaRPr>
          </a:p>
          <a:p>
            <a:pPr lvl="1">
              <a:buFont typeface="Arial" panose="020B0604020202090204" pitchFamily="34" charset="0"/>
              <a:buChar char="•"/>
            </a:pPr>
            <a:r>
              <a:rPr lang="en-US" altLang="en-US" dirty="0">
                <a:cs typeface="Times New Roman" panose="02020603050405020304" pitchFamily="18" charset="0"/>
              </a:rPr>
              <a:t>mouse movements</a:t>
            </a:r>
            <a:endParaRPr lang="en-US" altLang="en-US" dirty="0">
              <a:cs typeface="Times New Roman" panose="02020603050405020304" pitchFamily="18" charset="0"/>
            </a:endParaRPr>
          </a:p>
          <a:p>
            <a:pPr lvl="1">
              <a:buFont typeface="Arial" panose="020B0604020202090204" pitchFamily="34" charset="0"/>
              <a:buChar char="•"/>
            </a:pPr>
            <a:r>
              <a:rPr lang="en-US" altLang="en-US" dirty="0">
                <a:cs typeface="Times New Roman" panose="02020603050405020304" pitchFamily="18" charset="0"/>
              </a:rPr>
              <a:t>keystrokes</a:t>
            </a:r>
            <a:endParaRPr lang="en-US" altLang="en-US" dirty="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8435" name="Rectangle 2"/>
          <p:cNvSpPr>
            <a:spLocks noGrp="1"/>
          </p:cNvSpPr>
          <p:nvPr>
            <p:ph type="title"/>
          </p:nvPr>
        </p:nvSpPr>
        <p:spPr>
          <a:xfrm>
            <a:off x="381000" y="381000"/>
            <a:ext cx="8382000" cy="990600"/>
          </a:xfrm>
          <a:ln/>
        </p:spPr>
        <p:txBody>
          <a:bodyPr vert="horz" wrap="square" lIns="92075" tIns="46038" rIns="92075" bIns="46038" anchor="ctr" anchorCtr="0"/>
          <a:p>
            <a:r>
              <a:rPr lang="en-US" altLang="en-US" dirty="0"/>
              <a:t>Selected User Actions and Handlers</a:t>
            </a:r>
            <a:endParaRPr lang="en-US" altLang="en-US" dirty="0">
              <a:solidFill>
                <a:schemeClr val="tx1"/>
              </a:solidFill>
              <a:latin typeface="Book Antiqua" pitchFamily="18" charset="0"/>
            </a:endParaRPr>
          </a:p>
        </p:txBody>
      </p:sp>
      <p:pic>
        <p:nvPicPr>
          <p:cNvPr id="18436" name="Picture 5"/>
          <p:cNvPicPr>
            <a:picLocks noChangeAspect="1"/>
          </p:cNvPicPr>
          <p:nvPr/>
        </p:nvPicPr>
        <p:blipFill>
          <a:blip r:embed="rId1"/>
          <a:stretch>
            <a:fillRect/>
          </a:stretch>
        </p:blipFill>
        <p:spPr>
          <a:xfrm>
            <a:off x="0" y="1676400"/>
            <a:ext cx="9144000" cy="4332288"/>
          </a:xfrm>
          <a:prstGeom prst="rect">
            <a:avLst/>
          </a:prstGeom>
          <a:noFill/>
          <a:ln w="1270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0483"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The Delegation Model: Example</a:t>
            </a:r>
            <a:endParaRPr lang="en-US" altLang="en-US" b="1" dirty="0"/>
          </a:p>
        </p:txBody>
      </p:sp>
      <p:sp>
        <p:nvSpPr>
          <p:cNvPr id="20484" name="Rectangle 3"/>
          <p:cNvSpPr/>
          <p:nvPr/>
        </p:nvSpPr>
        <p:spPr>
          <a:xfrm>
            <a:off x="19700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0485" name="Rectangle 6"/>
          <p:cNvSpPr/>
          <p:nvPr/>
        </p:nvSpPr>
        <p:spPr>
          <a:xfrm>
            <a:off x="1971675" y="28194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0486" name="Text Box 7"/>
          <p:cNvSpPr txBox="1"/>
          <p:nvPr/>
        </p:nvSpPr>
        <p:spPr>
          <a:xfrm>
            <a:off x="228600" y="2667000"/>
            <a:ext cx="86106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solidFill>
                  <a:schemeClr val="bg2"/>
                </a:solidFill>
                <a:latin typeface="Courier New" panose="02070409020205090404" pitchFamily="49" charset="0"/>
                <a:cs typeface="Courier New" panose="02070409020205090404" pitchFamily="49" charset="0"/>
              </a:rPr>
              <a:t>Button btOK = new Button("OK");</a:t>
            </a:r>
            <a:endParaRPr lang="en-US" altLang="en-US" sz="2400" dirty="0">
              <a:solidFill>
                <a:schemeClr val="bg2"/>
              </a:solidFill>
              <a:latin typeface="Courier New" panose="02070409020205090404" pitchFamily="49" charset="0"/>
              <a:cs typeface="Courier New" panose="02070409020205090404" pitchFamily="49" charset="0"/>
            </a:endParaRPr>
          </a:p>
          <a:p>
            <a:pPr marL="0" lvl="0" indent="0">
              <a:spcBef>
                <a:spcPct val="50000"/>
              </a:spcBef>
              <a:buClrTx/>
              <a:buSzTx/>
              <a:buFontTx/>
              <a:buNone/>
            </a:pPr>
            <a:r>
              <a:rPr lang="en-US" altLang="en-US" sz="2400" dirty="0">
                <a:solidFill>
                  <a:schemeClr val="bg2"/>
                </a:solidFill>
                <a:latin typeface="Courier New" panose="02070409020205090404" pitchFamily="49" charset="0"/>
                <a:cs typeface="Courier New" panose="02070409020205090404" pitchFamily="49" charset="0"/>
              </a:rPr>
              <a:t>OKHandlerClass handler = new OKHandlerClass();</a:t>
            </a:r>
            <a:endParaRPr lang="en-US" altLang="en-US" sz="2400" dirty="0">
              <a:solidFill>
                <a:schemeClr val="bg2"/>
              </a:solidFill>
              <a:latin typeface="Courier"/>
              <a:cs typeface="Times New Roman" panose="02020603050405020304" pitchFamily="18" charset="0"/>
            </a:endParaRPr>
          </a:p>
          <a:p>
            <a:pPr marL="0" lvl="0" indent="0">
              <a:spcBef>
                <a:spcPct val="50000"/>
              </a:spcBef>
              <a:buClrTx/>
              <a:buSzTx/>
              <a:buFontTx/>
              <a:buNone/>
            </a:pPr>
            <a:r>
              <a:rPr lang="en-US" altLang="en-US" sz="2400" dirty="0">
                <a:solidFill>
                  <a:schemeClr val="bg2"/>
                </a:solidFill>
                <a:latin typeface="Courier New" panose="02070409020205090404" pitchFamily="49" charset="0"/>
                <a:cs typeface="Courier New" panose="02070409020205090404" pitchFamily="49" charset="0"/>
              </a:rPr>
              <a:t>btOK.setOnAction(handler);</a:t>
            </a:r>
            <a:endParaRPr lang="en-US" altLang="en-US" sz="2400" dirty="0">
              <a:solidFill>
                <a:schemeClr val="bg2"/>
              </a:solidFill>
              <a:latin typeface="Courier New" panose="02070409020205090404" pitchFamily="49" charset="0"/>
              <a:ea typeface="Courier New" panose="0207040902020509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9459" name="Rectangle 2"/>
          <p:cNvSpPr>
            <a:spLocks noGrp="1"/>
          </p:cNvSpPr>
          <p:nvPr>
            <p:ph type="title"/>
          </p:nvPr>
        </p:nvSpPr>
        <p:spPr>
          <a:xfrm>
            <a:off x="685800" y="152400"/>
            <a:ext cx="7772400" cy="685800"/>
          </a:xfrm>
          <a:ln/>
        </p:spPr>
        <p:txBody>
          <a:bodyPr vert="horz" wrap="square" lIns="92075" tIns="46038" rIns="92075" bIns="46038" anchor="ctr" anchorCtr="0"/>
          <a:p>
            <a:r>
              <a:rPr lang="en-US" altLang="en-US" sz="4000" dirty="0"/>
              <a:t>The Delegation Model</a:t>
            </a:r>
            <a:endParaRPr lang="en-US" altLang="en-US" sz="4000" b="1" dirty="0"/>
          </a:p>
        </p:txBody>
      </p:sp>
      <p:sp>
        <p:nvSpPr>
          <p:cNvPr id="19460" name="Rectangle 5"/>
          <p:cNvSpPr/>
          <p:nvPr/>
        </p:nvSpPr>
        <p:spPr>
          <a:xfrm>
            <a:off x="19700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1" name="Rectangle 7"/>
          <p:cNvSpPr/>
          <p:nvPr/>
        </p:nvSpPr>
        <p:spPr>
          <a:xfrm>
            <a:off x="0" y="2647950"/>
            <a:ext cx="9144000" cy="0"/>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2" name="Rectangle 9"/>
          <p:cNvSpPr/>
          <p:nvPr/>
        </p:nvSpPr>
        <p:spPr>
          <a:xfrm>
            <a:off x="0" y="281940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3" name="Rectangle 12"/>
          <p:cNvSpPr/>
          <p:nvPr/>
        </p:nvSpPr>
        <p:spPr>
          <a:xfrm>
            <a:off x="0" y="26479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4" name="Rectangle 13"/>
          <p:cNvSpPr/>
          <p:nvPr/>
        </p:nvSpPr>
        <p:spPr>
          <a:xfrm>
            <a:off x="0" y="3981450"/>
            <a:ext cx="18415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5" name="Rectangle 15"/>
          <p:cNvSpPr/>
          <p:nvPr/>
        </p:nvSpPr>
        <p:spPr>
          <a:xfrm>
            <a:off x="0" y="281940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anchor="ctr">
            <a:spAutoFit/>
          </a:bodyPr>
          <a:p>
            <a:pPr>
              <a:buNone/>
            </a:pPr>
            <a:endParaRPr dirty="0">
              <a:latin typeface="Times New Roman" panose="02020603050405020304" pitchFamily="18" charset="0"/>
            </a:endParaRPr>
          </a:p>
        </p:txBody>
      </p:sp>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6"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anchor="ctr">
            <a:spAutoFit/>
          </a:bodyPr>
          <a:p>
            <a:pPr>
              <a:buNone/>
            </a:pPr>
            <a:endParaRPr dirty="0">
              <a:latin typeface="Times New Roman" panose="02020603050405020304" pitchFamily="18" charset="0"/>
            </a:endParaRPr>
          </a:p>
        </p:txBody>
      </p:sp>
      <p:sp>
        <p:nvSpPr>
          <p:cNvPr id="8" name="Rectangle 11"/>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19470" name="Picture 16"/>
          <p:cNvPicPr>
            <a:picLocks noChangeAspect="1"/>
          </p:cNvPicPr>
          <p:nvPr/>
        </p:nvPicPr>
        <p:blipFill>
          <a:blip r:embed="rId1"/>
          <a:stretch>
            <a:fillRect/>
          </a:stretch>
        </p:blipFill>
        <p:spPr>
          <a:xfrm>
            <a:off x="0" y="1117600"/>
            <a:ext cx="9144000" cy="4064000"/>
          </a:xfrm>
          <a:prstGeom prst="rect">
            <a:avLst/>
          </a:prstGeom>
          <a:noFill/>
          <a:ln w="1270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1507"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sz="4000" dirty="0"/>
              <a:t>Example: First Version for ControlCircle (no listeners)</a:t>
            </a:r>
            <a:endParaRPr lang="en-US" altLang="en-US" sz="4000" dirty="0"/>
          </a:p>
        </p:txBody>
      </p:sp>
      <p:sp>
        <p:nvSpPr>
          <p:cNvPr id="21508" name="Rectangle 3"/>
          <p:cNvSpPr>
            <a:spLocks noGrp="1"/>
          </p:cNvSpPr>
          <p:nvPr>
            <p:ph idx="1"/>
          </p:nvPr>
        </p:nvSpPr>
        <p:spPr>
          <a:xfrm>
            <a:off x="609600" y="1600200"/>
            <a:ext cx="8077200" cy="1219200"/>
          </a:xfrm>
          <a:ln/>
        </p:spPr>
        <p:txBody>
          <a:bodyPr vert="horz" wrap="square" lIns="92075" tIns="46038" rIns="92075" bIns="46038" anchor="t" anchorCtr="0"/>
          <a:p>
            <a:pPr marL="0" indent="0">
              <a:spcBef>
                <a:spcPct val="50000"/>
              </a:spcBef>
              <a:buNone/>
            </a:pPr>
            <a:r>
              <a:rPr lang="en-US" altLang="en-US" dirty="0"/>
              <a:t>Now let us consider to write a program that uses two buttons to control the size of a circle. </a:t>
            </a:r>
            <a:endParaRPr lang="en-US" altLang="en-US" dirty="0"/>
          </a:p>
        </p:txBody>
      </p:sp>
      <p:pic>
        <p:nvPicPr>
          <p:cNvPr id="21509" name="Picture 8"/>
          <p:cNvPicPr>
            <a:picLocks noChangeAspect="1"/>
          </p:cNvPicPr>
          <p:nvPr/>
        </p:nvPicPr>
        <p:blipFill>
          <a:blip r:embed="rId1"/>
          <a:stretch>
            <a:fillRect/>
          </a:stretch>
        </p:blipFill>
        <p:spPr>
          <a:xfrm>
            <a:off x="2667000" y="2819400"/>
            <a:ext cx="3248025" cy="1924050"/>
          </a:xfrm>
          <a:prstGeom prst="rect">
            <a:avLst/>
          </a:prstGeom>
          <a:noFill/>
          <a:ln w="12700">
            <a:noFill/>
          </a:ln>
        </p:spPr>
      </p:pic>
      <p:sp>
        <p:nvSpPr>
          <p:cNvPr id="21510" name="Rectangle 8">
            <a:hlinkClick r:id="rId2"/>
          </p:cNvPr>
          <p:cNvSpPr/>
          <p:nvPr/>
        </p:nvSpPr>
        <p:spPr>
          <a:xfrm>
            <a:off x="1600200" y="5791200"/>
            <a:ext cx="41148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ControlCircleWithoutEventHandling</a:t>
            </a:r>
            <a:endParaRPr lang="en-US" altLang="en-US" sz="2000" dirty="0">
              <a:ea typeface="Arial" panose="020B0604020202090204" pitchFamily="34" charset="0"/>
            </a:endParaRPr>
          </a:p>
        </p:txBody>
      </p:sp>
      <p:sp>
        <p:nvSpPr>
          <p:cNvPr id="21511" name="AutoShape 10">
            <a:hlinkClick r:id="rId3" action="ppaction://program"/>
          </p:cNvPr>
          <p:cNvSpPr/>
          <p:nvPr/>
        </p:nvSpPr>
        <p:spPr>
          <a:xfrm>
            <a:off x="5784850" y="57912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2531" name="Rectangle 2"/>
          <p:cNvSpPr>
            <a:spLocks noGrp="1"/>
          </p:cNvSpPr>
          <p:nvPr>
            <p:ph type="title"/>
          </p:nvPr>
        </p:nvSpPr>
        <p:spPr>
          <a:xfrm>
            <a:off x="0" y="152400"/>
            <a:ext cx="8991600" cy="1371600"/>
          </a:xfrm>
          <a:ln/>
        </p:spPr>
        <p:txBody>
          <a:bodyPr vert="horz" wrap="square" lIns="92075" tIns="46038" rIns="92075" bIns="46038" anchor="ctr" anchorCtr="0"/>
          <a:p>
            <a:r>
              <a:rPr lang="en-US" altLang="en-US" sz="4000" dirty="0"/>
              <a:t>Example: Second Version for ControlCircle (with listener for Enlarge)</a:t>
            </a:r>
            <a:endParaRPr lang="en-US" altLang="en-US" sz="4000" dirty="0"/>
          </a:p>
        </p:txBody>
      </p:sp>
      <p:sp>
        <p:nvSpPr>
          <p:cNvPr id="22532" name="Rectangle 3"/>
          <p:cNvSpPr>
            <a:spLocks noGrp="1"/>
          </p:cNvSpPr>
          <p:nvPr>
            <p:ph idx="1"/>
          </p:nvPr>
        </p:nvSpPr>
        <p:spPr>
          <a:xfrm>
            <a:off x="609600" y="1752600"/>
            <a:ext cx="8077200" cy="1219200"/>
          </a:xfrm>
          <a:ln/>
        </p:spPr>
        <p:txBody>
          <a:bodyPr vert="horz" wrap="square" lIns="92075" tIns="46038" rIns="92075" bIns="46038" anchor="t" anchorCtr="0"/>
          <a:p>
            <a:pPr marL="0" indent="0">
              <a:spcBef>
                <a:spcPct val="50000"/>
              </a:spcBef>
              <a:buNone/>
            </a:pPr>
            <a:r>
              <a:rPr lang="en-US" altLang="en-US" dirty="0"/>
              <a:t>Now let us consider to write a program that uses two buttons to control the size of a circle. </a:t>
            </a:r>
            <a:endParaRPr lang="en-US" altLang="en-US" dirty="0"/>
          </a:p>
        </p:txBody>
      </p:sp>
      <p:pic>
        <p:nvPicPr>
          <p:cNvPr id="22533" name="Picture 8"/>
          <p:cNvPicPr>
            <a:picLocks noChangeAspect="1"/>
          </p:cNvPicPr>
          <p:nvPr/>
        </p:nvPicPr>
        <p:blipFill>
          <a:blip r:embed="rId1"/>
          <a:stretch>
            <a:fillRect/>
          </a:stretch>
        </p:blipFill>
        <p:spPr>
          <a:xfrm>
            <a:off x="1219200" y="3200400"/>
            <a:ext cx="2076450" cy="1704975"/>
          </a:xfrm>
          <a:prstGeom prst="rect">
            <a:avLst/>
          </a:prstGeom>
          <a:noFill/>
          <a:ln w="12700">
            <a:noFill/>
          </a:ln>
        </p:spPr>
      </p:pic>
      <p:pic>
        <p:nvPicPr>
          <p:cNvPr id="22534" name="Picture 9"/>
          <p:cNvPicPr>
            <a:picLocks noChangeAspect="1"/>
          </p:cNvPicPr>
          <p:nvPr/>
        </p:nvPicPr>
        <p:blipFill>
          <a:blip r:embed="rId2"/>
          <a:stretch>
            <a:fillRect/>
          </a:stretch>
        </p:blipFill>
        <p:spPr>
          <a:xfrm>
            <a:off x="3505200" y="3200400"/>
            <a:ext cx="2076450" cy="1704975"/>
          </a:xfrm>
          <a:prstGeom prst="rect">
            <a:avLst/>
          </a:prstGeom>
          <a:noFill/>
          <a:ln w="12700">
            <a:noFill/>
          </a:ln>
        </p:spPr>
      </p:pic>
      <p:sp>
        <p:nvSpPr>
          <p:cNvPr id="22535" name="Rectangle 9">
            <a:hlinkClick r:id="rId3"/>
          </p:cNvPr>
          <p:cNvSpPr/>
          <p:nvPr/>
        </p:nvSpPr>
        <p:spPr>
          <a:xfrm>
            <a:off x="4356100" y="5638800"/>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ControlCircle</a:t>
            </a:r>
            <a:endParaRPr lang="en-US" altLang="en-US" sz="2000" dirty="0">
              <a:ea typeface="Arial" panose="020B0604020202090204" pitchFamily="34" charset="0"/>
            </a:endParaRPr>
          </a:p>
        </p:txBody>
      </p:sp>
      <p:sp>
        <p:nvSpPr>
          <p:cNvPr id="22536" name="AutoShape 10">
            <a:hlinkClick r:id="rId4" action="ppaction://program"/>
          </p:cNvPr>
          <p:cNvSpPr/>
          <p:nvPr/>
        </p:nvSpPr>
        <p:spPr>
          <a:xfrm>
            <a:off x="6781800" y="56388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3555"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Inner Class Listeners</a:t>
            </a:r>
            <a:endParaRPr lang="en-US" altLang="en-US" dirty="0"/>
          </a:p>
        </p:txBody>
      </p:sp>
      <p:sp>
        <p:nvSpPr>
          <p:cNvPr id="23556" name="Rectangle 3"/>
          <p:cNvSpPr>
            <a:spLocks noGrp="1"/>
          </p:cNvSpPr>
          <p:nvPr>
            <p:ph idx="1"/>
          </p:nvPr>
        </p:nvSpPr>
        <p:spPr>
          <a:xfrm>
            <a:off x="609600" y="1371600"/>
            <a:ext cx="8077200" cy="3657600"/>
          </a:xfrm>
          <a:ln/>
        </p:spPr>
        <p:txBody>
          <a:bodyPr vert="horz" wrap="square" lIns="92075" tIns="46038" rIns="92075" bIns="46038" anchor="t" anchorCtr="0"/>
          <a:p>
            <a:pPr marL="0" indent="0">
              <a:spcBef>
                <a:spcPct val="50000"/>
              </a:spcBef>
              <a:buNone/>
            </a:pPr>
            <a:r>
              <a:rPr lang="en-US" altLang="en-US" sz="3600" dirty="0"/>
              <a:t>A listener class is designed specifically to create a listener object for a GUI component (e.g., a button). </a:t>
            </a:r>
            <a:endParaRPr lang="en-US" altLang="en-US" sz="3600" dirty="0"/>
          </a:p>
          <a:p>
            <a:pPr marL="0" indent="0">
              <a:spcBef>
                <a:spcPct val="50000"/>
              </a:spcBef>
              <a:buNone/>
            </a:pPr>
            <a:r>
              <a:rPr lang="en-US" altLang="en-US" sz="3600" dirty="0"/>
              <a:t>It will not be shared by other applications. </a:t>
            </a:r>
            <a:endParaRPr lang="en-US" altLang="en-US" sz="3600" dirty="0"/>
          </a:p>
          <a:p>
            <a:pPr marL="0" indent="0">
              <a:spcBef>
                <a:spcPct val="50000"/>
              </a:spcBef>
              <a:buNone/>
            </a:pPr>
            <a:r>
              <a:rPr lang="en-US" altLang="en-US" sz="3600" dirty="0"/>
              <a:t>So, it is appropriate to define the listener class inside the frame class as an </a:t>
            </a:r>
            <a:r>
              <a:rPr lang="en-US" altLang="en-US" sz="3600" i="1" u="sng" dirty="0">
                <a:latin typeface="Times New Roman Italic" panose="02020603050405020304" charset="0"/>
                <a:cs typeface="Times New Roman Italic" panose="02020603050405020304" charset="0"/>
              </a:rPr>
              <a:t>inner class</a:t>
            </a:r>
            <a:r>
              <a:rPr lang="en-US" altLang="en-US" sz="3600" dirty="0"/>
              <a:t>. </a:t>
            </a:r>
            <a:endParaRPr lang="en-US"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4579"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Inner Classes</a:t>
            </a:r>
            <a:endParaRPr lang="en-US" altLang="en-US" dirty="0"/>
          </a:p>
        </p:txBody>
      </p:sp>
      <p:sp>
        <p:nvSpPr>
          <p:cNvPr id="22532" name="Rectangle 3"/>
          <p:cNvSpPr>
            <a:spLocks noGrp="1" noChangeArrowheads="1"/>
          </p:cNvSpPr>
          <p:nvPr>
            <p:ph idx="1"/>
          </p:nvPr>
        </p:nvSpPr>
        <p:spPr>
          <a:xfrm>
            <a:off x="685800" y="1371600"/>
            <a:ext cx="7467600" cy="49530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50000"/>
              </a:spcBef>
              <a:spcAft>
                <a:spcPct val="0"/>
              </a:spcAft>
              <a:buClr>
                <a:schemeClr val="tx2"/>
              </a:buClr>
              <a:buSzPct val="75000"/>
              <a:buFont typeface="Monotype Sorts"/>
              <a:buNone/>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A class is a member of another class.</a:t>
            </a: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50000"/>
              </a:spcBef>
              <a:spcAft>
                <a:spcPct val="0"/>
              </a:spcAft>
              <a:buClr>
                <a:schemeClr val="tx2"/>
              </a:buClr>
              <a:buSzPct val="75000"/>
              <a:buFont typeface="Monotype Sorts"/>
              <a:buNone/>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An inner class can reference the data and methods defined in the outer class in which it nests, so you do not need to pass the reference of the outer class to the constructor of the inner class.</a:t>
            </a: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50000"/>
              </a:spcBef>
              <a:spcAft>
                <a:spcPct val="0"/>
              </a:spcAft>
              <a:buClr>
                <a:schemeClr val="tx2"/>
              </a:buClr>
              <a:buSzPct val="75000"/>
              <a:buFont typeface="Monotype Sorts"/>
              <a:buNone/>
              <a:defRPr/>
            </a:pPr>
            <a:r>
              <a:rPr lang="en-US" altLang="en-US" noProof="0" dirty="0">
                <a:ln>
                  <a:noFill/>
                </a:ln>
                <a:effectLst/>
                <a:uLnTx/>
                <a:uFillTx/>
                <a:sym typeface="+mn-ea"/>
              </a:rPr>
              <a:t>Advantages: you can use an inner class to make programs simple.</a:t>
            </a: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5603" name="Rectangle 2"/>
          <p:cNvSpPr>
            <a:spLocks noGrp="1"/>
          </p:cNvSpPr>
          <p:nvPr>
            <p:ph type="title"/>
          </p:nvPr>
        </p:nvSpPr>
        <p:spPr>
          <a:xfrm>
            <a:off x="685800" y="304800"/>
            <a:ext cx="7772400" cy="609600"/>
          </a:xfrm>
          <a:ln/>
        </p:spPr>
        <p:txBody>
          <a:bodyPr vert="horz" wrap="square" lIns="92075" tIns="46038" rIns="92075" bIns="46038" anchor="ctr" anchorCtr="0"/>
          <a:p>
            <a:r>
              <a:rPr lang="en-US" altLang="en-US" sz="4000" dirty="0"/>
              <a:t>Inner Classes, cont.</a:t>
            </a:r>
            <a:endParaRPr lang="en-US" altLang="en-US" sz="4000" dirty="0"/>
          </a:p>
        </p:txBody>
      </p:sp>
      <p:sp>
        <p:nvSpPr>
          <p:cNvPr id="25604" name="Rectangle 7"/>
          <p:cNvSpPr/>
          <p:nvPr/>
        </p:nvSpPr>
        <p:spPr>
          <a:xfrm>
            <a:off x="0" y="217170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25605" name="Picture 7"/>
          <p:cNvPicPr>
            <a:picLocks noChangeAspect="1"/>
          </p:cNvPicPr>
          <p:nvPr/>
        </p:nvPicPr>
        <p:blipFill>
          <a:blip r:embed="rId1"/>
          <a:stretch>
            <a:fillRect/>
          </a:stretch>
        </p:blipFill>
        <p:spPr>
          <a:xfrm>
            <a:off x="152400" y="1066800"/>
            <a:ext cx="8763000" cy="5165725"/>
          </a:xfrm>
          <a:prstGeom prst="rect">
            <a:avLst/>
          </a:prstGeom>
          <a:noFill/>
          <a:ln w="12700">
            <a:noFill/>
          </a:ln>
        </p:spPr>
      </p:pic>
      <p:sp>
        <p:nvSpPr>
          <p:cNvPr id="5" name="Rectangle 6">
            <a:hlinkClick r:id="rId2"/>
          </p:cNvPr>
          <p:cNvSpPr/>
          <p:nvPr>
            <p:custDataLst>
              <p:tags r:id="rId3"/>
            </p:custDataLst>
          </p:nvPr>
        </p:nvSpPr>
        <p:spPr>
          <a:xfrm>
            <a:off x="3352800" y="6018530"/>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ShowInnerClass</a:t>
            </a:r>
            <a:endParaRPr lang="en-US" altLang="en-US" sz="2000" dirty="0">
              <a:ea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171" name="Rectangle 2"/>
          <p:cNvSpPr>
            <a:spLocks noGrp="1"/>
          </p:cNvSpPr>
          <p:nvPr>
            <p:ph type="title"/>
          </p:nvPr>
        </p:nvSpPr>
        <p:spPr>
          <a:xfrm>
            <a:off x="533400" y="152400"/>
            <a:ext cx="7772400" cy="457200"/>
          </a:xfrm>
          <a:ln/>
        </p:spPr>
        <p:txBody>
          <a:bodyPr vert="horz" wrap="square" lIns="92075" tIns="46038" rIns="92075" bIns="46038" anchor="ctr" anchorCtr="0"/>
          <a:p>
            <a:r>
              <a:rPr lang="en-US" altLang="en-US" sz="4000" dirty="0"/>
              <a:t>Objectives</a:t>
            </a:r>
            <a:endParaRPr lang="en-US" altLang="en-US" sz="4000" dirty="0"/>
          </a:p>
        </p:txBody>
      </p:sp>
      <p:sp>
        <p:nvSpPr>
          <p:cNvPr id="7172" name="Rectangle 3"/>
          <p:cNvSpPr>
            <a:spLocks noGrp="1"/>
          </p:cNvSpPr>
          <p:nvPr>
            <p:ph idx="1"/>
          </p:nvPr>
        </p:nvSpPr>
        <p:spPr>
          <a:xfrm>
            <a:off x="152400" y="762000"/>
            <a:ext cx="8991600" cy="5562600"/>
          </a:xfrm>
          <a:ln/>
        </p:spPr>
        <p:txBody>
          <a:bodyPr vert="horz" wrap="square" lIns="92075" tIns="46038" rIns="92075" bIns="46038" anchor="t" anchorCtr="0"/>
          <a:p>
            <a:pPr>
              <a:buFont typeface="Wingdings" panose="05000000000000000000" pitchFamily="2" charset="2"/>
              <a:buChar char="§"/>
            </a:pPr>
            <a:r>
              <a:rPr lang="en-US" altLang="en-US" sz="2000" dirty="0"/>
              <a:t>To get a taste of event-driven programming (§15.1).</a:t>
            </a:r>
            <a:endParaRPr lang="en-US" altLang="en-US" sz="2000" dirty="0"/>
          </a:p>
          <a:p>
            <a:pPr>
              <a:buFont typeface="Wingdings" panose="05000000000000000000" pitchFamily="2" charset="2"/>
              <a:buChar char="§"/>
            </a:pPr>
            <a:r>
              <a:rPr lang="en-US" altLang="en-US" sz="2000" dirty="0"/>
              <a:t>To describe events, event sources, and event classes (§15.2).</a:t>
            </a:r>
            <a:endParaRPr lang="en-US" altLang="en-US" sz="2000" dirty="0"/>
          </a:p>
          <a:p>
            <a:pPr>
              <a:buFont typeface="Wingdings" panose="05000000000000000000" pitchFamily="2" charset="2"/>
              <a:buChar char="§"/>
            </a:pPr>
            <a:r>
              <a:rPr lang="en-US" altLang="en-US" sz="2000" dirty="0"/>
              <a:t>To define handler classes, register handler objects with the source object, and write the code to handle events (§15.3).</a:t>
            </a:r>
            <a:endParaRPr lang="en-US" altLang="en-US" sz="2000" dirty="0"/>
          </a:p>
          <a:p>
            <a:pPr>
              <a:buFont typeface="Wingdings" panose="05000000000000000000" pitchFamily="2" charset="2"/>
              <a:buChar char="§"/>
            </a:pPr>
            <a:r>
              <a:rPr lang="en-US" altLang="en-US" sz="2000" dirty="0"/>
              <a:t>To define handler classes using inner classes (§15.4).</a:t>
            </a:r>
            <a:endParaRPr lang="en-US" altLang="en-US" sz="2000" dirty="0"/>
          </a:p>
          <a:p>
            <a:pPr>
              <a:buFont typeface="Wingdings" panose="05000000000000000000" pitchFamily="2" charset="2"/>
              <a:buChar char="§"/>
            </a:pPr>
            <a:r>
              <a:rPr lang="en-US" altLang="en-US" sz="2000" dirty="0"/>
              <a:t>To define handler classes using anonymous inner classes (§15.5).</a:t>
            </a:r>
            <a:endParaRPr lang="en-US" altLang="en-US" sz="2000" dirty="0"/>
          </a:p>
          <a:p>
            <a:pPr>
              <a:buFont typeface="Wingdings" panose="05000000000000000000" pitchFamily="2" charset="2"/>
              <a:buChar char="§"/>
            </a:pPr>
            <a:r>
              <a:rPr lang="en-US" altLang="en-US" sz="2000" dirty="0"/>
              <a:t>To simplify event handling using lambda expressions (§15.6).</a:t>
            </a:r>
            <a:endParaRPr lang="en-US" altLang="en-US" sz="2000" dirty="0"/>
          </a:p>
          <a:p>
            <a:pPr>
              <a:buFont typeface="Wingdings" panose="05000000000000000000" pitchFamily="2" charset="2"/>
              <a:buChar char="§"/>
            </a:pPr>
            <a:r>
              <a:rPr lang="en-US" altLang="en-US" sz="2000" dirty="0"/>
              <a:t>To develop a GUI application for a loan calculator (§15.7).</a:t>
            </a:r>
            <a:endParaRPr lang="en-US" altLang="en-US" sz="2000" dirty="0"/>
          </a:p>
          <a:p>
            <a:pPr>
              <a:buFont typeface="Wingdings" panose="05000000000000000000" pitchFamily="2" charset="2"/>
              <a:buChar char="§"/>
            </a:pPr>
            <a:r>
              <a:rPr lang="en-US" altLang="en-US" sz="2000" dirty="0"/>
              <a:t>To write programs to deal with </a:t>
            </a:r>
            <a:r>
              <a:rPr lang="en-US" altLang="en-US" sz="2000" b="1" dirty="0"/>
              <a:t>MouseEvent</a:t>
            </a:r>
            <a:r>
              <a:rPr lang="en-US" altLang="en-US" sz="2000" dirty="0"/>
              <a:t>s (§15.8).</a:t>
            </a:r>
            <a:endParaRPr lang="en-US" altLang="en-US" sz="2000" dirty="0"/>
          </a:p>
          <a:p>
            <a:pPr>
              <a:buFont typeface="Wingdings" panose="05000000000000000000" pitchFamily="2" charset="2"/>
              <a:buChar char="§"/>
            </a:pPr>
            <a:r>
              <a:rPr lang="en-US" altLang="en-US" sz="2000" dirty="0"/>
              <a:t>To write programs to deal with </a:t>
            </a:r>
            <a:r>
              <a:rPr lang="en-US" altLang="en-US" sz="2000" b="1" dirty="0"/>
              <a:t>KeyEvent</a:t>
            </a:r>
            <a:r>
              <a:rPr lang="en-US" altLang="en-US" sz="2000" dirty="0"/>
              <a:t>s (§15.9).</a:t>
            </a:r>
            <a:endParaRPr lang="en-US" altLang="en-US" sz="2000" dirty="0"/>
          </a:p>
          <a:p>
            <a:pPr>
              <a:buFont typeface="Wingdings" panose="05000000000000000000" pitchFamily="2" charset="2"/>
              <a:buChar char="§"/>
            </a:pPr>
            <a:r>
              <a:rPr lang="en-US" altLang="en-US" sz="2000" dirty="0"/>
              <a:t>To create listeners for processing a value change in an observable object (§15.10).</a:t>
            </a:r>
            <a:endParaRPr lang="en-US" altLang="en-US" sz="2000" dirty="0"/>
          </a:p>
          <a:p>
            <a:pPr>
              <a:buFont typeface="Wingdings" panose="05000000000000000000" pitchFamily="2" charset="2"/>
              <a:buChar char="§"/>
            </a:pPr>
            <a:r>
              <a:rPr lang="en-US" altLang="en-US" sz="2000" dirty="0"/>
              <a:t>To use the </a:t>
            </a:r>
            <a:r>
              <a:rPr lang="en-US" altLang="en-US" sz="2000" b="1" dirty="0"/>
              <a:t>Animation</a:t>
            </a:r>
            <a:r>
              <a:rPr lang="en-US" altLang="en-US" sz="2000" dirty="0"/>
              <a:t>, </a:t>
            </a:r>
            <a:r>
              <a:rPr lang="en-US" altLang="en-US" sz="2000" b="1" dirty="0"/>
              <a:t>PathTransition</a:t>
            </a:r>
            <a:r>
              <a:rPr lang="en-US" altLang="en-US" sz="2000" dirty="0"/>
              <a:t>, </a:t>
            </a:r>
            <a:r>
              <a:rPr lang="en-US" altLang="en-US" sz="2000" b="1" dirty="0"/>
              <a:t>FadeTransition</a:t>
            </a:r>
            <a:r>
              <a:rPr lang="en-US" altLang="en-US" sz="2000" dirty="0"/>
              <a:t>, and </a:t>
            </a:r>
            <a:r>
              <a:rPr lang="en-US" altLang="en-US" sz="2000" b="1" dirty="0"/>
              <a:t>Timeline</a:t>
            </a:r>
            <a:r>
              <a:rPr lang="en-US" altLang="en-US" sz="2000" dirty="0"/>
              <a:t> classes to develop animations (§15.11).</a:t>
            </a:r>
            <a:endParaRPr lang="en-US" altLang="en-US" sz="2000" dirty="0"/>
          </a:p>
          <a:p>
            <a:pPr>
              <a:buFont typeface="Wingdings" panose="05000000000000000000" pitchFamily="2" charset="2"/>
              <a:buChar char="§"/>
            </a:pPr>
            <a:r>
              <a:rPr lang="en-US" altLang="en-US" sz="2000" dirty="0"/>
              <a:t>To develop an animation for simulating a bouncing ball (§15.12).</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6627"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Inner Classes (cont.)</a:t>
            </a:r>
            <a:endParaRPr lang="en-US" altLang="en-US" dirty="0"/>
          </a:p>
        </p:txBody>
      </p:sp>
      <p:sp>
        <p:nvSpPr>
          <p:cNvPr id="26628" name="Rectangle 3"/>
          <p:cNvSpPr>
            <a:spLocks noGrp="1"/>
          </p:cNvSpPr>
          <p:nvPr>
            <p:ph idx="1"/>
          </p:nvPr>
        </p:nvSpPr>
        <p:spPr>
          <a:xfrm>
            <a:off x="685800" y="1143000"/>
            <a:ext cx="7467600" cy="4953000"/>
          </a:xfrm>
          <a:ln/>
        </p:spPr>
        <p:txBody>
          <a:bodyPr vert="horz" wrap="square" lIns="92075" tIns="46038" rIns="92075" bIns="46038" anchor="t" anchorCtr="0"/>
          <a:p>
            <a:pPr marL="0" indent="0">
              <a:spcBef>
                <a:spcPct val="50000"/>
              </a:spcBef>
              <a:buNone/>
            </a:pPr>
            <a:r>
              <a:rPr lang="en-US" altLang="en-US" dirty="0">
                <a:cs typeface="Times New Roman" panose="02020603050405020304" pitchFamily="18" charset="0"/>
              </a:rPr>
              <a:t>Inner classes can make programs simple and concise. </a:t>
            </a:r>
            <a:endParaRPr lang="en-US" altLang="en-US" dirty="0">
              <a:cs typeface="Times New Roman" panose="02020603050405020304" pitchFamily="18" charset="0"/>
            </a:endParaRPr>
          </a:p>
          <a:p>
            <a:pPr marL="0" indent="0">
              <a:spcBef>
                <a:spcPct val="50000"/>
              </a:spcBef>
              <a:buNone/>
            </a:pPr>
            <a:r>
              <a:rPr lang="en-US" altLang="en-US" dirty="0">
                <a:cs typeface="Times New Roman" panose="02020603050405020304" pitchFamily="18" charset="0"/>
              </a:rPr>
              <a:t>An inner class supports the work of its containing outer class and is compiled </a:t>
            </a:r>
            <a:r>
              <a:rPr lang="en-US" altLang="en-US" i="1" dirty="0">
                <a:cs typeface="Times New Roman" panose="02020603050405020304" pitchFamily="18" charset="0"/>
              </a:rPr>
              <a:t>OuterClassName</a:t>
            </a:r>
            <a:r>
              <a:rPr lang="en-US" altLang="en-US" dirty="0">
                <a:cs typeface="Times New Roman" panose="02020603050405020304" pitchFamily="18" charset="0"/>
              </a:rPr>
              <a:t>$</a:t>
            </a:r>
            <a:r>
              <a:rPr lang="en-US" altLang="en-US" i="1" dirty="0">
                <a:cs typeface="Times New Roman" panose="02020603050405020304" pitchFamily="18" charset="0"/>
              </a:rPr>
              <a:t>InnerClassName</a:t>
            </a:r>
            <a:r>
              <a:rPr lang="en-US" altLang="en-US" dirty="0">
                <a:cs typeface="Times New Roman" panose="02020603050405020304" pitchFamily="18" charset="0"/>
              </a:rPr>
              <a:t>.class. </a:t>
            </a:r>
            <a:endParaRPr lang="en-US" altLang="en-US" dirty="0">
              <a:cs typeface="Times New Roman" panose="02020603050405020304" pitchFamily="18" charset="0"/>
            </a:endParaRPr>
          </a:p>
          <a:p>
            <a:pPr marL="0" indent="0">
              <a:spcBef>
                <a:spcPct val="50000"/>
              </a:spcBef>
              <a:buNone/>
            </a:pPr>
            <a:r>
              <a:rPr lang="en-US" altLang="en-US" dirty="0">
                <a:cs typeface="Times New Roman" panose="02020603050405020304" pitchFamily="18" charset="0"/>
              </a:rPr>
              <a:t>For example, the inner class InnerClass in OuterClass is compiled into </a:t>
            </a:r>
            <a:r>
              <a:rPr lang="en-US" altLang="en-US" i="1" dirty="0">
                <a:cs typeface="Times New Roman" panose="02020603050405020304" pitchFamily="18" charset="0"/>
              </a:rPr>
              <a:t>OuterClass$InnerClass</a:t>
            </a:r>
            <a:r>
              <a:rPr lang="en-US" altLang="en-US" dirty="0">
                <a:cs typeface="Times New Roman" panose="02020603050405020304" pitchFamily="18" charset="0"/>
              </a:rPr>
              <a:t>.class</a:t>
            </a:r>
            <a:r>
              <a:rPr lang="en-US" altLang="en-US" dirty="0">
                <a:latin typeface="Courier"/>
                <a:cs typeface="Times New Roman" panose="02020603050405020304" pitchFamily="18" charset="0"/>
              </a:rPr>
              <a:t>.</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7651"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Inner Classes (cont.)</a:t>
            </a:r>
            <a:endParaRPr lang="en-US" altLang="en-US" dirty="0"/>
          </a:p>
        </p:txBody>
      </p:sp>
      <p:sp>
        <p:nvSpPr>
          <p:cNvPr id="27652" name="Rectangle 3"/>
          <p:cNvSpPr>
            <a:spLocks noGrp="1"/>
          </p:cNvSpPr>
          <p:nvPr>
            <p:ph idx="1"/>
          </p:nvPr>
        </p:nvSpPr>
        <p:spPr>
          <a:xfrm>
            <a:off x="292735" y="1635125"/>
            <a:ext cx="8438515" cy="4689475"/>
          </a:xfrm>
          <a:ln/>
        </p:spPr>
        <p:txBody>
          <a:bodyPr vert="horz" wrap="square" lIns="92075" tIns="46038" rIns="92075" bIns="46038" anchor="t" anchorCtr="0"/>
          <a:p>
            <a:pPr>
              <a:spcBef>
                <a:spcPct val="50000"/>
              </a:spcBef>
              <a:buFont typeface="Arial" panose="020B0604020202090204" pitchFamily="34" charset="0"/>
              <a:buChar char="•"/>
            </a:pPr>
            <a:r>
              <a:rPr lang="en-US" altLang="en-US" dirty="0">
                <a:cs typeface="Times New Roman" panose="02020603050405020304" pitchFamily="18" charset="0"/>
              </a:rPr>
              <a:t>An inner class can be declared public, protected, or private subject to the same visibility rules applied to a member of the class. </a:t>
            </a:r>
            <a:endParaRPr lang="en-US" altLang="en-US" dirty="0">
              <a:cs typeface="Times New Roman" panose="02020603050405020304" pitchFamily="18" charset="0"/>
            </a:endParaRPr>
          </a:p>
          <a:p>
            <a:pPr>
              <a:spcBef>
                <a:spcPct val="50000"/>
              </a:spcBef>
              <a:buFont typeface="Arial" panose="020B0604020202090204" pitchFamily="34" charset="0"/>
              <a:buChar char="•"/>
            </a:pPr>
            <a:r>
              <a:rPr lang="en-US" altLang="en-US" dirty="0">
                <a:cs typeface="Times New Roman" panose="02020603050405020304" pitchFamily="18" charset="0"/>
              </a:rPr>
              <a:t>An inner class can be declared static </a:t>
            </a:r>
            <a:endParaRPr lang="en-US" altLang="en-US" dirty="0">
              <a:cs typeface="Times New Roman" panose="02020603050405020304" pitchFamily="18" charset="0"/>
            </a:endParaRPr>
          </a:p>
          <a:p>
            <a:pPr lvl="1">
              <a:spcBef>
                <a:spcPct val="50000"/>
              </a:spcBef>
              <a:buFont typeface="Arial" panose="020B0604020202090204" pitchFamily="34" charset="0"/>
              <a:buChar char="•"/>
            </a:pPr>
            <a:r>
              <a:rPr lang="en-US" altLang="en-US" dirty="0">
                <a:cs typeface="Times New Roman" panose="02020603050405020304" pitchFamily="18" charset="0"/>
              </a:rPr>
              <a:t>can be accessed using the outer class name </a:t>
            </a:r>
            <a:endParaRPr lang="en-US" altLang="en-US" dirty="0">
              <a:cs typeface="Times New Roman" panose="02020603050405020304" pitchFamily="18" charset="0"/>
            </a:endParaRPr>
          </a:p>
          <a:p>
            <a:pPr lvl="1">
              <a:spcBef>
                <a:spcPct val="50000"/>
              </a:spcBef>
              <a:buFont typeface="Arial" panose="020B0604020202090204" pitchFamily="34" charset="0"/>
              <a:buChar char="•"/>
            </a:pPr>
            <a:r>
              <a:rPr lang="en-US" altLang="en-US" dirty="0">
                <a:cs typeface="Times New Roman" panose="02020603050405020304" pitchFamily="18" charset="0"/>
              </a:rPr>
              <a:t>can</a:t>
            </a:r>
            <a:r>
              <a:rPr lang="en-US" altLang="en-US" dirty="0">
                <a:cs typeface="Times New Roman" panose="02020603050405020304" pitchFamily="18" charset="0"/>
              </a:rPr>
              <a:t>not access nonstatic members of the outer class</a:t>
            </a:r>
            <a:r>
              <a:rPr lang="en-US" altLang="en-US" dirty="0">
                <a:latin typeface="Courier"/>
                <a:cs typeface="Times New Roman" panose="02020603050405020304" pitchFamily="18" charset="0"/>
              </a:rPr>
              <a:t> </a:t>
            </a:r>
            <a:endParaRPr lang="en-US" altLang="en-US" dirty="0">
              <a:latin typeface="Courier"/>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9699" name="Rectangle 2"/>
          <p:cNvSpPr>
            <a:spLocks noGrp="1"/>
          </p:cNvSpPr>
          <p:nvPr>
            <p:ph type="title"/>
          </p:nvPr>
        </p:nvSpPr>
        <p:spPr>
          <a:xfrm>
            <a:off x="685800" y="381000"/>
            <a:ext cx="7772400" cy="666750"/>
          </a:xfrm>
          <a:ln/>
        </p:spPr>
        <p:txBody>
          <a:bodyPr vert="horz" wrap="square" lIns="92075" tIns="46038" rIns="92075" bIns="46038" anchor="ctr" anchorCtr="0"/>
          <a:p>
            <a:r>
              <a:rPr lang="en-US" altLang="en-US" sz="4000" dirty="0"/>
              <a:t>Anonymous Inner Classes (cont.)</a:t>
            </a:r>
            <a:endParaRPr lang="en-US" altLang="en-US" sz="4000" dirty="0"/>
          </a:p>
        </p:txBody>
      </p:sp>
      <p:sp>
        <p:nvSpPr>
          <p:cNvPr id="29700" name="Rectangle 3"/>
          <p:cNvSpPr>
            <a:spLocks noGrp="1"/>
          </p:cNvSpPr>
          <p:nvPr>
            <p:ph idx="1"/>
          </p:nvPr>
        </p:nvSpPr>
        <p:spPr>
          <a:xfrm>
            <a:off x="304800" y="1295400"/>
            <a:ext cx="8382000" cy="2590800"/>
          </a:xfrm>
          <a:ln/>
        </p:spPr>
        <p:txBody>
          <a:bodyPr vert="horz" wrap="square" lIns="92075" tIns="46038" rIns="92075" bIns="46038" anchor="t" anchorCtr="0"/>
          <a:p>
            <a:pPr>
              <a:lnSpc>
                <a:spcPct val="110000"/>
              </a:lnSpc>
              <a:spcBef>
                <a:spcPct val="0"/>
              </a:spcBef>
              <a:buFont typeface="Arial" panose="020B0604020202090204" pitchFamily="34" charset="0"/>
              <a:buChar char="•"/>
            </a:pPr>
            <a:r>
              <a:rPr lang="en-US" altLang="en-US" sz="2800" dirty="0"/>
              <a:t>Inner class listeners can be shortened using anonymous inner classes. </a:t>
            </a:r>
            <a:endParaRPr lang="en-US" altLang="en-US" sz="2800" dirty="0"/>
          </a:p>
          <a:p>
            <a:pPr>
              <a:lnSpc>
                <a:spcPct val="110000"/>
              </a:lnSpc>
              <a:spcBef>
                <a:spcPct val="0"/>
              </a:spcBef>
              <a:buFont typeface="Arial" panose="020B0604020202090204" pitchFamily="34" charset="0"/>
              <a:buChar char="•"/>
            </a:pPr>
            <a:r>
              <a:rPr lang="en-US" altLang="en-US" sz="2800" dirty="0">
                <a:latin typeface="Times New Roman" panose="02020603050405020304" pitchFamily="18" charset="0"/>
                <a:cs typeface="Times New Roman" panose="02020603050405020304" pitchFamily="18" charset="0"/>
              </a:rPr>
              <a:t>Anonymous Inner Class </a:t>
            </a:r>
            <a:endParaRPr lang="en-US" altLang="en-US" sz="2800" dirty="0">
              <a:latin typeface="Times New Roman" panose="02020603050405020304" pitchFamily="18" charset="0"/>
              <a:cs typeface="Times New Roman" panose="02020603050405020304" pitchFamily="18" charset="0"/>
            </a:endParaRPr>
          </a:p>
          <a:p>
            <a:pPr lvl="1">
              <a:lnSpc>
                <a:spcPct val="110000"/>
              </a:lnSpc>
              <a:spcBef>
                <a:spcPct val="0"/>
              </a:spcBef>
              <a:buFont typeface="Arial" panose="020B0604020202090204" pitchFamily="34" charset="0"/>
              <a:buChar char="•"/>
            </a:pPr>
            <a:r>
              <a:rPr lang="en-US" altLang="en-US" sz="2450" dirty="0"/>
              <a:t>an inner class without a name</a:t>
            </a:r>
            <a:endParaRPr lang="en-US" altLang="en-US" sz="2450" dirty="0"/>
          </a:p>
          <a:p>
            <a:pPr lvl="1">
              <a:lnSpc>
                <a:spcPct val="110000"/>
              </a:lnSpc>
              <a:spcBef>
                <a:spcPct val="0"/>
              </a:spcBef>
              <a:buFont typeface="Arial" panose="020B0604020202090204" pitchFamily="34" charset="0"/>
              <a:buChar char="•"/>
            </a:pPr>
            <a:r>
              <a:rPr lang="en-US" altLang="en-US" sz="2450" dirty="0"/>
              <a:t>combines declaring an inner class and creating an instance of the class in one step </a:t>
            </a:r>
            <a:endParaRPr lang="en-US" altLang="en-US" sz="2450" dirty="0"/>
          </a:p>
          <a:p>
            <a:pPr>
              <a:lnSpc>
                <a:spcPct val="110000"/>
              </a:lnSpc>
              <a:spcBef>
                <a:spcPct val="0"/>
              </a:spcBef>
              <a:buFont typeface="Arial" panose="020B0604020202090204" pitchFamily="34" charset="0"/>
              <a:buChar char="•"/>
            </a:pPr>
            <a:r>
              <a:rPr lang="en-US" altLang="en-US" sz="2800" dirty="0"/>
              <a:t>An anonymous inner class is declared as follows:</a:t>
            </a:r>
            <a:endParaRPr lang="en-US" altLang="en-US" sz="2800" dirty="0"/>
          </a:p>
        </p:txBody>
      </p:sp>
      <p:sp>
        <p:nvSpPr>
          <p:cNvPr id="29701" name="Text Box 4"/>
          <p:cNvSpPr txBox="1"/>
          <p:nvPr/>
        </p:nvSpPr>
        <p:spPr>
          <a:xfrm>
            <a:off x="381000" y="4566920"/>
            <a:ext cx="8641080" cy="1765935"/>
          </a:xfrm>
          <a:prstGeom prst="rect">
            <a:avLst/>
          </a:prstGeom>
          <a:solidFill>
            <a:schemeClr val="bg1"/>
          </a:solidFill>
          <a:ln w="9525">
            <a:noFill/>
          </a:ln>
        </p:spPr>
        <p:txBody>
          <a:bodyPr>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r>
              <a:rPr lang="en-US" altLang="en-US" sz="2400" b="1" dirty="0">
                <a:solidFill>
                  <a:schemeClr val="tx1"/>
                </a:solidFill>
                <a:cs typeface="Arial" panose="020B0604020202090204" pitchFamily="34" charset="0"/>
              </a:rPr>
              <a:t>new</a:t>
            </a:r>
            <a:r>
              <a:rPr lang="en-US" altLang="en-US" sz="2400" dirty="0">
                <a:solidFill>
                  <a:schemeClr val="tx1"/>
                </a:solidFill>
                <a:cs typeface="Arial" panose="020B0604020202090204" pitchFamily="34" charset="0"/>
              </a:rPr>
              <a:t> SuperClassName/InterfaceName() {</a:t>
            </a:r>
            <a:endParaRPr lang="en-US" altLang="en-US" sz="2400" dirty="0">
              <a:solidFill>
                <a:schemeClr val="tx1"/>
              </a:solidFill>
              <a:cs typeface="Arial" panose="020B0604020202090204" pitchFamily="34" charset="0"/>
            </a:endParaRPr>
          </a:p>
          <a:p>
            <a:pPr marL="0" lvl="0" indent="0">
              <a:spcBef>
                <a:spcPct val="0"/>
              </a:spcBef>
              <a:buClrTx/>
              <a:buSzTx/>
              <a:buFontTx/>
              <a:buNone/>
            </a:pPr>
            <a:r>
              <a:rPr lang="en-US" altLang="en-US" sz="2400" dirty="0">
                <a:solidFill>
                  <a:schemeClr val="tx1"/>
                </a:solidFill>
                <a:cs typeface="Arial" panose="020B0604020202090204" pitchFamily="34" charset="0"/>
              </a:rPr>
              <a:t>  /</a:t>
            </a:r>
            <a:r>
              <a:rPr lang="en-US" altLang="en-US" sz="2400" dirty="0">
                <a:solidFill>
                  <a:srgbClr val="00B050"/>
                </a:solidFill>
                <a:cs typeface="Arial" panose="020B0604020202090204" pitchFamily="34" charset="0"/>
              </a:rPr>
              <a:t>/ Implement or override methods in superclass or interface</a:t>
            </a:r>
            <a:endParaRPr lang="en-US" altLang="en-US" sz="2400" dirty="0">
              <a:solidFill>
                <a:srgbClr val="00B050"/>
              </a:solidFill>
              <a:cs typeface="Arial" panose="020B0604020202090204" pitchFamily="34" charset="0"/>
            </a:endParaRPr>
          </a:p>
          <a:p>
            <a:pPr marL="0" lvl="0" indent="0">
              <a:spcBef>
                <a:spcPct val="0"/>
              </a:spcBef>
              <a:buClrTx/>
              <a:buSzTx/>
              <a:buFontTx/>
              <a:buNone/>
            </a:pPr>
            <a:r>
              <a:rPr lang="en-US" altLang="en-US" sz="2400" dirty="0">
                <a:solidFill>
                  <a:srgbClr val="00B050"/>
                </a:solidFill>
                <a:cs typeface="Arial" panose="020B0604020202090204" pitchFamily="34" charset="0"/>
              </a:rPr>
              <a:t>  // Other methods if necessary</a:t>
            </a:r>
            <a:endParaRPr lang="en-US" altLang="en-US" sz="2400" dirty="0">
              <a:solidFill>
                <a:srgbClr val="00B050"/>
              </a:solidFill>
              <a:cs typeface="Arial" panose="020B0604020202090204" pitchFamily="34" charset="0"/>
            </a:endParaRPr>
          </a:p>
          <a:p>
            <a:pPr marL="0" lvl="0" indent="0">
              <a:spcBef>
                <a:spcPct val="0"/>
              </a:spcBef>
              <a:buClrTx/>
              <a:buSzTx/>
              <a:buFontTx/>
              <a:buNone/>
            </a:pPr>
            <a:r>
              <a:rPr lang="en-US" altLang="en-US" sz="2400" dirty="0">
                <a:solidFill>
                  <a:schemeClr val="tx1"/>
                </a:solidFill>
                <a:cs typeface="Arial" panose="020B0604020202090204" pitchFamily="34" charset="0"/>
              </a:rPr>
              <a:t>}</a:t>
            </a:r>
            <a:endParaRPr lang="en-US" altLang="en-US" sz="2400" dirty="0">
              <a:solidFill>
                <a:schemeClr val="tx1"/>
              </a:solidFill>
              <a:ea typeface="Arial" panose="020B0604020202090204" pitchFamily="34" charset="0"/>
              <a:cs typeface="Arial" panose="020B060402020209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8675" name="Rectangle 2"/>
          <p:cNvSpPr>
            <a:spLocks noGrp="1"/>
          </p:cNvSpPr>
          <p:nvPr>
            <p:ph type="title"/>
          </p:nvPr>
        </p:nvSpPr>
        <p:spPr>
          <a:xfrm>
            <a:off x="685800" y="381000"/>
            <a:ext cx="7772400" cy="666750"/>
          </a:xfrm>
          <a:ln/>
        </p:spPr>
        <p:txBody>
          <a:bodyPr vert="horz" wrap="square" lIns="92075" tIns="46038" rIns="92075" bIns="46038" anchor="ctr" anchorCtr="0"/>
          <a:p>
            <a:r>
              <a:rPr lang="en-US" altLang="en-US" sz="4000" dirty="0"/>
              <a:t>Anonymous Inner Classes</a:t>
            </a:r>
            <a:endParaRPr lang="en-US" altLang="en-US" sz="4000" dirty="0"/>
          </a:p>
        </p:txBody>
      </p:sp>
      <p:sp>
        <p:nvSpPr>
          <p:cNvPr id="28676" name="Rectangle 3"/>
          <p:cNvSpPr>
            <a:spLocks noGrp="1"/>
          </p:cNvSpPr>
          <p:nvPr>
            <p:ph idx="1"/>
          </p:nvPr>
        </p:nvSpPr>
        <p:spPr>
          <a:xfrm>
            <a:off x="304800" y="1295400"/>
            <a:ext cx="8382000" cy="4953000"/>
          </a:xfrm>
          <a:ln/>
        </p:spPr>
        <p:txBody>
          <a:bodyPr vert="horz" wrap="square" lIns="92075" tIns="46038" rIns="92075" bIns="46038" anchor="t" anchorCtr="0"/>
          <a:p>
            <a:pPr>
              <a:buFont typeface="Arial" panose="020B0604020202090204" pitchFamily="34" charset="0"/>
              <a:buChar char="•"/>
            </a:pPr>
            <a:r>
              <a:rPr lang="en-US" altLang="en-US" sz="3000" dirty="0"/>
              <a:t>An anonymous inner class must always extend a superclass or implement an interface, but </a:t>
            </a:r>
            <a:r>
              <a:rPr lang="en-US" altLang="en-US" sz="3000" i="1" u="sng" dirty="0">
                <a:latin typeface="Times New Roman Italic" panose="02020603050405020304" charset="0"/>
                <a:cs typeface="Times New Roman Italic" panose="02020603050405020304" charset="0"/>
              </a:rPr>
              <a:t>it cannot have an explicit extends or implements clause</a:t>
            </a:r>
            <a:r>
              <a:rPr lang="en-US" altLang="en-US" sz="3000" dirty="0"/>
              <a:t>. </a:t>
            </a:r>
            <a:endParaRPr lang="en-US" altLang="en-US" sz="3000" dirty="0"/>
          </a:p>
          <a:p>
            <a:pPr>
              <a:buFont typeface="Arial" panose="020B0604020202090204" pitchFamily="34" charset="0"/>
              <a:buChar char="•"/>
            </a:pPr>
            <a:r>
              <a:rPr lang="en-US" altLang="en-US" sz="3000" dirty="0"/>
              <a:t>An anonymous inner class must implement all the abstract methods in the superclass or in the interface. </a:t>
            </a:r>
            <a:endParaRPr lang="en-US" altLang="en-US" sz="3000" dirty="0"/>
          </a:p>
          <a:p>
            <a:pPr>
              <a:buFont typeface="Arial" panose="020B0604020202090204" pitchFamily="34" charset="0"/>
              <a:buChar char="•"/>
            </a:pPr>
            <a:r>
              <a:rPr lang="en-US" altLang="en-US" sz="3000" dirty="0"/>
              <a:t>An anonymous inner class always uses </a:t>
            </a:r>
            <a:r>
              <a:rPr lang="en-US" altLang="en-US" sz="3000" i="1" u="sng" dirty="0">
                <a:latin typeface="Times New Roman Italic" panose="02020603050405020304" charset="0"/>
                <a:cs typeface="Times New Roman Italic" panose="02020603050405020304" charset="0"/>
              </a:rPr>
              <a:t>the no-arg constructor</a:t>
            </a:r>
            <a:r>
              <a:rPr lang="en-US" altLang="en-US" sz="3000" dirty="0"/>
              <a:t> from its superclass to create an instance. If an anonymous inner class implements an interface, the constructor is Object().</a:t>
            </a:r>
            <a:endParaRPr lang="en-US" altLang="en-US" sz="3000" dirty="0"/>
          </a:p>
          <a:p>
            <a:pPr>
              <a:buFont typeface="Arial" panose="020B0604020202090204" pitchFamily="34" charset="0"/>
              <a:buChar char="•"/>
            </a:pPr>
            <a:endParaRPr lang="en-US" altLang="en-US"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dirty="0">
                <a:sym typeface="+mn-ea"/>
              </a:rPr>
              <a:t>Anonymous Inner Classes (cont.)</a:t>
            </a:r>
            <a:endParaRPr lang="zh-CN" altLang="en-US"/>
          </a:p>
        </p:txBody>
      </p:sp>
      <p:sp>
        <p:nvSpPr>
          <p:cNvPr id="3" name="内容占位符 2"/>
          <p:cNvSpPr>
            <a:spLocks noGrp="1"/>
          </p:cNvSpPr>
          <p:nvPr>
            <p:ph idx="1"/>
          </p:nvPr>
        </p:nvSpPr>
        <p:spPr/>
        <p:txBody>
          <a:bodyPr/>
          <a:p>
            <a:pPr>
              <a:buFont typeface="Arial" panose="020B0604020202090204" pitchFamily="34" charset="0"/>
              <a:buChar char="•"/>
            </a:pPr>
            <a:r>
              <a:rPr lang="en-US" altLang="en-US" dirty="0">
                <a:sym typeface="+mn-ea"/>
              </a:rPr>
              <a:t>An anonymous inner class is compiled into a class named OuterClassName$</a:t>
            </a:r>
            <a:r>
              <a:rPr lang="en-US" altLang="en-US" i="1" dirty="0">
                <a:sym typeface="+mn-ea"/>
              </a:rPr>
              <a:t>n</a:t>
            </a:r>
            <a:r>
              <a:rPr lang="en-US" altLang="en-US" dirty="0">
                <a:sym typeface="+mn-ea"/>
              </a:rPr>
              <a:t>.class. </a:t>
            </a:r>
            <a:endParaRPr lang="en-US" altLang="en-US" dirty="0">
              <a:sym typeface="+mn-ea"/>
            </a:endParaRPr>
          </a:p>
          <a:p>
            <a:pPr>
              <a:buFont typeface="Arial" panose="020B0604020202090204" pitchFamily="34" charset="0"/>
              <a:buChar char="•"/>
            </a:pPr>
            <a:endParaRPr lang="en-US" altLang="en-US" dirty="0">
              <a:sym typeface="+mn-ea"/>
            </a:endParaRPr>
          </a:p>
          <a:p>
            <a:pPr>
              <a:buFont typeface="Arial" panose="020B0604020202090204" pitchFamily="34" charset="0"/>
              <a:buChar char="•"/>
            </a:pPr>
            <a:r>
              <a:rPr lang="en-US" altLang="en-US" dirty="0">
                <a:sym typeface="+mn-ea"/>
              </a:rPr>
              <a:t>For example, if the outer class Test has two anonymous inner classes, these two classes are compiled into Test$1.class and Test$2.class.</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0723" name="Rectangle 2"/>
          <p:cNvSpPr>
            <a:spLocks noGrp="1"/>
          </p:cNvSpPr>
          <p:nvPr>
            <p:ph type="title"/>
          </p:nvPr>
        </p:nvSpPr>
        <p:spPr>
          <a:xfrm>
            <a:off x="685800" y="381000"/>
            <a:ext cx="7772400" cy="666750"/>
          </a:xfrm>
          <a:ln/>
        </p:spPr>
        <p:txBody>
          <a:bodyPr vert="horz" wrap="square" lIns="92075" tIns="46038" rIns="92075" bIns="46038" anchor="ctr" anchorCtr="0"/>
          <a:p>
            <a:r>
              <a:rPr lang="en-US" altLang="en-US" sz="4000" dirty="0"/>
              <a:t>Anonymous Inner Classes (cont.)</a:t>
            </a:r>
            <a:endParaRPr lang="en-US" altLang="en-US" sz="4000" dirty="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30726" name="Picture 6"/>
          <p:cNvPicPr>
            <a:picLocks noChangeAspect="1"/>
          </p:cNvPicPr>
          <p:nvPr/>
        </p:nvPicPr>
        <p:blipFill>
          <a:blip r:embed="rId1"/>
          <a:stretch>
            <a:fillRect/>
          </a:stretch>
        </p:blipFill>
        <p:spPr>
          <a:xfrm>
            <a:off x="323850" y="4495800"/>
            <a:ext cx="2838450" cy="1019175"/>
          </a:xfrm>
          <a:prstGeom prst="rect">
            <a:avLst/>
          </a:prstGeom>
          <a:noFill/>
          <a:ln w="12700">
            <a:noFill/>
          </a:ln>
        </p:spPr>
      </p:pic>
      <p:pic>
        <p:nvPicPr>
          <p:cNvPr id="30727" name="Picture 12"/>
          <p:cNvPicPr>
            <a:picLocks noChangeAspect="1"/>
          </p:cNvPicPr>
          <p:nvPr/>
        </p:nvPicPr>
        <p:blipFill>
          <a:blip r:embed="rId2"/>
          <a:stretch>
            <a:fillRect/>
          </a:stretch>
        </p:blipFill>
        <p:spPr>
          <a:xfrm>
            <a:off x="38100" y="1371600"/>
            <a:ext cx="9067800" cy="2835275"/>
          </a:xfrm>
          <a:prstGeom prst="rect">
            <a:avLst/>
          </a:prstGeom>
          <a:noFill/>
          <a:ln w="12700">
            <a:noFill/>
          </a:ln>
        </p:spPr>
      </p:pic>
      <p:sp>
        <p:nvSpPr>
          <p:cNvPr id="30728" name="Rectangle 10">
            <a:hlinkClick r:id="rId3"/>
          </p:cNvPr>
          <p:cNvSpPr/>
          <p:nvPr/>
        </p:nvSpPr>
        <p:spPr>
          <a:xfrm>
            <a:off x="3733800" y="5791200"/>
            <a:ext cx="300196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AnonymousHandlerDemo</a:t>
            </a:r>
            <a:endParaRPr lang="en-US" altLang="en-US" sz="2000" dirty="0">
              <a:ea typeface="Arial" panose="020B0604020202090204" pitchFamily="34" charset="0"/>
            </a:endParaRPr>
          </a:p>
        </p:txBody>
      </p:sp>
      <p:sp>
        <p:nvSpPr>
          <p:cNvPr id="30729" name="AutoShape 10">
            <a:hlinkClick r:id="rId4" action="ppaction://program"/>
          </p:cNvPr>
          <p:cNvSpPr/>
          <p:nvPr/>
        </p:nvSpPr>
        <p:spPr>
          <a:xfrm>
            <a:off x="6858000" y="5775325"/>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1747" name="Rectangle 2"/>
          <p:cNvSpPr>
            <a:spLocks noGrp="1"/>
          </p:cNvSpPr>
          <p:nvPr>
            <p:ph type="title"/>
          </p:nvPr>
        </p:nvSpPr>
        <p:spPr>
          <a:xfrm>
            <a:off x="304800" y="228600"/>
            <a:ext cx="8458200" cy="1295400"/>
          </a:xfrm>
          <a:ln/>
        </p:spPr>
        <p:txBody>
          <a:bodyPr vert="horz" wrap="square" lIns="92075" tIns="46038" rIns="92075" bIns="46038" anchor="ctr" anchorCtr="0"/>
          <a:p>
            <a:r>
              <a:rPr lang="en-US" altLang="en-US" dirty="0"/>
              <a:t>Simplifying Event Handing Using Lambda Expressions</a:t>
            </a:r>
            <a:endParaRPr lang="en-US" altLang="en-US" dirty="0"/>
          </a:p>
        </p:txBody>
      </p:sp>
      <p:sp>
        <p:nvSpPr>
          <p:cNvPr id="31748" name="Rectangle 3"/>
          <p:cNvSpPr>
            <a:spLocks noGrp="1"/>
          </p:cNvSpPr>
          <p:nvPr>
            <p:ph idx="1"/>
          </p:nvPr>
        </p:nvSpPr>
        <p:spPr>
          <a:xfrm>
            <a:off x="228600" y="1676400"/>
            <a:ext cx="8686800" cy="2667000"/>
          </a:xfrm>
          <a:ln/>
        </p:spPr>
        <p:txBody>
          <a:bodyPr vert="horz" wrap="square" lIns="92075" tIns="46038" rIns="92075" bIns="46038" anchor="t" anchorCtr="0"/>
          <a:p>
            <a:pPr marL="0" indent="0">
              <a:buNone/>
            </a:pPr>
            <a:r>
              <a:rPr lang="en-US" altLang="en-US" sz="2800" i="1" dirty="0"/>
              <a:t>Lambda expression</a:t>
            </a:r>
            <a:r>
              <a:rPr lang="en-US" altLang="en-US" sz="2800" dirty="0"/>
              <a:t> is a new feature in Java 8. </a:t>
            </a:r>
            <a:endParaRPr lang="en-US" altLang="en-US" sz="2800" dirty="0"/>
          </a:p>
          <a:p>
            <a:pPr marL="0" indent="0">
              <a:buNone/>
            </a:pPr>
            <a:r>
              <a:rPr lang="en-US" altLang="en-US" sz="2800" dirty="0"/>
              <a:t>Lambda expressions can be viewed as an </a:t>
            </a:r>
            <a:r>
              <a:rPr lang="en-US" altLang="en-US" sz="2800" i="1" u="sng" dirty="0">
                <a:latin typeface="Times New Roman Italic" panose="02020603050405020304" charset="0"/>
                <a:cs typeface="Times New Roman Italic" panose="02020603050405020304" charset="0"/>
              </a:rPr>
              <a:t>anonymous method</a:t>
            </a:r>
            <a:r>
              <a:rPr lang="en-US" altLang="en-US" sz="2800" dirty="0"/>
              <a:t> with a concise syntax. </a:t>
            </a:r>
            <a:endParaRPr lang="en-US" altLang="en-US" sz="2800" dirty="0"/>
          </a:p>
          <a:p>
            <a:pPr marL="0" indent="0">
              <a:buNone/>
            </a:pPr>
            <a:r>
              <a:rPr lang="en-US" altLang="en-US" sz="2800" dirty="0"/>
              <a:t>For example, the following code in (a) can be greatly simplified using a lambda expression in (b) in three lines.</a:t>
            </a:r>
            <a:endParaRPr lang="en-US" altLang="en-US" sz="2800" dirty="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4"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graphicFrame>
        <p:nvGraphicFramePr>
          <p:cNvPr id="31751" name="Object 4"/>
          <p:cNvGraphicFramePr>
            <a:graphicFrameLocks noChangeAspect="1"/>
          </p:cNvGraphicFramePr>
          <p:nvPr/>
        </p:nvGraphicFramePr>
        <p:xfrm>
          <a:off x="128588" y="3962400"/>
          <a:ext cx="8886825" cy="2438400"/>
        </p:xfrm>
        <a:graphic>
          <a:graphicData uri="http://schemas.openxmlformats.org/presentationml/2006/ole">
            <mc:AlternateContent xmlns:mc="http://schemas.openxmlformats.org/markup-compatibility/2006">
              <mc:Choice xmlns:v="urn:schemas-microsoft-com:vml" Requires="v">
                <p:oleObj spid="_x0000_s3076" name="" r:id="rId1" imgW="4799965" imgH="1312545" progId="Word.Picture.8">
                  <p:embed/>
                </p:oleObj>
              </mc:Choice>
              <mc:Fallback>
                <p:oleObj name="" r:id="rId1" imgW="4799965" imgH="1312545" progId="Word.Picture.8">
                  <p:embed/>
                  <p:pic>
                    <p:nvPicPr>
                      <p:cNvPr id="0" name="图片 3075"/>
                      <p:cNvPicPr/>
                      <p:nvPr/>
                    </p:nvPicPr>
                    <p:blipFill>
                      <a:blip r:embed="rId2"/>
                      <a:stretch>
                        <a:fillRect/>
                      </a:stretch>
                    </p:blipFill>
                    <p:spPr>
                      <a:xfrm>
                        <a:off x="128588" y="3962400"/>
                        <a:ext cx="8886825" cy="2438400"/>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2771" name="Rectangle 2"/>
          <p:cNvSpPr>
            <a:spLocks noGrp="1"/>
          </p:cNvSpPr>
          <p:nvPr>
            <p:ph type="title"/>
          </p:nvPr>
        </p:nvSpPr>
        <p:spPr>
          <a:xfrm>
            <a:off x="152400" y="381000"/>
            <a:ext cx="8763000" cy="666750"/>
          </a:xfrm>
          <a:ln/>
        </p:spPr>
        <p:txBody>
          <a:bodyPr vert="horz" wrap="square" lIns="92075" tIns="46038" rIns="92075" bIns="46038" anchor="ctr" anchorCtr="0"/>
          <a:p>
            <a:r>
              <a:rPr lang="en-US" altLang="en-US" sz="4200" dirty="0"/>
              <a:t>Basic Syntax for a Lambda Expression</a:t>
            </a:r>
            <a:endParaRPr lang="en-US" altLang="en-US" sz="4200" dirty="0"/>
          </a:p>
        </p:txBody>
      </p:sp>
      <p:sp>
        <p:nvSpPr>
          <p:cNvPr id="32772" name="Rectangle 3"/>
          <p:cNvSpPr>
            <a:spLocks noGrp="1"/>
          </p:cNvSpPr>
          <p:nvPr>
            <p:ph idx="1"/>
          </p:nvPr>
        </p:nvSpPr>
        <p:spPr>
          <a:xfrm>
            <a:off x="76200" y="1371600"/>
            <a:ext cx="8915400" cy="4724400"/>
          </a:xfrm>
          <a:ln/>
        </p:spPr>
        <p:txBody>
          <a:bodyPr vert="horz" wrap="square" lIns="92075" tIns="46038" rIns="92075" bIns="46038" anchor="t" anchorCtr="0"/>
          <a:p>
            <a:pPr marL="0" indent="0">
              <a:buNone/>
            </a:pPr>
            <a:r>
              <a:rPr lang="en-US" altLang="en-US" dirty="0"/>
              <a:t>The basic syntax for a lambda expression is either</a:t>
            </a:r>
            <a:endParaRPr lang="en-US" altLang="en-US" dirty="0"/>
          </a:p>
          <a:p>
            <a:pPr marL="0" indent="0">
              <a:buNone/>
            </a:pPr>
            <a:r>
              <a:rPr lang="en-US" altLang="en-US" dirty="0"/>
              <a:t>  (type1 param1, type2 param2, ...) -&gt; expression</a:t>
            </a:r>
            <a:endParaRPr lang="en-US" altLang="en-US" dirty="0"/>
          </a:p>
          <a:p>
            <a:pPr marL="0" indent="0">
              <a:buNone/>
            </a:pPr>
            <a:r>
              <a:rPr lang="en-US" altLang="en-US" dirty="0"/>
              <a:t>or</a:t>
            </a:r>
            <a:endParaRPr lang="en-US" altLang="en-US" dirty="0"/>
          </a:p>
          <a:p>
            <a:pPr marL="0" indent="0">
              <a:buNone/>
            </a:pPr>
            <a:r>
              <a:rPr lang="en-US" altLang="en-US" dirty="0"/>
              <a:t>  (type1 param1, type2 param2, ...) -&gt; { statements; }</a:t>
            </a:r>
            <a:endParaRPr lang="en-US" altLang="en-US" dirty="0"/>
          </a:p>
          <a:p>
            <a:pPr marL="0" indent="0">
              <a:buNone/>
            </a:pPr>
            <a:endParaRPr lang="en-US" altLang="en-US" dirty="0"/>
          </a:p>
          <a:p>
            <a:pPr marL="0" indent="0">
              <a:buNone/>
            </a:pPr>
            <a:r>
              <a:rPr lang="en-US" altLang="en-US" dirty="0"/>
              <a:t>The data type for a parameter may be explicitly declared or implicitly inferred by the compiler. The parentheses can be omitted if there is only one parameter without an explicit data type. </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3795" name="Rectangle 2"/>
          <p:cNvSpPr>
            <a:spLocks noGrp="1"/>
          </p:cNvSpPr>
          <p:nvPr>
            <p:ph type="title"/>
          </p:nvPr>
        </p:nvSpPr>
        <p:spPr>
          <a:xfrm>
            <a:off x="76200" y="381000"/>
            <a:ext cx="8991600" cy="666750"/>
          </a:xfrm>
          <a:ln/>
        </p:spPr>
        <p:txBody>
          <a:bodyPr vert="horz" wrap="square" lIns="92075" tIns="46038" rIns="92075" bIns="46038" anchor="ctr" anchorCtr="0"/>
          <a:p>
            <a:r>
              <a:rPr lang="en-US" altLang="en-US" sz="4200" dirty="0"/>
              <a:t>Single Abstract Method Interface (SAM)</a:t>
            </a:r>
            <a:endParaRPr lang="en-US" altLang="en-US" sz="4200" dirty="0"/>
          </a:p>
        </p:txBody>
      </p:sp>
      <p:sp>
        <p:nvSpPr>
          <p:cNvPr id="33796" name="Rectangle 3"/>
          <p:cNvSpPr>
            <a:spLocks noGrp="1"/>
          </p:cNvSpPr>
          <p:nvPr>
            <p:ph idx="1"/>
          </p:nvPr>
        </p:nvSpPr>
        <p:spPr>
          <a:xfrm>
            <a:off x="76200" y="1164590"/>
            <a:ext cx="8915400" cy="5007610"/>
          </a:xfrm>
          <a:ln/>
        </p:spPr>
        <p:txBody>
          <a:bodyPr vert="horz" wrap="square" lIns="92075" tIns="46038" rIns="92075" bIns="46038" anchor="t" anchorCtr="0"/>
          <a:p>
            <a:pPr marL="0" indent="0">
              <a:buNone/>
            </a:pPr>
            <a:r>
              <a:rPr lang="en-US" altLang="en-US" dirty="0"/>
              <a:t>The statements in the lambda expression is all for that method. </a:t>
            </a:r>
            <a:endParaRPr lang="en-US" altLang="en-US" dirty="0"/>
          </a:p>
          <a:p>
            <a:pPr marL="0" indent="0">
              <a:buNone/>
            </a:pPr>
            <a:r>
              <a:rPr lang="en-US" altLang="en-US" dirty="0"/>
              <a:t>If it contains multiple methods, the compiler will not be able to compile the lambda expression. </a:t>
            </a:r>
            <a:endParaRPr lang="en-US" altLang="en-US" dirty="0"/>
          </a:p>
          <a:p>
            <a:pPr marL="0" indent="0">
              <a:buNone/>
            </a:pPr>
            <a:r>
              <a:rPr lang="en-US" altLang="en-US" dirty="0"/>
              <a:t>So, for the compiler to understand lambda expressions, the interface must contain exactly one abstract method. Such an interface is known as a </a:t>
            </a:r>
            <a:r>
              <a:rPr lang="en-US" altLang="en-US" i="1" dirty="0"/>
              <a:t>functional interface</a:t>
            </a:r>
            <a:r>
              <a:rPr lang="en-US" altLang="en-US" dirty="0"/>
              <a:t>, or a </a:t>
            </a:r>
            <a:r>
              <a:rPr lang="en-US" altLang="en-US" i="1" dirty="0"/>
              <a:t>Single Abstract Method</a:t>
            </a:r>
            <a:r>
              <a:rPr lang="en-US" altLang="en-US" dirty="0"/>
              <a:t> (SAM) interface. </a:t>
            </a:r>
            <a:endParaRPr lang="en-US" altLang="en-US" dirty="0"/>
          </a:p>
        </p:txBody>
      </p:sp>
      <p:sp>
        <p:nvSpPr>
          <p:cNvPr id="33797" name="Rectangle 8">
            <a:hlinkClick r:id="rId1"/>
          </p:cNvPr>
          <p:cNvSpPr/>
          <p:nvPr/>
        </p:nvSpPr>
        <p:spPr>
          <a:xfrm>
            <a:off x="3790950" y="5638800"/>
            <a:ext cx="31496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TestLambda</a:t>
            </a:r>
            <a:endParaRPr lang="en-US" altLang="en-US" sz="2000" dirty="0">
              <a:ea typeface="Arial" panose="020B0604020202090204" pitchFamily="34" charset="0"/>
            </a:endParaRPr>
          </a:p>
        </p:txBody>
      </p:sp>
      <p:sp>
        <p:nvSpPr>
          <p:cNvPr id="33798" name="AutoShape 10">
            <a:hlinkClick r:id="rId2" action="ppaction://program"/>
          </p:cNvPr>
          <p:cNvSpPr/>
          <p:nvPr/>
        </p:nvSpPr>
        <p:spPr>
          <a:xfrm>
            <a:off x="7042150" y="56388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147" name="Rectangle 2"/>
          <p:cNvSpPr>
            <a:spLocks noGrp="1"/>
          </p:cNvSpPr>
          <p:nvPr>
            <p:ph type="title"/>
          </p:nvPr>
        </p:nvSpPr>
        <p:spPr>
          <a:xfrm>
            <a:off x="152400" y="228600"/>
            <a:ext cx="8763000" cy="1066800"/>
          </a:xfrm>
        </p:spPr>
        <p:txBody>
          <a:bodyPr vert="horz" wrap="square" lIns="92075" tIns="46038" rIns="92075" bIns="46038" anchor="ctr" anchorCtr="0"/>
          <a:p>
            <a:r>
              <a:rPr lang="en-US" altLang="en-US" dirty="0">
                <a:sym typeface="+mn-ea"/>
              </a:rPr>
              <a:t>Problem: Loan Calculator</a:t>
            </a:r>
            <a:endParaRPr lang="en-US" altLang="en-US" dirty="0"/>
          </a:p>
        </p:txBody>
      </p:sp>
      <p:sp>
        <p:nvSpPr>
          <p:cNvPr id="6148" name="Rectangle 3"/>
          <p:cNvSpPr>
            <a:spLocks noGrp="1"/>
          </p:cNvSpPr>
          <p:nvPr>
            <p:ph idx="1"/>
          </p:nvPr>
        </p:nvSpPr>
        <p:spPr>
          <a:xfrm>
            <a:off x="228600" y="1295400"/>
            <a:ext cx="5257800" cy="4648200"/>
          </a:xfrm>
        </p:spPr>
        <p:txBody>
          <a:bodyPr vert="horz" wrap="square" lIns="92075" tIns="46038" rIns="92075" bIns="46038" anchor="t" anchorCtr="0"/>
          <a:p>
            <a:pPr marL="0" indent="0">
              <a:buNone/>
            </a:pPr>
            <a:r>
              <a:rPr lang="en-US" altLang="en-US" sz="2800" dirty="0"/>
              <a:t>Suppose you want to write a GUI program that lets the user enter a loan amount, annual interest rate, and number of years and click the </a:t>
            </a:r>
            <a:r>
              <a:rPr lang="en-US" altLang="en-US" sz="2800" i="1" dirty="0"/>
              <a:t>Compute Payment</a:t>
            </a:r>
            <a:r>
              <a:rPr lang="en-US" altLang="en-US" sz="2800" dirty="0"/>
              <a:t> button to obtain the monthly payment and total payment. How do you accomplish the task? You have to use </a:t>
            </a:r>
            <a:r>
              <a:rPr lang="en-US" altLang="en-US" sz="2800" i="1" dirty="0"/>
              <a:t>event-driven programming</a:t>
            </a:r>
            <a:r>
              <a:rPr lang="en-US" altLang="en-US" sz="2800" dirty="0"/>
              <a:t> to write the code to respond to the button-clicking event.</a:t>
            </a:r>
            <a:endParaRPr lang="en-US" altLang="en-US" sz="2800" dirty="0"/>
          </a:p>
        </p:txBody>
      </p:sp>
      <p:pic>
        <p:nvPicPr>
          <p:cNvPr id="6149" name="Picture 5"/>
          <p:cNvPicPr>
            <a:picLocks noChangeAspect="1"/>
          </p:cNvPicPr>
          <p:nvPr/>
        </p:nvPicPr>
        <p:blipFill>
          <a:blip r:embed="rId1"/>
          <a:stretch>
            <a:fillRect/>
          </a:stretch>
        </p:blipFill>
        <p:spPr>
          <a:xfrm>
            <a:off x="5410200" y="1528763"/>
            <a:ext cx="3506788" cy="2433637"/>
          </a:xfrm>
          <a:prstGeom prst="rect">
            <a:avLst/>
          </a:prstGeom>
          <a:noFill/>
          <a:ln w="9525">
            <a:noFill/>
          </a:ln>
        </p:spPr>
      </p:pic>
      <p:sp>
        <p:nvSpPr>
          <p:cNvPr id="6150" name="Rectangle 8">
            <a:hlinkClick r:id="rId2"/>
          </p:cNvPr>
          <p:cNvSpPr/>
          <p:nvPr/>
        </p:nvSpPr>
        <p:spPr>
          <a:xfrm>
            <a:off x="5651500" y="5486400"/>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LoanCalculator</a:t>
            </a:r>
            <a:endParaRPr lang="en-US" altLang="en-US" sz="2000" dirty="0">
              <a:ea typeface="Arial" panose="020B0604020202090204" pitchFamily="34" charset="0"/>
            </a:endParaRPr>
          </a:p>
        </p:txBody>
      </p:sp>
      <p:sp>
        <p:nvSpPr>
          <p:cNvPr id="6151" name="AutoShape 10">
            <a:hlinkClick r:id="rId3" action="ppaction://program"/>
          </p:cNvPr>
          <p:cNvSpPr/>
          <p:nvPr/>
        </p:nvSpPr>
        <p:spPr>
          <a:xfrm>
            <a:off x="8077200" y="5486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9219" name="Rectangle 2"/>
          <p:cNvSpPr>
            <a:spLocks noGrp="1"/>
          </p:cNvSpPr>
          <p:nvPr>
            <p:ph type="title"/>
          </p:nvPr>
        </p:nvSpPr>
        <p:spPr>
          <a:xfrm>
            <a:off x="685800" y="304800"/>
            <a:ext cx="7772400" cy="1123950"/>
          </a:xfrm>
          <a:ln/>
        </p:spPr>
        <p:txBody>
          <a:bodyPr vert="horz" wrap="square" lIns="92075" tIns="46038" rIns="92075" bIns="46038" anchor="ctr" anchorCtr="0"/>
          <a:p>
            <a:r>
              <a:rPr lang="en-US" altLang="en-US" dirty="0"/>
              <a:t>Procedural vs. Event-Driven Programming</a:t>
            </a:r>
            <a:endParaRPr lang="en-US" altLang="en-US" dirty="0"/>
          </a:p>
        </p:txBody>
      </p:sp>
      <p:sp>
        <p:nvSpPr>
          <p:cNvPr id="9220" name="Rectangle 3"/>
          <p:cNvSpPr>
            <a:spLocks noGrp="1"/>
          </p:cNvSpPr>
          <p:nvPr>
            <p:ph idx="1"/>
          </p:nvPr>
        </p:nvSpPr>
        <p:spPr>
          <a:xfrm>
            <a:off x="457200" y="1905000"/>
            <a:ext cx="8305800" cy="2590800"/>
          </a:xfrm>
          <a:ln/>
        </p:spPr>
        <p:txBody>
          <a:bodyPr vert="horz" wrap="square" lIns="92075" tIns="46038" rIns="92075" bIns="46038" anchor="t" anchorCtr="0"/>
          <a:p>
            <a:pPr>
              <a:buFont typeface="Wingdings" panose="05000000000000000000" pitchFamily="2" charset="2"/>
              <a:buChar char="§"/>
            </a:pPr>
            <a:r>
              <a:rPr lang="en-US" altLang="en-US" i="1" dirty="0"/>
              <a:t>Procedural programming</a:t>
            </a:r>
            <a:r>
              <a:rPr lang="en-US" altLang="en-US" dirty="0"/>
              <a:t> is executed in procedural order.</a:t>
            </a:r>
            <a:endParaRPr lang="en-US" altLang="en-US" dirty="0"/>
          </a:p>
          <a:p>
            <a:pPr>
              <a:spcBef>
                <a:spcPct val="100000"/>
              </a:spcBef>
              <a:buFont typeface="Wingdings" panose="05000000000000000000" pitchFamily="2" charset="2"/>
              <a:buChar char="§"/>
            </a:pPr>
            <a:r>
              <a:rPr lang="en-US" altLang="en-US" dirty="0"/>
              <a:t>In event-driven programming, code is executed upon </a:t>
            </a:r>
            <a:r>
              <a:rPr lang="en-US" altLang="en-US" i="1" u="sng" dirty="0">
                <a:latin typeface="Times New Roman Italic" panose="02020603050405020304" charset="0"/>
                <a:cs typeface="Times New Roman Italic" panose="02020603050405020304" charset="0"/>
              </a:rPr>
              <a:t>activation of events</a:t>
            </a:r>
            <a:r>
              <a:rPr lang="en-US" altLang="en-US" dirty="0"/>
              <a:t>.</a:t>
            </a:r>
            <a:r>
              <a:rPr lang="en-US" altLang="en-US" dirty="0">
                <a:latin typeface="Book Antiqua" pitchFamily="18" charset="0"/>
              </a:rPr>
              <a:t> </a:t>
            </a:r>
            <a:endParaRPr lang="en-US" altLang="en-US" dirty="0">
              <a:latin typeface="Book Antiqu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Number Placeholder 4"/>
          <p:cNvSpPr>
            <a:spLocks noGrp="1"/>
          </p:cNvSpPr>
          <p:nvPr>
            <p:ph type="sldNum" sz="quarter" idx="11"/>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buClrTx/>
              <a:buFontTx/>
            </a:pPr>
            <a:r>
              <a:rPr lang="en-US" altLang="en-US" sz="1400" dirty="0"/>
              <a:t>*</a:t>
            </a:r>
            <a:endParaRPr lang="en-US" altLang="en-US" sz="1400" dirty="0">
              <a:ea typeface="Arial" panose="020B0604020202090204" pitchFamily="34" charset="0"/>
            </a:endParaRPr>
          </a:p>
        </p:txBody>
      </p:sp>
      <p:sp>
        <p:nvSpPr>
          <p:cNvPr id="9218" name="Rectangle 2"/>
          <p:cNvSpPr>
            <a:spLocks noGrp="1"/>
          </p:cNvSpPr>
          <p:nvPr>
            <p:ph type="title"/>
          </p:nvPr>
        </p:nvSpPr>
        <p:spPr>
          <a:xfrm>
            <a:off x="693738" y="203200"/>
            <a:ext cx="7772400" cy="609600"/>
          </a:xfrm>
        </p:spPr>
        <p:txBody>
          <a:bodyPr vert="horz" wrap="square" lIns="92075" tIns="46038" rIns="92075" bIns="46038" anchor="ctr" anchorCtr="0"/>
          <a:p>
            <a:r>
              <a:rPr lang="en-US" altLang="en-US" dirty="0"/>
              <a:t>Designing the Loan Class</a:t>
            </a:r>
            <a:endParaRPr lang="en-US" altLang="en-US" dirty="0"/>
          </a:p>
        </p:txBody>
      </p:sp>
      <p:sp>
        <p:nvSpPr>
          <p:cNvPr id="9219" name="Rectangle 3"/>
          <p:cNvSpPr/>
          <p:nvPr/>
        </p:nvSpPr>
        <p:spPr>
          <a:xfrm>
            <a:off x="3371850" y="237013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9220" name="Rectangle 7"/>
          <p:cNvSpPr/>
          <p:nvPr/>
        </p:nvSpPr>
        <p:spPr>
          <a:xfrm>
            <a:off x="3055938" y="237013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9221" name="Rectangle 8"/>
          <p:cNvSpPr/>
          <p:nvPr/>
        </p:nvSpPr>
        <p:spPr>
          <a:xfrm>
            <a:off x="0" y="1806575"/>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9222" name="Rectangle 9"/>
          <p:cNvSpPr/>
          <p:nvPr/>
        </p:nvSpPr>
        <p:spPr>
          <a:xfrm>
            <a:off x="0" y="1806575"/>
            <a:ext cx="9144000" cy="639763"/>
          </a:xfrm>
          <a:prstGeom prst="rect">
            <a:avLst/>
          </a:prstGeom>
          <a:noFill/>
          <a:ln w="12700">
            <a:noFill/>
          </a:ln>
        </p:spPr>
        <p:txBody>
          <a:bodyPr anchor="t" anchorCtr="0">
            <a:spAutoFit/>
          </a:bodyPr>
          <a:p>
            <a:pPr defTabSz="914400" eaLnBrk="0" hangingPunct="0">
              <a:buClrTx/>
              <a:buFontTx/>
              <a:tabLst>
                <a:tab pos="2286000" algn="l"/>
                <a:tab pos="2743200" algn="l"/>
                <a:tab pos="3200400" algn="l"/>
                <a:tab pos="3657600" algn="l"/>
                <a:tab pos="4114800" algn="l"/>
                <a:tab pos="4572000" algn="l"/>
                <a:tab pos="5029200" algn="l"/>
              </a:tabLst>
            </a:pPr>
            <a:r>
              <a:rPr lang="en-US" altLang="en-US" sz="1200" b="1" i="1" dirty="0">
                <a:solidFill>
                  <a:srgbClr val="0000FF"/>
                </a:solidFill>
                <a:latin typeface="Courier"/>
              </a:rPr>
              <a:t>	</a:t>
            </a:r>
            <a:endParaRPr lang="en-US" altLang="en-US" sz="1200" b="1" i="1" dirty="0">
              <a:solidFill>
                <a:srgbClr val="0000FF"/>
              </a:solidFill>
              <a:latin typeface="Courier"/>
            </a:endParaRPr>
          </a:p>
          <a:p>
            <a:pPr defTabSz="914400" eaLnBrk="0" hangingPunct="0">
              <a:buClrTx/>
              <a:buFontTx/>
              <a:tabLst>
                <a:tab pos="2286000" algn="l"/>
                <a:tab pos="2743200" algn="l"/>
                <a:tab pos="3200400" algn="l"/>
                <a:tab pos="3657600" algn="l"/>
                <a:tab pos="4114800" algn="l"/>
                <a:tab pos="4572000" algn="l"/>
                <a:tab pos="5029200" algn="l"/>
              </a:tabLst>
            </a:pPr>
            <a:endParaRPr lang="en-US" altLang="en-US" dirty="0">
              <a:latin typeface="Times New Roman" panose="02020603050405020304" pitchFamily="18" charset="0"/>
              <a:ea typeface="Arial" panose="020B0604020202090204" pitchFamily="34" charset="0"/>
            </a:endParaRPr>
          </a:p>
        </p:txBody>
      </p:sp>
      <p:sp>
        <p:nvSpPr>
          <p:cNvPr id="9223" name="Rectangle 10"/>
          <p:cNvSpPr/>
          <p:nvPr/>
        </p:nvSpPr>
        <p:spPr>
          <a:xfrm>
            <a:off x="2557463" y="1728788"/>
            <a:ext cx="9144000" cy="0"/>
          </a:xfrm>
          <a:prstGeom prst="rect">
            <a:avLst/>
          </a:prstGeom>
          <a:noFill/>
          <a:ln w="12700">
            <a:noFill/>
          </a:ln>
        </p:spPr>
        <p:txBody>
          <a:bodyPr anchor="t"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9224" name="Rectangle 11"/>
          <p:cNvSpPr/>
          <p:nvPr/>
        </p:nvSpPr>
        <p:spPr>
          <a:xfrm>
            <a:off x="0" y="1828800"/>
            <a:ext cx="9144000" cy="0"/>
          </a:xfrm>
          <a:prstGeom prst="rect">
            <a:avLst/>
          </a:prstGeom>
          <a:noFill/>
          <a:ln w="12700">
            <a:noFill/>
          </a:ln>
        </p:spPr>
        <p:txBody>
          <a:bodyPr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sp>
        <p:nvSpPr>
          <p:cNvPr id="9225" name="Rectangle 12"/>
          <p:cNvSpPr/>
          <p:nvPr/>
        </p:nvSpPr>
        <p:spPr>
          <a:xfrm>
            <a:off x="0" y="1585913"/>
            <a:ext cx="9144000" cy="0"/>
          </a:xfrm>
          <a:prstGeom prst="rect">
            <a:avLst/>
          </a:prstGeom>
          <a:noFill/>
          <a:ln w="12700">
            <a:noFill/>
          </a:ln>
        </p:spPr>
        <p:txBody>
          <a:bodyPr wrap="none" anchor="ctr" anchorCtr="0">
            <a:spAutoFit/>
          </a:bodyPr>
          <a:p>
            <a:pPr eaLnBrk="0" hangingPunct="0">
              <a:buClrTx/>
              <a:buFontTx/>
            </a:pPr>
            <a:endParaRPr lang="en-US" altLang="en-US" dirty="0">
              <a:latin typeface="Times New Roman" panose="02020603050405020304" pitchFamily="18" charset="0"/>
              <a:ea typeface="Arial" panose="020B0604020202090204" pitchFamily="34" charset="0"/>
            </a:endParaRPr>
          </a:p>
        </p:txBody>
      </p:sp>
      <p:graphicFrame>
        <p:nvGraphicFramePr>
          <p:cNvPr id="9226" name="Object 13"/>
          <p:cNvGraphicFramePr>
            <a:graphicFrameLocks noChangeAspect="1"/>
          </p:cNvGraphicFramePr>
          <p:nvPr/>
        </p:nvGraphicFramePr>
        <p:xfrm>
          <a:off x="1604963" y="969963"/>
          <a:ext cx="5718175" cy="4849812"/>
        </p:xfrm>
        <a:graphic>
          <a:graphicData uri="http://schemas.openxmlformats.org/presentationml/2006/ole">
            <mc:AlternateContent xmlns:mc="http://schemas.openxmlformats.org/markup-compatibility/2006">
              <mc:Choice xmlns:v="urn:schemas-microsoft-com:vml" Requires="v">
                <p:oleObj spid="_x0000_s3081" name="" r:id="rId1" imgW="4032250" imgH="3409315" progId="Word.Picture.8">
                  <p:embed/>
                </p:oleObj>
              </mc:Choice>
              <mc:Fallback>
                <p:oleObj name="" r:id="rId1" imgW="4032250" imgH="3409315" progId="Word.Picture.8">
                  <p:embed/>
                  <p:pic>
                    <p:nvPicPr>
                      <p:cNvPr id="0" name="图片 3080"/>
                      <p:cNvPicPr/>
                      <p:nvPr/>
                    </p:nvPicPr>
                    <p:blipFill>
                      <a:blip r:embed="rId2"/>
                      <a:stretch>
                        <a:fillRect/>
                      </a:stretch>
                    </p:blipFill>
                    <p:spPr>
                      <a:xfrm>
                        <a:off x="1604963" y="969963"/>
                        <a:ext cx="5718175" cy="4849812"/>
                      </a:xfrm>
                      <a:prstGeom prst="rect">
                        <a:avLst/>
                      </a:prstGeom>
                      <a:noFill/>
                      <a:ln w="38100">
                        <a:noFill/>
                        <a:miter/>
                      </a:ln>
                    </p:spPr>
                  </p:pic>
                </p:oleObj>
              </mc:Fallback>
            </mc:AlternateContent>
          </a:graphicData>
        </a:graphic>
      </p:graphicFrame>
      <p:sp>
        <p:nvSpPr>
          <p:cNvPr id="9227" name="Rectangle 14"/>
          <p:cNvSpPr/>
          <p:nvPr/>
        </p:nvSpPr>
        <p:spPr>
          <a:xfrm>
            <a:off x="0" y="4999038"/>
            <a:ext cx="2470150" cy="274637"/>
          </a:xfrm>
          <a:prstGeom prst="rect">
            <a:avLst/>
          </a:prstGeom>
          <a:noFill/>
          <a:ln w="12700">
            <a:noFill/>
          </a:ln>
        </p:spPr>
        <p:txBody>
          <a:bodyPr wrap="none" anchor="ctr" anchorCtr="0">
            <a:spAutoFit/>
          </a:bodyPr>
          <a:p>
            <a:pPr defTabSz="914400" eaLnBrk="0" hangingPunct="0">
              <a:buClrTx/>
              <a:buFontTx/>
              <a:tabLst>
                <a:tab pos="2286000" algn="l"/>
                <a:tab pos="2743200" algn="l"/>
                <a:tab pos="3200400" algn="l"/>
                <a:tab pos="3657600" algn="l"/>
                <a:tab pos="4114800" algn="l"/>
                <a:tab pos="4572000" algn="l"/>
                <a:tab pos="5029200" algn="l"/>
                <a:tab pos="5486400" algn="l"/>
                <a:tab pos="5943600" algn="l"/>
              </a:tabLst>
            </a:pPr>
            <a:r>
              <a:rPr lang="en-US" altLang="en-US" sz="1200" b="1" i="1" dirty="0">
                <a:solidFill>
                  <a:srgbClr val="0000FF"/>
                </a:solidFill>
                <a:latin typeface="Courier New" panose="02070409020205090404" pitchFamily="49" charset="0"/>
              </a:rPr>
              <a:t>	</a:t>
            </a:r>
            <a:endParaRPr lang="en-US" altLang="en-US" dirty="0">
              <a:latin typeface="Times New Roman" panose="02020603050405020304" pitchFamily="18" charset="0"/>
              <a:ea typeface="Times New Roman" panose="02020603050405020304" pitchFamily="18" charset="0"/>
            </a:endParaRPr>
          </a:p>
        </p:txBody>
      </p:sp>
      <p:sp>
        <p:nvSpPr>
          <p:cNvPr id="9228" name="AutoShape 10">
            <a:hlinkClick r:id="rId3" action="ppaction://program"/>
          </p:cNvPr>
          <p:cNvSpPr/>
          <p:nvPr/>
        </p:nvSpPr>
        <p:spPr>
          <a:xfrm>
            <a:off x="6146800" y="5962650"/>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p>
            <a:pPr algn="ctr" eaLnBrk="0" hangingPunct="0">
              <a:buClrTx/>
              <a:buFontTx/>
            </a:pPr>
            <a:r>
              <a:rPr lang="en-US" altLang="en-US" sz="1800" dirty="0">
                <a:latin typeface="Book Antiqua" pitchFamily="18" charset="0"/>
                <a:hlinkClick r:id="rId3" action="ppaction://hlinkfile"/>
              </a:rPr>
              <a:t>Run</a:t>
            </a:r>
            <a:endParaRPr lang="en-US" altLang="en-US" sz="1800" dirty="0">
              <a:latin typeface="Times New Roman" panose="02020603050405020304" pitchFamily="18" charset="0"/>
              <a:ea typeface="Arial" panose="020B0604020202090204" pitchFamily="34" charset="0"/>
            </a:endParaRPr>
          </a:p>
        </p:txBody>
      </p:sp>
      <p:sp>
        <p:nvSpPr>
          <p:cNvPr id="9229" name="Rectangle 18">
            <a:hlinkClick r:id="rId4"/>
          </p:cNvPr>
          <p:cNvSpPr/>
          <p:nvPr/>
        </p:nvSpPr>
        <p:spPr>
          <a:xfrm>
            <a:off x="1884363" y="5964238"/>
            <a:ext cx="1931987"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Loan</a:t>
            </a:r>
            <a:endParaRPr lang="en-US" altLang="en-US" sz="2000" dirty="0">
              <a:latin typeface="Times New Roman" panose="02020603050405020304" pitchFamily="18" charset="0"/>
              <a:ea typeface="Arial" panose="020B0604020202090204" pitchFamily="34" charset="0"/>
            </a:endParaRPr>
          </a:p>
        </p:txBody>
      </p:sp>
      <p:sp>
        <p:nvSpPr>
          <p:cNvPr id="9230" name="Rectangle 19">
            <a:hlinkClick r:id="rId5"/>
          </p:cNvPr>
          <p:cNvSpPr/>
          <p:nvPr/>
        </p:nvSpPr>
        <p:spPr>
          <a:xfrm>
            <a:off x="3995738" y="5964238"/>
            <a:ext cx="1931987" cy="381000"/>
          </a:xfrm>
          <a:prstGeom prst="rect">
            <a:avLst/>
          </a:prstGeom>
          <a:solidFill>
            <a:srgbClr val="92D050"/>
          </a:solidFill>
          <a:ln w="12700">
            <a:noFill/>
          </a:ln>
        </p:spPr>
        <p:txBody>
          <a:bodyPr anchor="t" anchorCtr="0"/>
          <a:p>
            <a:pPr algn="ctr" eaLnBrk="0" hangingPunct="0">
              <a:buClrTx/>
              <a:buFontTx/>
            </a:pPr>
            <a:r>
              <a:rPr lang="en-US" altLang="en-US" sz="2000" dirty="0">
                <a:latin typeface="Times New Roman" panose="02020603050405020304" pitchFamily="18" charset="0"/>
              </a:rPr>
              <a:t>TestLoanClass</a:t>
            </a:r>
            <a:endParaRPr lang="en-US" altLang="en-US" sz="2000" dirty="0">
              <a:latin typeface="Times New Roman" panose="02020603050405020304" pitchFamily="18" charset="0"/>
              <a:ea typeface="Arial" panose="020B060402020209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5843" name="Rectangle 2"/>
          <p:cNvSpPr>
            <a:spLocks noGrp="1"/>
          </p:cNvSpPr>
          <p:nvPr>
            <p:ph type="title"/>
          </p:nvPr>
        </p:nvSpPr>
        <p:spPr>
          <a:xfrm>
            <a:off x="685800" y="304800"/>
            <a:ext cx="7772400" cy="60960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MouseEvent</a:t>
            </a:r>
            <a:r>
              <a:rPr lang="en-US" altLang="en-US" dirty="0"/>
              <a:t> Class</a:t>
            </a:r>
            <a:endParaRPr lang="en-US" altLang="en-US" dirty="0">
              <a:solidFill>
                <a:schemeClr val="tx1"/>
              </a:solidFill>
            </a:endParaRPr>
          </a:p>
        </p:txBody>
      </p:sp>
      <p:sp>
        <p:nvSpPr>
          <p:cNvPr id="35844" name="Rectangle 6"/>
          <p:cNvSpPr/>
          <p:nvPr/>
        </p:nvSpPr>
        <p:spPr>
          <a:xfrm>
            <a:off x="2324100" y="2247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5845" name="Rectangle 8"/>
          <p:cNvSpPr/>
          <p:nvPr/>
        </p:nvSpPr>
        <p:spPr>
          <a:xfrm>
            <a:off x="2324100" y="2247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35847" name="Picture 12"/>
          <p:cNvPicPr>
            <a:picLocks noChangeAspect="1"/>
          </p:cNvPicPr>
          <p:nvPr/>
        </p:nvPicPr>
        <p:blipFill>
          <a:blip r:embed="rId1"/>
          <a:stretch>
            <a:fillRect/>
          </a:stretch>
        </p:blipFill>
        <p:spPr>
          <a:xfrm>
            <a:off x="165100" y="1552575"/>
            <a:ext cx="8813800" cy="3752850"/>
          </a:xfrm>
          <a:prstGeom prst="rect">
            <a:avLst/>
          </a:prstGeom>
          <a:noFill/>
          <a:ln w="12700">
            <a:noFill/>
          </a:ln>
        </p:spPr>
      </p:pic>
      <p:sp>
        <p:nvSpPr>
          <p:cNvPr id="35848" name="Rectangle 10">
            <a:hlinkClick r:id="rId2"/>
          </p:cNvPr>
          <p:cNvSpPr/>
          <p:nvPr/>
        </p:nvSpPr>
        <p:spPr>
          <a:xfrm>
            <a:off x="5041900" y="5638800"/>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MouseEventDemo</a:t>
            </a:r>
            <a:endParaRPr lang="en-US" altLang="en-US" sz="2000" dirty="0">
              <a:ea typeface="Arial" panose="020B0604020202090204" pitchFamily="34" charset="0"/>
            </a:endParaRPr>
          </a:p>
        </p:txBody>
      </p:sp>
      <p:sp>
        <p:nvSpPr>
          <p:cNvPr id="35849" name="AutoShape 10">
            <a:hlinkClick r:id="rId3" action="ppaction://program"/>
          </p:cNvPr>
          <p:cNvSpPr/>
          <p:nvPr/>
        </p:nvSpPr>
        <p:spPr>
          <a:xfrm>
            <a:off x="7467600" y="56388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6867"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KeyEvent</a:t>
            </a:r>
            <a:r>
              <a:rPr lang="en-US" altLang="en-US" dirty="0"/>
              <a:t> Class</a:t>
            </a:r>
            <a:endParaRPr lang="en-US" altLang="en-US" dirty="0"/>
          </a:p>
        </p:txBody>
      </p:sp>
      <p:sp>
        <p:nvSpPr>
          <p:cNvPr id="36868" name="Rectangle 6"/>
          <p:cNvSpPr/>
          <p:nvPr/>
        </p:nvSpPr>
        <p:spPr>
          <a:xfrm>
            <a:off x="2324100" y="29289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36870" name="Picture 11"/>
          <p:cNvPicPr>
            <a:picLocks noChangeAspect="1"/>
          </p:cNvPicPr>
          <p:nvPr/>
        </p:nvPicPr>
        <p:blipFill>
          <a:blip r:embed="rId1"/>
          <a:stretch>
            <a:fillRect/>
          </a:stretch>
        </p:blipFill>
        <p:spPr>
          <a:xfrm>
            <a:off x="152400" y="1447800"/>
            <a:ext cx="8836025" cy="2667000"/>
          </a:xfrm>
          <a:prstGeom prst="rect">
            <a:avLst/>
          </a:prstGeom>
          <a:noFill/>
          <a:ln w="12700">
            <a:noFill/>
          </a:ln>
        </p:spPr>
      </p:pic>
      <p:sp>
        <p:nvSpPr>
          <p:cNvPr id="36871" name="Rectangle 9">
            <a:hlinkClick r:id="rId2"/>
          </p:cNvPr>
          <p:cNvSpPr/>
          <p:nvPr/>
        </p:nvSpPr>
        <p:spPr>
          <a:xfrm>
            <a:off x="4419600" y="5486400"/>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KeyEventDemo</a:t>
            </a:r>
            <a:endParaRPr lang="en-US" altLang="en-US" sz="2000" dirty="0">
              <a:ea typeface="Arial" panose="020B0604020202090204" pitchFamily="34" charset="0"/>
            </a:endParaRPr>
          </a:p>
        </p:txBody>
      </p:sp>
      <p:sp>
        <p:nvSpPr>
          <p:cNvPr id="36872" name="AutoShape 10">
            <a:hlinkClick r:id="rId3" action="ppaction://program"/>
          </p:cNvPr>
          <p:cNvSpPr/>
          <p:nvPr/>
        </p:nvSpPr>
        <p:spPr>
          <a:xfrm>
            <a:off x="6845300" y="5486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7891"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The </a:t>
            </a:r>
            <a:r>
              <a:rPr lang="en-US" altLang="en-US" sz="4200" dirty="0">
                <a:latin typeface="Courier New" panose="02070409020205090404" pitchFamily="49" charset="0"/>
              </a:rPr>
              <a:t>KeyCode</a:t>
            </a:r>
            <a:r>
              <a:rPr lang="en-US" altLang="en-US" dirty="0"/>
              <a:t> Constants</a:t>
            </a:r>
            <a:endParaRPr lang="en-US" altLang="en-US" dirty="0"/>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37893" name="Picture 7"/>
          <p:cNvPicPr>
            <a:picLocks noChangeAspect="1"/>
          </p:cNvPicPr>
          <p:nvPr/>
        </p:nvPicPr>
        <p:blipFill>
          <a:blip r:embed="rId1"/>
          <a:stretch>
            <a:fillRect/>
          </a:stretch>
        </p:blipFill>
        <p:spPr>
          <a:xfrm>
            <a:off x="130175" y="1524000"/>
            <a:ext cx="8883650" cy="3810000"/>
          </a:xfrm>
          <a:prstGeom prst="rect">
            <a:avLst/>
          </a:prstGeom>
          <a:noFill/>
          <a:ln w="1270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8915" name="Rectangle 2"/>
          <p:cNvSpPr>
            <a:spLocks noGrp="1"/>
          </p:cNvSpPr>
          <p:nvPr>
            <p:ph type="title"/>
          </p:nvPr>
        </p:nvSpPr>
        <p:spPr>
          <a:xfrm>
            <a:off x="685800" y="457200"/>
            <a:ext cx="7772400" cy="1143000"/>
          </a:xfrm>
          <a:ln/>
        </p:spPr>
        <p:txBody>
          <a:bodyPr vert="horz" wrap="square" lIns="92075" tIns="46038" rIns="92075" bIns="46038" anchor="ctr" anchorCtr="0"/>
          <a:p>
            <a:r>
              <a:rPr lang="en-US" altLang="en-US" sz="4000" dirty="0"/>
              <a:t>Example: Control Circle with Mouse and Key</a:t>
            </a:r>
            <a:endParaRPr lang="en-US" altLang="en-US" u="sng" dirty="0">
              <a:solidFill>
                <a:schemeClr val="tx1"/>
              </a:solidFill>
              <a:latin typeface="Book Antiqua" pitchFamily="18" charset="0"/>
            </a:endParaRPr>
          </a:p>
        </p:txBody>
      </p:sp>
      <p:sp>
        <p:nvSpPr>
          <p:cNvPr id="38916" name="Rectangle 6">
            <a:hlinkClick r:id="rId1"/>
          </p:cNvPr>
          <p:cNvSpPr/>
          <p:nvPr/>
        </p:nvSpPr>
        <p:spPr>
          <a:xfrm>
            <a:off x="1600200" y="3238500"/>
            <a:ext cx="37338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ControlCircleWithMouseAndKey</a:t>
            </a:r>
            <a:endParaRPr lang="en-US" altLang="en-US" sz="2000" dirty="0">
              <a:ea typeface="Arial" panose="020B0604020202090204" pitchFamily="34" charset="0"/>
            </a:endParaRPr>
          </a:p>
        </p:txBody>
      </p:sp>
      <p:sp>
        <p:nvSpPr>
          <p:cNvPr id="38917" name="AutoShape 10">
            <a:hlinkClick r:id="rId2" action="ppaction://program"/>
          </p:cNvPr>
          <p:cNvSpPr/>
          <p:nvPr/>
        </p:nvSpPr>
        <p:spPr>
          <a:xfrm>
            <a:off x="5435600" y="32385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9939" name="Rectangle 2"/>
          <p:cNvSpPr>
            <a:spLocks noGrp="1"/>
          </p:cNvSpPr>
          <p:nvPr>
            <p:ph type="title"/>
          </p:nvPr>
        </p:nvSpPr>
        <p:spPr>
          <a:xfrm>
            <a:off x="152400" y="152400"/>
            <a:ext cx="8839200" cy="685800"/>
          </a:xfrm>
          <a:ln/>
        </p:spPr>
        <p:txBody>
          <a:bodyPr vert="horz" wrap="square" lIns="92075" tIns="46038" rIns="92075" bIns="46038" anchor="ctr" anchorCtr="0"/>
          <a:p>
            <a:r>
              <a:rPr lang="en-US" altLang="en-US" dirty="0">
                <a:cs typeface="Times New Roman" panose="02020603050405020304" pitchFamily="18" charset="0"/>
              </a:rPr>
              <a:t>Listeners for Observable Objects</a:t>
            </a:r>
            <a:endParaRPr lang="en-US" altLang="en-US" dirty="0"/>
          </a:p>
        </p:txBody>
      </p:sp>
      <p:sp>
        <p:nvSpPr>
          <p:cNvPr id="39940" name="Rectangle 3"/>
          <p:cNvSpPr>
            <a:spLocks noGrp="1"/>
          </p:cNvSpPr>
          <p:nvPr>
            <p:ph idx="1"/>
          </p:nvPr>
        </p:nvSpPr>
        <p:spPr>
          <a:xfrm>
            <a:off x="228600" y="990600"/>
            <a:ext cx="8915400" cy="4572000"/>
          </a:xfrm>
          <a:ln/>
        </p:spPr>
        <p:txBody>
          <a:bodyPr vert="horz" wrap="square" lIns="92075" tIns="46038" rIns="92075" bIns="46038" anchor="t" anchorCtr="0"/>
          <a:p>
            <a:pPr marL="0" indent="0">
              <a:buNone/>
            </a:pPr>
            <a:r>
              <a:rPr lang="en-US" altLang="en-US" sz="2700" dirty="0"/>
              <a:t>You can add a listener to process a value change in an observable object.</a:t>
            </a:r>
            <a:endParaRPr lang="en-US" altLang="en-US" sz="2700" dirty="0"/>
          </a:p>
          <a:p>
            <a:pPr marL="0" indent="0">
              <a:buNone/>
            </a:pPr>
            <a:r>
              <a:rPr lang="en-US" altLang="en-US" sz="2700" dirty="0"/>
              <a:t>An instance of </a:t>
            </a:r>
            <a:r>
              <a:rPr lang="en-US" altLang="en-US" sz="2700" b="1" dirty="0"/>
              <a:t>Observable</a:t>
            </a:r>
            <a:r>
              <a:rPr lang="en-US" altLang="en-US" sz="2700" dirty="0"/>
              <a:t> is known as an </a:t>
            </a:r>
            <a:r>
              <a:rPr lang="en-US" altLang="en-US" sz="2700" i="1" dirty="0"/>
              <a:t>observable object</a:t>
            </a:r>
            <a:r>
              <a:rPr lang="en-US" altLang="en-US" sz="2700" dirty="0"/>
              <a:t>, which contains the </a:t>
            </a:r>
            <a:r>
              <a:rPr lang="en-US" altLang="en-US" sz="2700" b="1" dirty="0"/>
              <a:t>addListener(InvalidationListener listener)</a:t>
            </a:r>
            <a:r>
              <a:rPr lang="en-US" altLang="en-US" sz="2700" dirty="0"/>
              <a:t> method for adding a listener. </a:t>
            </a:r>
            <a:endParaRPr lang="en-US" altLang="en-US" sz="2700" dirty="0"/>
          </a:p>
          <a:p>
            <a:pPr marL="0" indent="0">
              <a:buNone/>
            </a:pPr>
            <a:r>
              <a:rPr lang="en-US" altLang="en-US" sz="2700" dirty="0"/>
              <a:t>Once the value is changed in the property, a listener is notified. </a:t>
            </a:r>
            <a:endParaRPr lang="en-US" altLang="en-US" sz="2700" dirty="0"/>
          </a:p>
          <a:p>
            <a:pPr marL="0" indent="0">
              <a:buNone/>
            </a:pPr>
            <a:r>
              <a:rPr lang="en-US" altLang="en-US" sz="2700" dirty="0"/>
              <a:t>The listener class should implement the </a:t>
            </a:r>
            <a:r>
              <a:rPr lang="en-US" altLang="en-US" sz="2700" b="1" dirty="0"/>
              <a:t>InvalidationListener</a:t>
            </a:r>
            <a:r>
              <a:rPr lang="en-US" altLang="en-US" sz="2700" dirty="0"/>
              <a:t> interface, which uses the </a:t>
            </a:r>
            <a:r>
              <a:rPr lang="en-US" altLang="en-US" sz="2700" b="1" dirty="0"/>
              <a:t>invalidated(Observable o)</a:t>
            </a:r>
            <a:r>
              <a:rPr lang="en-US" altLang="en-US" sz="2700" dirty="0"/>
              <a:t> method to handle the property value change. </a:t>
            </a:r>
            <a:endParaRPr lang="en-US" altLang="en-US" sz="2700" dirty="0"/>
          </a:p>
          <a:p>
            <a:pPr marL="0" indent="0">
              <a:buNone/>
            </a:pPr>
            <a:r>
              <a:rPr lang="en-US" altLang="en-US" sz="2700" dirty="0"/>
              <a:t>Every binding property is an instance of </a:t>
            </a:r>
            <a:r>
              <a:rPr lang="en-US" altLang="en-US" sz="2700" b="1" dirty="0"/>
              <a:t>Observable</a:t>
            </a:r>
            <a:r>
              <a:rPr lang="en-US" altLang="en-US" sz="2700" dirty="0"/>
              <a:t>. </a:t>
            </a:r>
            <a:endParaRPr lang="en-US" altLang="en-US" sz="2700" dirty="0"/>
          </a:p>
        </p:txBody>
      </p:sp>
      <p:sp>
        <p:nvSpPr>
          <p:cNvPr id="39942" name="Rectangle 11">
            <a:hlinkClick r:id="rId1"/>
          </p:cNvPr>
          <p:cNvSpPr/>
          <p:nvPr/>
        </p:nvSpPr>
        <p:spPr>
          <a:xfrm>
            <a:off x="685800" y="5715000"/>
            <a:ext cx="28432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ObservablePropertyDemo</a:t>
            </a:r>
            <a:endParaRPr lang="en-US" altLang="en-US" sz="2000" dirty="0">
              <a:ea typeface="Arial" panose="020B0604020202090204" pitchFamily="34" charset="0"/>
            </a:endParaRPr>
          </a:p>
        </p:txBody>
      </p:sp>
      <p:sp>
        <p:nvSpPr>
          <p:cNvPr id="39943" name="AutoShape 10">
            <a:hlinkClick r:id="rId2" action="ppaction://program"/>
          </p:cNvPr>
          <p:cNvSpPr/>
          <p:nvPr/>
        </p:nvSpPr>
        <p:spPr>
          <a:xfrm>
            <a:off x="3630613" y="57150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
        <p:nvSpPr>
          <p:cNvPr id="39944" name="Rectangle 13">
            <a:hlinkClick r:id="rId4"/>
          </p:cNvPr>
          <p:cNvSpPr/>
          <p:nvPr/>
        </p:nvSpPr>
        <p:spPr>
          <a:xfrm>
            <a:off x="5041900" y="5715000"/>
            <a:ext cx="28432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DisplayResizableClock</a:t>
            </a:r>
            <a:endParaRPr lang="en-US" altLang="en-US" sz="2000" dirty="0">
              <a:ea typeface="Arial" panose="020B0604020202090204" pitchFamily="34" charset="0"/>
            </a:endParaRPr>
          </a:p>
        </p:txBody>
      </p:sp>
      <p:sp>
        <p:nvSpPr>
          <p:cNvPr id="39945" name="AutoShape 10">
            <a:hlinkClick r:id="rId5" action="ppaction://program"/>
          </p:cNvPr>
          <p:cNvSpPr/>
          <p:nvPr/>
        </p:nvSpPr>
        <p:spPr>
          <a:xfrm>
            <a:off x="7986713" y="57150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6" action="ppaction://hlinkfile"/>
              </a:rPr>
              <a:t>Run</a:t>
            </a:r>
            <a:endParaRPr lang="en-US" altLang="en-US" sz="1800" dirty="0">
              <a:ea typeface="Arial" panose="020B060402020209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1987" name="Rectangle 2"/>
          <p:cNvSpPr>
            <a:spLocks noGrp="1"/>
          </p:cNvSpPr>
          <p:nvPr>
            <p:ph type="title"/>
          </p:nvPr>
        </p:nvSpPr>
        <p:spPr>
          <a:xfrm>
            <a:off x="152400" y="152400"/>
            <a:ext cx="8839200" cy="685800"/>
          </a:xfrm>
          <a:ln/>
        </p:spPr>
        <p:txBody>
          <a:bodyPr vert="horz" wrap="square" lIns="92075" tIns="46038" rIns="92075" bIns="46038" anchor="ctr" anchorCtr="0"/>
          <a:p>
            <a:r>
              <a:rPr lang="en-US" altLang="en-US" dirty="0">
                <a:cs typeface="Times New Roman" panose="02020603050405020304" pitchFamily="18" charset="0"/>
              </a:rPr>
              <a:t>Animation</a:t>
            </a:r>
            <a:r>
              <a:rPr lang="en-US" altLang="en-US" dirty="0"/>
              <a:t> </a:t>
            </a:r>
            <a:endParaRPr lang="en-US" altLang="en-US" dirty="0"/>
          </a:p>
        </p:txBody>
      </p:sp>
      <p:sp>
        <p:nvSpPr>
          <p:cNvPr id="41988" name="Rectangle 3"/>
          <p:cNvSpPr>
            <a:spLocks noGrp="1"/>
          </p:cNvSpPr>
          <p:nvPr>
            <p:ph idx="1"/>
          </p:nvPr>
        </p:nvSpPr>
        <p:spPr>
          <a:xfrm>
            <a:off x="228600" y="1066800"/>
            <a:ext cx="8686800" cy="1219200"/>
          </a:xfrm>
          <a:ln/>
        </p:spPr>
        <p:txBody>
          <a:bodyPr vert="horz" wrap="square" lIns="92075" tIns="46038" rIns="92075" bIns="46038" anchor="t" anchorCtr="0"/>
          <a:p>
            <a:pPr marL="0" indent="0">
              <a:buNone/>
            </a:pPr>
            <a:r>
              <a:rPr lang="en-US" altLang="en-US" sz="2800" dirty="0"/>
              <a:t>JavaFX provides the </a:t>
            </a:r>
            <a:r>
              <a:rPr lang="en-US" altLang="en-US" sz="2800" b="1" dirty="0"/>
              <a:t>Animation</a:t>
            </a:r>
            <a:r>
              <a:rPr lang="en-US" altLang="en-US" sz="2800" dirty="0"/>
              <a:t> class with the core functionality for all animations.</a:t>
            </a:r>
            <a:endParaRPr lang="en-US" altLang="en-US" sz="2800" dirty="0"/>
          </a:p>
        </p:txBody>
      </p:sp>
      <p:sp>
        <p:nvSpPr>
          <p:cNvPr id="41989" name="Rectangle 5"/>
          <p:cNvSpPr/>
          <p:nvPr/>
        </p:nvSpPr>
        <p:spPr>
          <a:xfrm>
            <a:off x="2490788" y="27336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41991" name="Picture 9"/>
          <p:cNvPicPr>
            <a:picLocks noChangeAspect="1"/>
          </p:cNvPicPr>
          <p:nvPr/>
        </p:nvPicPr>
        <p:blipFill>
          <a:blip r:embed="rId1"/>
          <a:stretch>
            <a:fillRect/>
          </a:stretch>
        </p:blipFill>
        <p:spPr>
          <a:xfrm>
            <a:off x="58738" y="2181225"/>
            <a:ext cx="9118600" cy="3375025"/>
          </a:xfrm>
          <a:prstGeom prst="rect">
            <a:avLst/>
          </a:prstGeom>
          <a:noFill/>
          <a:ln w="1270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4035" name="Rectangle 2"/>
          <p:cNvSpPr>
            <a:spLocks noGrp="1"/>
          </p:cNvSpPr>
          <p:nvPr>
            <p:ph type="title"/>
          </p:nvPr>
        </p:nvSpPr>
        <p:spPr>
          <a:xfrm>
            <a:off x="685800" y="0"/>
            <a:ext cx="7772400" cy="762000"/>
          </a:xfrm>
          <a:ln/>
        </p:spPr>
        <p:txBody>
          <a:bodyPr vert="horz" wrap="square" lIns="92075" tIns="46038" rIns="92075" bIns="46038" anchor="ctr" anchorCtr="0"/>
          <a:p>
            <a:r>
              <a:rPr lang="en-US" altLang="en-US" dirty="0"/>
              <a:t>PathTransition</a:t>
            </a:r>
            <a:endParaRPr lang="en-US" altLang="en-US"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44037" name="Picture 13"/>
          <p:cNvPicPr>
            <a:picLocks noChangeAspect="1"/>
          </p:cNvPicPr>
          <p:nvPr/>
        </p:nvPicPr>
        <p:blipFill>
          <a:blip r:embed="rId1"/>
          <a:stretch>
            <a:fillRect/>
          </a:stretch>
        </p:blipFill>
        <p:spPr>
          <a:xfrm>
            <a:off x="0" y="1219200"/>
            <a:ext cx="9175750" cy="3505200"/>
          </a:xfrm>
          <a:prstGeom prst="rect">
            <a:avLst/>
          </a:prstGeom>
          <a:noFill/>
          <a:ln w="12700">
            <a:noFill/>
          </a:ln>
        </p:spPr>
      </p:pic>
      <p:sp>
        <p:nvSpPr>
          <p:cNvPr id="44038" name="Rectangle 12">
            <a:hlinkClick r:id="rId2"/>
          </p:cNvPr>
          <p:cNvSpPr/>
          <p:nvPr/>
        </p:nvSpPr>
        <p:spPr>
          <a:xfrm>
            <a:off x="5029200" y="5808663"/>
            <a:ext cx="255746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FlagRisingAnimation</a:t>
            </a:r>
            <a:endParaRPr lang="en-US" altLang="en-US" sz="2000" dirty="0">
              <a:ea typeface="Arial" panose="020B0604020202090204" pitchFamily="34" charset="0"/>
            </a:endParaRPr>
          </a:p>
        </p:txBody>
      </p:sp>
      <p:sp>
        <p:nvSpPr>
          <p:cNvPr id="44039" name="AutoShape 10">
            <a:hlinkClick r:id="rId3" action="ppaction://program"/>
          </p:cNvPr>
          <p:cNvSpPr/>
          <p:nvPr/>
        </p:nvSpPr>
        <p:spPr>
          <a:xfrm>
            <a:off x="7688263" y="5808663"/>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
        <p:nvSpPr>
          <p:cNvPr id="44040" name="Rectangle 14">
            <a:hlinkClick r:id="rId4"/>
          </p:cNvPr>
          <p:cNvSpPr/>
          <p:nvPr/>
        </p:nvSpPr>
        <p:spPr>
          <a:xfrm>
            <a:off x="5029200" y="5303838"/>
            <a:ext cx="25654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PathTransitionDemo</a:t>
            </a:r>
            <a:endParaRPr lang="en-US" altLang="en-US" sz="2000" dirty="0">
              <a:ea typeface="Arial" panose="020B0604020202090204" pitchFamily="34" charset="0"/>
            </a:endParaRPr>
          </a:p>
        </p:txBody>
      </p:sp>
      <p:sp>
        <p:nvSpPr>
          <p:cNvPr id="44041" name="AutoShape 10">
            <a:hlinkClick r:id="rId5" action="ppaction://program"/>
          </p:cNvPr>
          <p:cNvSpPr/>
          <p:nvPr/>
        </p:nvSpPr>
        <p:spPr>
          <a:xfrm>
            <a:off x="7696200" y="5303838"/>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5" action="ppaction://hlinkfile"/>
              </a:rPr>
              <a:t>Run</a:t>
            </a:r>
            <a:endParaRPr lang="en-US" altLang="en-US" sz="1800" dirty="0">
              <a:ea typeface="Arial" panose="020B060402020209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5059" name="Rectangle 2"/>
          <p:cNvSpPr>
            <a:spLocks noGrp="1"/>
          </p:cNvSpPr>
          <p:nvPr>
            <p:ph type="title"/>
          </p:nvPr>
        </p:nvSpPr>
        <p:spPr>
          <a:xfrm>
            <a:off x="685800" y="0"/>
            <a:ext cx="7772400" cy="762000"/>
          </a:xfrm>
          <a:ln/>
        </p:spPr>
        <p:txBody>
          <a:bodyPr vert="horz" wrap="square" lIns="92075" tIns="46038" rIns="92075" bIns="46038" anchor="ctr" anchorCtr="0"/>
          <a:p>
            <a:r>
              <a:rPr lang="en-US" altLang="en-US" dirty="0"/>
              <a:t>FadeTransition</a:t>
            </a:r>
            <a:endParaRPr lang="en-US" altLang="en-US"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45062" name="Rectangle 3"/>
          <p:cNvSpPr txBox="1"/>
          <p:nvPr/>
        </p:nvSpPr>
        <p:spPr>
          <a:xfrm>
            <a:off x="228600" y="914400"/>
            <a:ext cx="8686800" cy="1066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cs typeface="Arial" panose="020B0604020202090204" pitchFamily="34" charset="0"/>
              </a:rPr>
              <a:t>The </a:t>
            </a:r>
            <a:r>
              <a:rPr lang="en-AU" altLang="en-US" sz="2800" b="1" dirty="0">
                <a:cs typeface="Arial" panose="020B0604020202090204" pitchFamily="34" charset="0"/>
              </a:rPr>
              <a:t>FadeTransition</a:t>
            </a:r>
            <a:r>
              <a:rPr lang="en-US" altLang="en-US" sz="2800" dirty="0">
                <a:cs typeface="Arial" panose="020B0604020202090204" pitchFamily="34" charset="0"/>
              </a:rPr>
              <a:t> class animates the </a:t>
            </a:r>
            <a:r>
              <a:rPr lang="en-AU" altLang="en-US" sz="2800" dirty="0">
                <a:cs typeface="Arial" panose="020B0604020202090204" pitchFamily="34" charset="0"/>
              </a:rPr>
              <a:t>change of the opacity in a node over a given time. </a:t>
            </a:r>
            <a:endParaRPr lang="en-US" altLang="en-US" sz="2800" dirty="0">
              <a:ea typeface="Arial" panose="020B0604020202090204" pitchFamily="34" charset="0"/>
            </a:endParaRPr>
          </a:p>
        </p:txBody>
      </p:sp>
      <p:pic>
        <p:nvPicPr>
          <p:cNvPr id="45063" name="Picture 12"/>
          <p:cNvPicPr>
            <a:picLocks noChangeAspect="1"/>
          </p:cNvPicPr>
          <p:nvPr/>
        </p:nvPicPr>
        <p:blipFill>
          <a:blip r:embed="rId1"/>
          <a:stretch>
            <a:fillRect/>
          </a:stretch>
        </p:blipFill>
        <p:spPr>
          <a:xfrm>
            <a:off x="0" y="1981200"/>
            <a:ext cx="9144000" cy="3563938"/>
          </a:xfrm>
          <a:prstGeom prst="rect">
            <a:avLst/>
          </a:prstGeom>
          <a:noFill/>
          <a:ln w="12700">
            <a:noFill/>
          </a:ln>
        </p:spPr>
      </p:pic>
      <p:sp>
        <p:nvSpPr>
          <p:cNvPr id="45064" name="Rectangle 10">
            <a:hlinkClick r:id="rId2"/>
          </p:cNvPr>
          <p:cNvSpPr/>
          <p:nvPr/>
        </p:nvSpPr>
        <p:spPr>
          <a:xfrm>
            <a:off x="4927600" y="5867400"/>
            <a:ext cx="24384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FadeTransitionDemo</a:t>
            </a:r>
            <a:endParaRPr lang="en-US" altLang="en-US" sz="2000" dirty="0">
              <a:ea typeface="Arial" panose="020B0604020202090204" pitchFamily="34" charset="0"/>
            </a:endParaRPr>
          </a:p>
        </p:txBody>
      </p:sp>
      <p:sp>
        <p:nvSpPr>
          <p:cNvPr id="45065" name="AutoShape 10">
            <a:hlinkClick r:id="rId3" action="ppaction://program"/>
          </p:cNvPr>
          <p:cNvSpPr/>
          <p:nvPr/>
        </p:nvSpPr>
        <p:spPr>
          <a:xfrm>
            <a:off x="7467600" y="5867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6083" name="Rectangle 2"/>
          <p:cNvSpPr>
            <a:spLocks noGrp="1"/>
          </p:cNvSpPr>
          <p:nvPr>
            <p:ph type="title"/>
          </p:nvPr>
        </p:nvSpPr>
        <p:spPr>
          <a:xfrm>
            <a:off x="685800" y="0"/>
            <a:ext cx="7772400" cy="762000"/>
          </a:xfrm>
          <a:ln/>
        </p:spPr>
        <p:txBody>
          <a:bodyPr vert="horz" wrap="square" lIns="92075" tIns="46038" rIns="92075" bIns="46038" anchor="ctr" anchorCtr="0"/>
          <a:p>
            <a:r>
              <a:rPr lang="en-US" altLang="en-US" dirty="0"/>
              <a:t>Timeline</a:t>
            </a:r>
            <a:endParaRPr lang="en-US" altLang="en-US"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46086" name="Rectangle 3"/>
          <p:cNvSpPr txBox="1"/>
          <p:nvPr/>
        </p:nvSpPr>
        <p:spPr>
          <a:xfrm>
            <a:off x="228600" y="1066800"/>
            <a:ext cx="8686800" cy="2438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b="1" dirty="0">
                <a:cs typeface="Arial" panose="020B0604020202090204" pitchFamily="34" charset="0"/>
              </a:rPr>
              <a:t>PathTransition</a:t>
            </a:r>
            <a:r>
              <a:rPr lang="en-US" altLang="en-US" sz="2800" dirty="0">
                <a:cs typeface="Arial" panose="020B0604020202090204" pitchFamily="34" charset="0"/>
              </a:rPr>
              <a:t> and </a:t>
            </a:r>
            <a:r>
              <a:rPr lang="en-US" altLang="en-US" sz="2800" b="1" dirty="0">
                <a:cs typeface="Arial" panose="020B0604020202090204" pitchFamily="34" charset="0"/>
              </a:rPr>
              <a:t>FadeTransition</a:t>
            </a:r>
            <a:r>
              <a:rPr lang="en-US" altLang="en-US" sz="2800" dirty="0">
                <a:cs typeface="Arial" panose="020B0604020202090204" pitchFamily="34" charset="0"/>
              </a:rPr>
              <a:t> define specialized animations. The </a:t>
            </a:r>
            <a:r>
              <a:rPr lang="en-US" altLang="en-US" sz="2800" b="1" dirty="0">
                <a:cs typeface="Arial" panose="020B0604020202090204" pitchFamily="34" charset="0"/>
              </a:rPr>
              <a:t>Timeline</a:t>
            </a:r>
            <a:r>
              <a:rPr lang="en-US" altLang="en-US" sz="2800" dirty="0">
                <a:cs typeface="Arial" panose="020B0604020202090204" pitchFamily="34" charset="0"/>
              </a:rPr>
              <a:t> class can be used to program any animation using one or more </a:t>
            </a:r>
            <a:r>
              <a:rPr lang="en-US" altLang="en-US" sz="2800" b="1" dirty="0">
                <a:cs typeface="Arial" panose="020B0604020202090204" pitchFamily="34" charset="0"/>
              </a:rPr>
              <a:t>KeyFrame</a:t>
            </a:r>
            <a:r>
              <a:rPr lang="en-US" altLang="en-US" sz="2800" dirty="0">
                <a:cs typeface="Arial" panose="020B0604020202090204" pitchFamily="34" charset="0"/>
              </a:rPr>
              <a:t>s. Each </a:t>
            </a:r>
            <a:r>
              <a:rPr lang="en-US" altLang="en-US" sz="2800" b="1" dirty="0">
                <a:cs typeface="Arial" panose="020B0604020202090204" pitchFamily="34" charset="0"/>
              </a:rPr>
              <a:t>KeyFrame</a:t>
            </a:r>
            <a:r>
              <a:rPr lang="en-US" altLang="en-US" sz="2800" dirty="0">
                <a:cs typeface="Arial" panose="020B0604020202090204" pitchFamily="34" charset="0"/>
              </a:rPr>
              <a:t> is executed sequentially at a specified time interval. </a:t>
            </a:r>
            <a:r>
              <a:rPr lang="en-US" altLang="en-US" sz="2800" b="1" dirty="0">
                <a:cs typeface="Arial" panose="020B0604020202090204" pitchFamily="34" charset="0"/>
              </a:rPr>
              <a:t>Timeline</a:t>
            </a:r>
            <a:r>
              <a:rPr lang="en-US" altLang="en-US" sz="2800" dirty="0">
                <a:cs typeface="Arial" panose="020B0604020202090204" pitchFamily="34" charset="0"/>
              </a:rPr>
              <a:t> inherits from </a:t>
            </a:r>
            <a:r>
              <a:rPr lang="en-US" altLang="en-US" sz="2800" b="1" dirty="0">
                <a:cs typeface="Arial" panose="020B0604020202090204" pitchFamily="34" charset="0"/>
              </a:rPr>
              <a:t>Animation</a:t>
            </a:r>
            <a:r>
              <a:rPr lang="en-US" altLang="en-US" sz="2800" dirty="0">
                <a:cs typeface="Arial" panose="020B0604020202090204" pitchFamily="34" charset="0"/>
              </a:rPr>
              <a:t>. </a:t>
            </a:r>
            <a:endParaRPr lang="en-US" altLang="en-US" sz="2800" dirty="0">
              <a:ea typeface="Arial" panose="020B0604020202090204" pitchFamily="34" charset="0"/>
            </a:endParaRPr>
          </a:p>
        </p:txBody>
      </p:sp>
      <p:sp>
        <p:nvSpPr>
          <p:cNvPr id="46087" name="Rectangle 9">
            <a:hlinkClick r:id="rId1"/>
          </p:cNvPr>
          <p:cNvSpPr/>
          <p:nvPr/>
        </p:nvSpPr>
        <p:spPr>
          <a:xfrm>
            <a:off x="4143375" y="5638800"/>
            <a:ext cx="23225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TimelineDemo</a:t>
            </a:r>
            <a:endParaRPr lang="en-US" altLang="en-US" sz="2000" dirty="0">
              <a:ea typeface="Arial" panose="020B0604020202090204" pitchFamily="34" charset="0"/>
            </a:endParaRPr>
          </a:p>
        </p:txBody>
      </p:sp>
      <p:sp>
        <p:nvSpPr>
          <p:cNvPr id="46088" name="AutoShape 10">
            <a:hlinkClick r:id="rId2" action="ppaction://program"/>
          </p:cNvPr>
          <p:cNvSpPr/>
          <p:nvPr/>
        </p:nvSpPr>
        <p:spPr>
          <a:xfrm>
            <a:off x="6567488" y="56388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0243" name="Rectangle 2"/>
          <p:cNvSpPr>
            <a:spLocks noGrp="1"/>
          </p:cNvSpPr>
          <p:nvPr>
            <p:ph type="title"/>
          </p:nvPr>
        </p:nvSpPr>
        <p:spPr>
          <a:xfrm>
            <a:off x="304800" y="304800"/>
            <a:ext cx="8534400" cy="1143000"/>
          </a:xfrm>
          <a:ln/>
        </p:spPr>
        <p:txBody>
          <a:bodyPr vert="horz" wrap="square" lIns="92075" tIns="46038" rIns="92075" bIns="46038" anchor="ctr" anchorCtr="0"/>
          <a:p>
            <a:r>
              <a:rPr lang="en-US" altLang="en-US" dirty="0"/>
              <a:t>Taste of Event-Driven Programming</a:t>
            </a:r>
            <a:endParaRPr lang="en-US" altLang="en-US" dirty="0">
              <a:solidFill>
                <a:schemeClr val="tx1"/>
              </a:solidFill>
              <a:latin typeface="Book Antiqua" pitchFamily="18" charset="0"/>
            </a:endParaRPr>
          </a:p>
        </p:txBody>
      </p:sp>
      <p:sp>
        <p:nvSpPr>
          <p:cNvPr id="10244" name="Rectangle 3"/>
          <p:cNvSpPr>
            <a:spLocks noGrp="1"/>
          </p:cNvSpPr>
          <p:nvPr>
            <p:ph idx="1"/>
          </p:nvPr>
        </p:nvSpPr>
        <p:spPr>
          <a:xfrm>
            <a:off x="457200" y="1905000"/>
            <a:ext cx="8305800" cy="1524000"/>
          </a:xfrm>
          <a:ln/>
        </p:spPr>
        <p:txBody>
          <a:bodyPr vert="horz" wrap="square" lIns="92075" tIns="46038" rIns="92075" bIns="46038" anchor="t" anchorCtr="0"/>
          <a:p>
            <a:pPr marL="0" indent="0">
              <a:lnSpc>
                <a:spcPct val="90000"/>
              </a:lnSpc>
              <a:buNone/>
            </a:pPr>
            <a:r>
              <a:rPr lang="en-US" altLang="en-US" dirty="0"/>
              <a:t>The example displays a button in the frame. A message is displayed on the console when a button is clicked. </a:t>
            </a:r>
            <a:endParaRPr lang="en-US" altLang="en-US" dirty="0"/>
          </a:p>
        </p:txBody>
      </p:sp>
      <p:pic>
        <p:nvPicPr>
          <p:cNvPr id="10245" name="Picture 7"/>
          <p:cNvPicPr>
            <a:picLocks noChangeAspect="1"/>
          </p:cNvPicPr>
          <p:nvPr/>
        </p:nvPicPr>
        <p:blipFill>
          <a:blip r:embed="rId1"/>
          <a:stretch>
            <a:fillRect/>
          </a:stretch>
        </p:blipFill>
        <p:spPr>
          <a:xfrm>
            <a:off x="4267200" y="3657600"/>
            <a:ext cx="4343400" cy="1465263"/>
          </a:xfrm>
          <a:prstGeom prst="rect">
            <a:avLst/>
          </a:prstGeom>
          <a:noFill/>
          <a:ln w="12700">
            <a:noFill/>
          </a:ln>
        </p:spPr>
      </p:pic>
      <p:pic>
        <p:nvPicPr>
          <p:cNvPr id="10246" name="Picture 8"/>
          <p:cNvPicPr>
            <a:picLocks noChangeAspect="1"/>
          </p:cNvPicPr>
          <p:nvPr/>
        </p:nvPicPr>
        <p:blipFill>
          <a:blip r:embed="rId2"/>
          <a:stretch>
            <a:fillRect/>
          </a:stretch>
        </p:blipFill>
        <p:spPr>
          <a:xfrm>
            <a:off x="6324600" y="4724400"/>
            <a:ext cx="2438400" cy="1255713"/>
          </a:xfrm>
          <a:prstGeom prst="rect">
            <a:avLst/>
          </a:prstGeom>
          <a:noFill/>
          <a:ln w="12700">
            <a:noFill/>
          </a:ln>
        </p:spPr>
      </p:pic>
      <p:sp>
        <p:nvSpPr>
          <p:cNvPr id="10247" name="Rectangle 9">
            <a:hlinkClick r:id="rId3"/>
          </p:cNvPr>
          <p:cNvSpPr/>
          <p:nvPr/>
        </p:nvSpPr>
        <p:spPr>
          <a:xfrm>
            <a:off x="584200" y="5599113"/>
            <a:ext cx="23241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HandleEvent</a:t>
            </a:r>
            <a:endParaRPr lang="en-US" altLang="en-US" sz="2000" dirty="0">
              <a:ea typeface="Arial" panose="020B0604020202090204" pitchFamily="34" charset="0"/>
            </a:endParaRPr>
          </a:p>
        </p:txBody>
      </p:sp>
      <p:sp>
        <p:nvSpPr>
          <p:cNvPr id="10248" name="AutoShape 10">
            <a:hlinkClick r:id="rId4" action="ppaction://program"/>
          </p:cNvPr>
          <p:cNvSpPr/>
          <p:nvPr/>
        </p:nvSpPr>
        <p:spPr>
          <a:xfrm>
            <a:off x="3009900" y="5599113"/>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7107" name="Rectangle 2"/>
          <p:cNvSpPr>
            <a:spLocks noGrp="1"/>
          </p:cNvSpPr>
          <p:nvPr>
            <p:ph type="title"/>
          </p:nvPr>
        </p:nvSpPr>
        <p:spPr>
          <a:xfrm>
            <a:off x="685800" y="0"/>
            <a:ext cx="7772400" cy="762000"/>
          </a:xfrm>
          <a:ln/>
        </p:spPr>
        <p:txBody>
          <a:bodyPr vert="horz" wrap="square" lIns="92075" tIns="46038" rIns="92075" bIns="46038" anchor="ctr" anchorCtr="0"/>
          <a:p>
            <a:r>
              <a:rPr lang="en-US" altLang="en-US" dirty="0"/>
              <a:t>Clock Animation</a:t>
            </a:r>
            <a:endParaRPr lang="en-US" altLang="en-US"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47110" name="Picture 2"/>
          <p:cNvPicPr>
            <a:picLocks noChangeAspect="1"/>
          </p:cNvPicPr>
          <p:nvPr/>
        </p:nvPicPr>
        <p:blipFill>
          <a:blip r:embed="rId1"/>
          <a:stretch>
            <a:fillRect/>
          </a:stretch>
        </p:blipFill>
        <p:spPr>
          <a:xfrm>
            <a:off x="3059113" y="1454150"/>
            <a:ext cx="3024187" cy="3276600"/>
          </a:xfrm>
          <a:prstGeom prst="rect">
            <a:avLst/>
          </a:prstGeom>
          <a:noFill/>
          <a:ln w="12700">
            <a:noFill/>
          </a:ln>
        </p:spPr>
      </p:pic>
      <p:sp>
        <p:nvSpPr>
          <p:cNvPr id="47111" name="Rectangle 9">
            <a:hlinkClick r:id="rId2"/>
          </p:cNvPr>
          <p:cNvSpPr/>
          <p:nvPr/>
        </p:nvSpPr>
        <p:spPr>
          <a:xfrm>
            <a:off x="4205288" y="5715000"/>
            <a:ext cx="2322512"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ClockAnimation</a:t>
            </a:r>
            <a:endParaRPr lang="en-US" altLang="en-US" sz="2000" dirty="0">
              <a:ea typeface="Arial" panose="020B0604020202090204" pitchFamily="34" charset="0"/>
            </a:endParaRPr>
          </a:p>
        </p:txBody>
      </p:sp>
      <p:sp>
        <p:nvSpPr>
          <p:cNvPr id="47112" name="AutoShape 10">
            <a:hlinkClick r:id="rId3" action="ppaction://program"/>
          </p:cNvPr>
          <p:cNvSpPr/>
          <p:nvPr/>
        </p:nvSpPr>
        <p:spPr>
          <a:xfrm>
            <a:off x="6629400" y="57150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Picture 17"/>
          <p:cNvPicPr>
            <a:picLocks noChangeAspect="1"/>
          </p:cNvPicPr>
          <p:nvPr/>
        </p:nvPicPr>
        <p:blipFill>
          <a:blip r:embed="rId1"/>
          <a:stretch>
            <a:fillRect/>
          </a:stretch>
        </p:blipFill>
        <p:spPr>
          <a:xfrm>
            <a:off x="228600" y="2336800"/>
            <a:ext cx="6226175" cy="4159250"/>
          </a:xfrm>
          <a:prstGeom prst="rect">
            <a:avLst/>
          </a:prstGeom>
          <a:noFill/>
          <a:ln w="12700">
            <a:noFill/>
          </a:ln>
        </p:spPr>
      </p:pic>
      <p:sp>
        <p:nvSpPr>
          <p:cNvPr id="48131"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8132" name="Rectangle 2"/>
          <p:cNvSpPr>
            <a:spLocks noGrp="1"/>
          </p:cNvSpPr>
          <p:nvPr>
            <p:ph type="title"/>
          </p:nvPr>
        </p:nvSpPr>
        <p:spPr>
          <a:xfrm>
            <a:off x="685800" y="0"/>
            <a:ext cx="7772400" cy="762000"/>
          </a:xfrm>
          <a:ln/>
        </p:spPr>
        <p:txBody>
          <a:bodyPr vert="horz" wrap="square" lIns="92075" tIns="46038" rIns="92075" bIns="46038" anchor="ctr" anchorCtr="0"/>
          <a:p>
            <a:r>
              <a:rPr lang="en-US" altLang="en-US" b="1" dirty="0"/>
              <a:t>Case Study: Bouncing Ball</a:t>
            </a:r>
            <a:endParaRPr lang="en-US" altLang="en-US" dirty="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pic>
        <p:nvPicPr>
          <p:cNvPr id="48135" name="Picture 3"/>
          <p:cNvPicPr>
            <a:picLocks noChangeAspect="1"/>
          </p:cNvPicPr>
          <p:nvPr/>
        </p:nvPicPr>
        <p:blipFill>
          <a:blip r:embed="rId2"/>
          <a:stretch>
            <a:fillRect/>
          </a:stretch>
        </p:blipFill>
        <p:spPr>
          <a:xfrm>
            <a:off x="228600" y="914400"/>
            <a:ext cx="2382838" cy="1295400"/>
          </a:xfrm>
          <a:prstGeom prst="rect">
            <a:avLst/>
          </a:prstGeom>
          <a:noFill/>
          <a:ln w="9525">
            <a:noFill/>
          </a:ln>
        </p:spPr>
      </p:pic>
      <p:pic>
        <p:nvPicPr>
          <p:cNvPr id="48136" name="Picture 4"/>
          <p:cNvPicPr>
            <a:picLocks noChangeAspect="1"/>
          </p:cNvPicPr>
          <p:nvPr/>
        </p:nvPicPr>
        <p:blipFill>
          <a:blip r:embed="rId3"/>
          <a:stretch>
            <a:fillRect/>
          </a:stretch>
        </p:blipFill>
        <p:spPr>
          <a:xfrm>
            <a:off x="2803525" y="914400"/>
            <a:ext cx="2381250" cy="1295400"/>
          </a:xfrm>
          <a:prstGeom prst="rect">
            <a:avLst/>
          </a:prstGeom>
          <a:noFill/>
          <a:ln w="9525">
            <a:noFill/>
          </a:ln>
        </p:spPr>
      </p:pic>
      <p:pic>
        <p:nvPicPr>
          <p:cNvPr id="48137" name="Picture 5"/>
          <p:cNvPicPr>
            <a:picLocks noChangeAspect="1"/>
          </p:cNvPicPr>
          <p:nvPr/>
        </p:nvPicPr>
        <p:blipFill>
          <a:blip r:embed="rId4"/>
          <a:stretch>
            <a:fillRect/>
          </a:stretch>
        </p:blipFill>
        <p:spPr>
          <a:xfrm>
            <a:off x="5334000" y="914400"/>
            <a:ext cx="2382838" cy="1295400"/>
          </a:xfrm>
          <a:prstGeom prst="rect">
            <a:avLst/>
          </a:prstGeom>
          <a:noFill/>
          <a:ln w="9525">
            <a:noFill/>
          </a:ln>
        </p:spPr>
      </p:pic>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pPr>
              <a:buNone/>
            </a:pPr>
            <a:endParaRPr dirty="0">
              <a:latin typeface="Times New Roman" panose="02020603050405020304" pitchFamily="18" charset="0"/>
            </a:endParaRPr>
          </a:p>
        </p:txBody>
      </p:sp>
      <p:sp>
        <p:nvSpPr>
          <p:cNvPr id="48139" name="Rectangle 15">
            <a:hlinkClick r:id="rId5"/>
          </p:cNvPr>
          <p:cNvSpPr/>
          <p:nvPr/>
        </p:nvSpPr>
        <p:spPr>
          <a:xfrm>
            <a:off x="4724400" y="5881688"/>
            <a:ext cx="23225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BounceBallControl</a:t>
            </a:r>
            <a:endParaRPr lang="en-US" altLang="en-US" sz="2000" dirty="0">
              <a:ea typeface="Arial" panose="020B0604020202090204" pitchFamily="34" charset="0"/>
            </a:endParaRPr>
          </a:p>
        </p:txBody>
      </p:sp>
      <p:sp>
        <p:nvSpPr>
          <p:cNvPr id="48140" name="Rectangle 18">
            <a:hlinkClick r:id="rId6"/>
          </p:cNvPr>
          <p:cNvSpPr/>
          <p:nvPr/>
        </p:nvSpPr>
        <p:spPr>
          <a:xfrm>
            <a:off x="3162300" y="5897563"/>
            <a:ext cx="14097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BallPane</a:t>
            </a:r>
            <a:endParaRPr lang="en-US" altLang="en-US" sz="2000" dirty="0">
              <a:ea typeface="Arial" panose="020B0604020202090204" pitchFamily="34" charset="0"/>
            </a:endParaRPr>
          </a:p>
        </p:txBody>
      </p:sp>
      <p:sp>
        <p:nvSpPr>
          <p:cNvPr id="48141" name="AutoShape 10">
            <a:hlinkClick r:id="rId7" action="ppaction://program"/>
          </p:cNvPr>
          <p:cNvSpPr/>
          <p:nvPr/>
        </p:nvSpPr>
        <p:spPr>
          <a:xfrm>
            <a:off x="7239000" y="5881688"/>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7" action="ppaction://hlinkfile"/>
              </a:rPr>
              <a:t>Run</a:t>
            </a:r>
            <a:endParaRPr lang="en-US" altLang="en-US" sz="1800" dirty="0">
              <a:ea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126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1268" name="Rectangle 2"/>
          <p:cNvSpPr>
            <a:spLocks noGrp="1"/>
          </p:cNvSpPr>
          <p:nvPr>
            <p:ph type="title"/>
          </p:nvPr>
        </p:nvSpPr>
        <p:spPr>
          <a:xfrm>
            <a:off x="1371600" y="381000"/>
            <a:ext cx="7108825" cy="685800"/>
          </a:xfrm>
          <a:ln/>
        </p:spPr>
        <p:txBody>
          <a:bodyPr vert="horz" wrap="square" lIns="92075" tIns="46038" rIns="92075" bIns="46038" anchor="ctr" anchorCtr="0"/>
          <a:p>
            <a:r>
              <a:rPr lang="en-US" altLang="en-US" sz="4000" dirty="0"/>
              <a:t>Handling GUI Events</a:t>
            </a:r>
            <a:endParaRPr lang="en-US" altLang="en-US" sz="4000" dirty="0">
              <a:solidFill>
                <a:schemeClr val="tx1"/>
              </a:solidFill>
              <a:latin typeface="Book Antiqua" pitchFamily="18" charset="0"/>
              <a:hlinkClick r:id="rId1" action="ppaction://program"/>
            </a:endParaRPr>
          </a:p>
        </p:txBody>
      </p:sp>
      <p:sp>
        <p:nvSpPr>
          <p:cNvPr id="11269" name="Rectangle 3"/>
          <p:cNvSpPr>
            <a:spLocks noGrp="1"/>
          </p:cNvSpPr>
          <p:nvPr>
            <p:ph type="body"/>
          </p:nvPr>
        </p:nvSpPr>
        <p:spPr>
          <a:xfrm>
            <a:off x="381000" y="1524000"/>
            <a:ext cx="8458200" cy="1905000"/>
          </a:xfrm>
          <a:ln/>
        </p:spPr>
        <p:txBody>
          <a:bodyPr vert="horz" wrap="square" lIns="92075" tIns="46038" rIns="92075" bIns="46038" anchor="t" anchorCtr="0"/>
          <a:p>
            <a:pPr>
              <a:buNone/>
            </a:pPr>
            <a:r>
              <a:rPr lang="en-US" altLang="en-US" sz="3400" dirty="0"/>
              <a:t>Source object (e.g., button)</a:t>
            </a:r>
            <a:endParaRPr lang="en-US" altLang="en-US" sz="3400" dirty="0"/>
          </a:p>
          <a:p>
            <a:pPr>
              <a:buNone/>
            </a:pPr>
            <a:r>
              <a:rPr lang="en-US" altLang="en-US" sz="3400" dirty="0"/>
              <a:t>Listener object contains a method for processing the event.</a:t>
            </a:r>
            <a:endParaRPr lang="en-US" altLang="en-US" sz="3400" dirty="0"/>
          </a:p>
        </p:txBody>
      </p:sp>
      <p:pic>
        <p:nvPicPr>
          <p:cNvPr id="11270" name="Picture 6"/>
          <p:cNvPicPr>
            <a:picLocks noChangeAspect="1"/>
          </p:cNvPicPr>
          <p:nvPr/>
        </p:nvPicPr>
        <p:blipFill>
          <a:blip r:embed="rId2"/>
          <a:stretch>
            <a:fillRect/>
          </a:stretch>
        </p:blipFill>
        <p:spPr>
          <a:xfrm>
            <a:off x="457200" y="3733800"/>
            <a:ext cx="7899400" cy="1670050"/>
          </a:xfrm>
          <a:prstGeom prst="rect">
            <a:avLst/>
          </a:prstGeom>
          <a:noFill/>
          <a:ln w="127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229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2292"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2293" name="Text Box 3"/>
          <p:cNvSpPr txBox="1"/>
          <p:nvPr/>
        </p:nvSpPr>
        <p:spPr>
          <a:xfrm>
            <a:off x="228600" y="838200"/>
            <a:ext cx="86868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r>
              <a:rPr lang="en-US" altLang="en-US" sz="2000" dirty="0">
                <a:solidFill>
                  <a:schemeClr val="bg2"/>
                </a:solidFill>
                <a:cs typeface="Arial" panose="020B0604020202090204" pitchFamily="34" charset="0"/>
              </a:rPr>
              <a:t>public class HandleEvent extends Application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start(Stage primaryStage)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OKHandlerClass handler1 = new OKHandlerClass();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btOK.setOnAction(handler1);</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CancelHandlerClass handler2 = new CancelHandlerClass();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btCancel.setOnAction(handler2);</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primaryStage.show(); // Display the stage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class OKHandlerClass implements EventHandler&lt;ActionEvent&gt;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@Override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handle(ActionEvent 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System.out.println("OK button clicked");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a:t>
            </a:r>
            <a:endParaRPr lang="en-US" altLang="en-US" sz="2000" dirty="0">
              <a:solidFill>
                <a:schemeClr val="bg2"/>
              </a:solidFill>
              <a:ea typeface="Arial" panose="020B0604020202090204" pitchFamily="34" charset="0"/>
            </a:endParaRPr>
          </a:p>
        </p:txBody>
      </p:sp>
      <p:sp>
        <p:nvSpPr>
          <p:cNvPr id="12294" name="Rectangle 4"/>
          <p:cNvSpPr/>
          <p:nvPr/>
        </p:nvSpPr>
        <p:spPr>
          <a:xfrm>
            <a:off x="381000" y="1219200"/>
            <a:ext cx="41910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2295" name="AutoShape 5"/>
          <p:cNvSpPr/>
          <p:nvPr/>
        </p:nvSpPr>
        <p:spPr>
          <a:xfrm>
            <a:off x="6172200" y="990600"/>
            <a:ext cx="2514600" cy="1371600"/>
          </a:xfrm>
          <a:prstGeom prst="wedgeRoundRectCallout">
            <a:avLst>
              <a:gd name="adj1" fmla="val -118208"/>
              <a:gd name="adj2" fmla="val -2296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1. Start from the main method to create a window and display it</a:t>
            </a:r>
            <a:endParaRPr lang="en-US" altLang="en-US" sz="2000" dirty="0">
              <a:ea typeface="Arial" panose="020B0604020202090204" pitchFamily="34" charset="0"/>
            </a:endParaRPr>
          </a:p>
        </p:txBody>
      </p:sp>
      <p:sp>
        <p:nvSpPr>
          <p:cNvPr id="12296" name="Rectangle 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solidFill>
                  <a:schemeClr val="bg2"/>
                </a:solidFill>
                <a:latin typeface="Forte" pitchFamily="66" charset="0"/>
                <a:cs typeface="Arial" panose="020B0604020202090204" pitchFamily="34" charset="0"/>
              </a:rPr>
              <a:t>animation</a:t>
            </a:r>
            <a:endParaRPr lang="en-US" altLang="en-US" sz="2400" dirty="0">
              <a:ea typeface="Arial" panose="020B0604020202090204" pitchFamily="34" charset="0"/>
            </a:endParaRPr>
          </a:p>
        </p:txBody>
      </p:sp>
      <p:pic>
        <p:nvPicPr>
          <p:cNvPr id="12297" name="Picture 7"/>
          <p:cNvPicPr>
            <a:picLocks noChangeAspect="1"/>
          </p:cNvPicPr>
          <p:nvPr/>
        </p:nvPicPr>
        <p:blipFill>
          <a:blip r:embed="rId1"/>
          <a:stretch>
            <a:fillRect/>
          </a:stretch>
        </p:blipFill>
        <p:spPr>
          <a:xfrm>
            <a:off x="6781800" y="2752725"/>
            <a:ext cx="1905000" cy="1047750"/>
          </a:xfrm>
          <a:prstGeom prst="rect">
            <a:avLst/>
          </a:prstGeom>
          <a:noFill/>
          <a:ln w="12700">
            <a:noFill/>
          </a:ln>
        </p:spPr>
      </p:pic>
      <p:sp>
        <p:nvSpPr>
          <p:cNvPr id="12298" name="Line 8"/>
          <p:cNvSpPr/>
          <p:nvPr/>
        </p:nvSpPr>
        <p:spPr>
          <a:xfrm flipV="1">
            <a:off x="2667000" y="2971800"/>
            <a:ext cx="4114800" cy="381000"/>
          </a:xfrm>
          <a:prstGeom prst="line">
            <a:avLst/>
          </a:prstGeom>
          <a:ln w="44450" cap="flat" cmpd="sng">
            <a:solidFill>
              <a:srgbClr val="FF0000"/>
            </a:solidFill>
            <a:prstDash val="solid"/>
            <a:headEnd type="none" w="sm" len="sm"/>
            <a:tailEnd type="stealth"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331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3316"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3317" name="Text Box 3"/>
          <p:cNvSpPr txBox="1"/>
          <p:nvPr/>
        </p:nvSpPr>
        <p:spPr>
          <a:xfrm>
            <a:off x="228600" y="838200"/>
            <a:ext cx="86868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r>
              <a:rPr lang="en-US" altLang="en-US" sz="2000" dirty="0">
                <a:solidFill>
                  <a:schemeClr val="bg2"/>
                </a:solidFill>
                <a:cs typeface="Arial" panose="020B0604020202090204" pitchFamily="34" charset="0"/>
              </a:rPr>
              <a:t>public class HandleEvent extends Application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start(Stage primaryStage)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OKHandlerClass handler1 = new OKHandlerClass();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btOK.setOnAction(handler1);</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CancelHandlerClass handler2 = new CancelHandlerClass();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btCancel.setOnAction(handler2);</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primaryStage.show(); // Display the stage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class OKHandlerClass implements EventHandler&lt;ActionEvent&gt;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@Override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handle(ActionEvent 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System.out.println("OK button clicked");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a:t>
            </a:r>
            <a:endParaRPr lang="en-US" altLang="en-US" sz="2000" dirty="0">
              <a:solidFill>
                <a:schemeClr val="bg2"/>
              </a:solidFill>
              <a:ea typeface="Arial" panose="020B0604020202090204" pitchFamily="34" charset="0"/>
            </a:endParaRPr>
          </a:p>
        </p:txBody>
      </p:sp>
      <p:sp>
        <p:nvSpPr>
          <p:cNvPr id="13318" name="Rectangle 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solidFill>
                  <a:schemeClr val="bg2"/>
                </a:solidFill>
                <a:latin typeface="Forte" pitchFamily="66" charset="0"/>
                <a:cs typeface="Arial" panose="020B0604020202090204" pitchFamily="34" charset="0"/>
              </a:rPr>
              <a:t>animation</a:t>
            </a:r>
            <a:endParaRPr lang="en-US" altLang="en-US" sz="2400" dirty="0">
              <a:ea typeface="Arial" panose="020B0604020202090204" pitchFamily="34" charset="0"/>
            </a:endParaRPr>
          </a:p>
        </p:txBody>
      </p:sp>
      <p:pic>
        <p:nvPicPr>
          <p:cNvPr id="13319" name="Picture 7"/>
          <p:cNvPicPr>
            <a:picLocks noChangeAspect="1"/>
          </p:cNvPicPr>
          <p:nvPr/>
        </p:nvPicPr>
        <p:blipFill>
          <a:blip r:embed="rId1"/>
          <a:stretch>
            <a:fillRect/>
          </a:stretch>
        </p:blipFill>
        <p:spPr>
          <a:xfrm>
            <a:off x="6400800" y="3276600"/>
            <a:ext cx="1905000" cy="1047750"/>
          </a:xfrm>
          <a:prstGeom prst="rect">
            <a:avLst/>
          </a:prstGeom>
          <a:noFill/>
          <a:ln w="12700">
            <a:noFill/>
          </a:ln>
        </p:spPr>
      </p:pic>
      <p:sp>
        <p:nvSpPr>
          <p:cNvPr id="13320" name="AutoShape 5"/>
          <p:cNvSpPr/>
          <p:nvPr/>
        </p:nvSpPr>
        <p:spPr>
          <a:xfrm>
            <a:off x="6172200" y="990600"/>
            <a:ext cx="2514600" cy="1371600"/>
          </a:xfrm>
          <a:prstGeom prst="wedgeRoundRectCallout">
            <a:avLst>
              <a:gd name="adj1" fmla="val -12375"/>
              <a:gd name="adj2" fmla="val 14444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2. Click OK</a:t>
            </a:r>
            <a:endParaRPr lang="en-US" altLang="en-US" sz="2000" dirty="0">
              <a:ea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433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4340" name="Rectangle 2"/>
          <p:cNvSpPr>
            <a:spLocks noGrp="1"/>
          </p:cNvSpPr>
          <p:nvPr>
            <p:ph type="title"/>
          </p:nvPr>
        </p:nvSpPr>
        <p:spPr>
          <a:xfrm>
            <a:off x="1600200" y="228600"/>
            <a:ext cx="6248400" cy="457200"/>
          </a:xfrm>
          <a:ln/>
        </p:spPr>
        <p:txBody>
          <a:bodyPr vert="horz" wrap="square" lIns="92075" tIns="46038" rIns="92075" bIns="46038" anchor="ctr" anchorCtr="0"/>
          <a:p>
            <a:r>
              <a:rPr lang="en-US" altLang="en-US" sz="3600" dirty="0"/>
              <a:t>Trace Execution</a:t>
            </a:r>
            <a:endParaRPr lang="en-US" altLang="en-US" sz="3600" dirty="0"/>
          </a:p>
        </p:txBody>
      </p:sp>
      <p:sp>
        <p:nvSpPr>
          <p:cNvPr id="14341" name="Text Box 3"/>
          <p:cNvSpPr txBox="1"/>
          <p:nvPr/>
        </p:nvSpPr>
        <p:spPr>
          <a:xfrm>
            <a:off x="228600" y="838200"/>
            <a:ext cx="86868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r>
              <a:rPr lang="en-US" altLang="en-US" sz="2000" dirty="0">
                <a:solidFill>
                  <a:schemeClr val="bg2"/>
                </a:solidFill>
                <a:cs typeface="Arial" panose="020B0604020202090204" pitchFamily="34" charset="0"/>
              </a:rPr>
              <a:t>public class HandleEvent extends Application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start(Stage primaryStage)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OKHandlerClass handler1 = new OKHandlerClass();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btOK.setOnAction(handler1);</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CancelHandlerClass handler2 = new CancelHandlerClass();</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btCancel.setOnAction(handler2);</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primaryStage.show(); // Display the stage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class OKHandlerClass implements EventHandler&lt;ActionEvent&gt;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@Override</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public void handle(ActionEvent e)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System.out.println("OK button clicked");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  }</a:t>
            </a:r>
            <a:endParaRPr lang="en-US" altLang="en-US" sz="2000" dirty="0">
              <a:solidFill>
                <a:schemeClr val="bg2"/>
              </a:solidFill>
              <a:cs typeface="Arial" panose="020B0604020202090204" pitchFamily="34" charset="0"/>
            </a:endParaRPr>
          </a:p>
          <a:p>
            <a:pPr marL="0" lvl="0" indent="0">
              <a:spcBef>
                <a:spcPct val="0"/>
              </a:spcBef>
              <a:buClrTx/>
              <a:buSzTx/>
              <a:buFontTx/>
              <a:buNone/>
            </a:pPr>
            <a:r>
              <a:rPr lang="en-US" altLang="en-US" sz="2000" dirty="0">
                <a:solidFill>
                  <a:schemeClr val="bg2"/>
                </a:solidFill>
                <a:cs typeface="Arial" panose="020B0604020202090204" pitchFamily="34" charset="0"/>
              </a:rPr>
              <a:t>}</a:t>
            </a:r>
            <a:endParaRPr lang="en-US" altLang="en-US" sz="2000" dirty="0">
              <a:solidFill>
                <a:schemeClr val="bg2"/>
              </a:solidFill>
              <a:ea typeface="Arial" panose="020B0604020202090204" pitchFamily="34" charset="0"/>
            </a:endParaRPr>
          </a:p>
        </p:txBody>
      </p:sp>
      <p:sp>
        <p:nvSpPr>
          <p:cNvPr id="14342" name="Rectangle 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solidFill>
                  <a:schemeClr val="bg2"/>
                </a:solidFill>
                <a:latin typeface="Forte" pitchFamily="66" charset="0"/>
                <a:cs typeface="Arial" panose="020B0604020202090204" pitchFamily="34" charset="0"/>
              </a:rPr>
              <a:t>animation</a:t>
            </a:r>
            <a:endParaRPr lang="en-US" altLang="en-US" sz="2400" dirty="0">
              <a:ea typeface="Arial" panose="020B0604020202090204" pitchFamily="34" charset="0"/>
            </a:endParaRPr>
          </a:p>
        </p:txBody>
      </p:sp>
      <p:sp>
        <p:nvSpPr>
          <p:cNvPr id="14343" name="Rectangle 4"/>
          <p:cNvSpPr/>
          <p:nvPr/>
        </p:nvSpPr>
        <p:spPr>
          <a:xfrm>
            <a:off x="533400" y="5486400"/>
            <a:ext cx="4343400"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4344" name="Picture 6"/>
          <p:cNvPicPr>
            <a:picLocks noChangeAspect="1"/>
          </p:cNvPicPr>
          <p:nvPr/>
        </p:nvPicPr>
        <p:blipFill>
          <a:blip r:embed="rId1"/>
          <a:stretch>
            <a:fillRect/>
          </a:stretch>
        </p:blipFill>
        <p:spPr>
          <a:xfrm>
            <a:off x="6400800" y="3276600"/>
            <a:ext cx="1905000" cy="1047750"/>
          </a:xfrm>
          <a:prstGeom prst="rect">
            <a:avLst/>
          </a:prstGeom>
          <a:noFill/>
          <a:ln w="12700">
            <a:noFill/>
          </a:ln>
        </p:spPr>
      </p:pic>
      <p:sp>
        <p:nvSpPr>
          <p:cNvPr id="14345" name="AutoShape 7"/>
          <p:cNvSpPr/>
          <p:nvPr/>
        </p:nvSpPr>
        <p:spPr>
          <a:xfrm>
            <a:off x="6172200" y="990600"/>
            <a:ext cx="2514600" cy="1371600"/>
          </a:xfrm>
          <a:prstGeom prst="wedgeRoundRectCallout">
            <a:avLst>
              <a:gd name="adj1" fmla="val -121856"/>
              <a:gd name="adj2" fmla="val 27324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3. The JVM invokes the listener’s handle method</a:t>
            </a:r>
            <a:endParaRPr lang="en-US" altLang="en-US" sz="2000" dirty="0">
              <a:ea typeface="Arial" panose="020B0604020202090204" pitchFamily="34" charset="0"/>
            </a:endParaRPr>
          </a:p>
        </p:txBody>
      </p:sp>
      <p:pic>
        <p:nvPicPr>
          <p:cNvPr id="14346" name="Picture 8"/>
          <p:cNvPicPr>
            <a:picLocks noChangeAspect="1"/>
          </p:cNvPicPr>
          <p:nvPr/>
        </p:nvPicPr>
        <p:blipFill>
          <a:blip r:embed="rId2"/>
          <a:stretch>
            <a:fillRect/>
          </a:stretch>
        </p:blipFill>
        <p:spPr>
          <a:xfrm>
            <a:off x="6172200" y="5257800"/>
            <a:ext cx="2378075" cy="884238"/>
          </a:xfrm>
          <a:prstGeom prst="rect">
            <a:avLst/>
          </a:prstGeom>
          <a:noFill/>
          <a:ln w="12700">
            <a:noFill/>
          </a:ln>
        </p:spPr>
      </p:pic>
      <p:sp>
        <p:nvSpPr>
          <p:cNvPr id="14347" name="Line 9"/>
          <p:cNvSpPr/>
          <p:nvPr/>
        </p:nvSpPr>
        <p:spPr>
          <a:xfrm>
            <a:off x="4800600" y="5638800"/>
            <a:ext cx="1447800" cy="0"/>
          </a:xfrm>
          <a:prstGeom prst="line">
            <a:avLst/>
          </a:prstGeom>
          <a:ln w="44450" cap="flat" cmpd="sng">
            <a:solidFill>
              <a:srgbClr val="FF0000"/>
            </a:solidFill>
            <a:prstDash val="solid"/>
            <a:headEnd type="none" w="sm" len="sm"/>
            <a:tailEnd type="stealth"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5363"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Events</a:t>
            </a:r>
            <a:endParaRPr lang="en-US" altLang="en-US" dirty="0"/>
          </a:p>
        </p:txBody>
      </p:sp>
      <p:sp>
        <p:nvSpPr>
          <p:cNvPr id="15364" name="Rectangle 3"/>
          <p:cNvSpPr>
            <a:spLocks noGrp="1"/>
          </p:cNvSpPr>
          <p:nvPr>
            <p:ph idx="1"/>
          </p:nvPr>
        </p:nvSpPr>
        <p:spPr>
          <a:xfrm>
            <a:off x="381000" y="1371600"/>
            <a:ext cx="8229600" cy="4495800"/>
          </a:xfrm>
          <a:ln/>
        </p:spPr>
        <p:txBody>
          <a:bodyPr vert="horz" wrap="square" lIns="92075" tIns="46038" rIns="92075" bIns="46038" anchor="t" anchorCtr="0"/>
          <a:p>
            <a:pPr>
              <a:buFont typeface="Arial" panose="020B0604020202090204" pitchFamily="34" charset="0"/>
              <a:buChar char="•"/>
            </a:pPr>
            <a:r>
              <a:rPr lang="en-US" altLang="en-US" sz="3400" dirty="0"/>
              <a:t>An </a:t>
            </a:r>
            <a:r>
              <a:rPr lang="en-US" altLang="en-US" sz="3400" i="1" dirty="0"/>
              <a:t>event</a:t>
            </a:r>
            <a:r>
              <a:rPr lang="en-US" altLang="en-US" sz="3400" dirty="0"/>
              <a:t> can be defined as a type of </a:t>
            </a:r>
            <a:r>
              <a:rPr lang="en-US" altLang="en-US" sz="3400" i="1" u="sng" dirty="0">
                <a:latin typeface="Times New Roman Italic" panose="02020603050405020304" charset="0"/>
                <a:cs typeface="Times New Roman Italic" panose="02020603050405020304" charset="0"/>
              </a:rPr>
              <a:t>signal </a:t>
            </a:r>
            <a:r>
              <a:rPr lang="en-US" altLang="en-US" sz="3400" dirty="0"/>
              <a:t>to the program that something has happened. </a:t>
            </a:r>
            <a:endParaRPr lang="en-US" altLang="en-US" sz="3400" dirty="0"/>
          </a:p>
          <a:p>
            <a:pPr>
              <a:spcBef>
                <a:spcPct val="100000"/>
              </a:spcBef>
              <a:buFont typeface="Arial" panose="020B0604020202090204" pitchFamily="34" charset="0"/>
              <a:buChar char="•"/>
            </a:pPr>
            <a:r>
              <a:rPr lang="en-US" altLang="en-US" sz="3400" dirty="0"/>
              <a:t>The event is generated by external user actions such as mouse movements, mouse clicks, or keystrokes.</a:t>
            </a:r>
            <a:endParaRPr lang="en-US" altLang="en-US" sz="3400"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9252</Words>
  <Application>WPS 演示</Application>
  <PresentationFormat>On-screen Show (4:3)</PresentationFormat>
  <Paragraphs>428</Paragraphs>
  <Slides>41</Slides>
  <Notes>4</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65" baseType="lpstr">
      <vt:lpstr>Arial</vt:lpstr>
      <vt:lpstr>宋体</vt:lpstr>
      <vt:lpstr>Wingdings</vt:lpstr>
      <vt:lpstr>Times New Roman</vt:lpstr>
      <vt:lpstr>Monotype Sorts</vt:lpstr>
      <vt:lpstr>Thonburi</vt:lpstr>
      <vt:lpstr>Book Antiqua</vt:lpstr>
      <vt:lpstr>苹方-简</vt:lpstr>
      <vt:lpstr>Forte</vt:lpstr>
      <vt:lpstr>Courier New</vt:lpstr>
      <vt:lpstr>Courier</vt:lpstr>
      <vt:lpstr>Monotype Sorts</vt:lpstr>
      <vt:lpstr>微软雅黑</vt:lpstr>
      <vt:lpstr>汉仪旗黑</vt:lpstr>
      <vt:lpstr>宋体</vt:lpstr>
      <vt:lpstr>Arial Unicode MS</vt:lpstr>
      <vt:lpstr>汉仪书宋二KW</vt:lpstr>
      <vt:lpstr>Calibri</vt:lpstr>
      <vt:lpstr>Helvetica Neue</vt:lpstr>
      <vt:lpstr>Times New Roman Italic</vt:lpstr>
      <vt:lpstr>International</vt:lpstr>
      <vt:lpstr>1_International</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Motivations</vt:lpstr>
      <vt:lpstr>Designing the Loan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蔡玮 - 香港中文大学(深圳)</cp:lastModifiedBy>
  <cp:revision>397</cp:revision>
  <cp:lastPrinted>2024-03-03T03:06:57Z</cp:lastPrinted>
  <dcterms:created xsi:type="dcterms:W3CDTF">2024-03-03T03:06:57Z</dcterms:created>
  <dcterms:modified xsi:type="dcterms:W3CDTF">2024-03-03T03:06:57Z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18E8BFE2F9D9142F69A3E2654F0C1EEE_43</vt:lpwstr>
  </property>
  <property fmtid="{D5CDD505-2E9C-101B-9397-08002B2CF9AE}" pid="3" name="KSOProductBuildVer">
    <vt:lpwstr>2052-6.5.2.8766</vt:lpwstr>
  </property>
</Properties>
</file>