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69"/>
  </p:handoutMasterIdLst>
  <p:sldIdLst>
    <p:sldId id="402" r:id="rId4"/>
    <p:sldId id="493" r:id="rId6"/>
    <p:sldId id="471" r:id="rId7"/>
    <p:sldId id="464" r:id="rId8"/>
    <p:sldId id="494" r:id="rId9"/>
    <p:sldId id="499" r:id="rId10"/>
    <p:sldId id="403" r:id="rId11"/>
    <p:sldId id="495" r:id="rId12"/>
    <p:sldId id="496" r:id="rId13"/>
    <p:sldId id="497" r:id="rId14"/>
    <p:sldId id="472" r:id="rId15"/>
    <p:sldId id="498" r:id="rId16"/>
    <p:sldId id="465" r:id="rId17"/>
    <p:sldId id="451" r:id="rId18"/>
    <p:sldId id="447" r:id="rId19"/>
    <p:sldId id="405" r:id="rId20"/>
    <p:sldId id="406" r:id="rId21"/>
    <p:sldId id="407" r:id="rId22"/>
    <p:sldId id="477" r:id="rId23"/>
    <p:sldId id="513" r:id="rId24"/>
    <p:sldId id="444" r:id="rId25"/>
    <p:sldId id="410" r:id="rId26"/>
    <p:sldId id="411" r:id="rId27"/>
    <p:sldId id="479" r:id="rId28"/>
    <p:sldId id="480" r:id="rId29"/>
    <p:sldId id="481" r:id="rId30"/>
    <p:sldId id="482" r:id="rId31"/>
    <p:sldId id="486" r:id="rId32"/>
    <p:sldId id="487" r:id="rId33"/>
    <p:sldId id="488" r:id="rId34"/>
    <p:sldId id="489" r:id="rId35"/>
    <p:sldId id="490" r:id="rId36"/>
    <p:sldId id="492" r:id="rId37"/>
    <p:sldId id="491" r:id="rId38"/>
    <p:sldId id="558" r:id="rId39"/>
    <p:sldId id="446" r:id="rId40"/>
    <p:sldId id="468" r:id="rId41"/>
    <p:sldId id="469" r:id="rId42"/>
    <p:sldId id="470" r:id="rId43"/>
    <p:sldId id="449" r:id="rId44"/>
    <p:sldId id="450" r:id="rId45"/>
    <p:sldId id="452" r:id="rId46"/>
    <p:sldId id="453" r:id="rId47"/>
    <p:sldId id="454" r:id="rId48"/>
    <p:sldId id="455" r:id="rId49"/>
    <p:sldId id="456" r:id="rId50"/>
    <p:sldId id="457" r:id="rId51"/>
    <p:sldId id="458" r:id="rId52"/>
    <p:sldId id="459" r:id="rId53"/>
    <p:sldId id="460" r:id="rId54"/>
    <p:sldId id="461" r:id="rId55"/>
    <p:sldId id="500" r:id="rId56"/>
    <p:sldId id="501" r:id="rId57"/>
    <p:sldId id="502" r:id="rId58"/>
    <p:sldId id="503" r:id="rId59"/>
    <p:sldId id="504" r:id="rId60"/>
    <p:sldId id="515" r:id="rId61"/>
    <p:sldId id="505" r:id="rId62"/>
    <p:sldId id="506" r:id="rId63"/>
    <p:sldId id="508" r:id="rId64"/>
    <p:sldId id="509" r:id="rId65"/>
    <p:sldId id="510" r:id="rId66"/>
    <p:sldId id="511" r:id="rId67"/>
    <p:sldId id="512" r:id="rId6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750"/>
    <p:restoredTop sz="94691"/>
  </p:normalViewPr>
  <p:slideViewPr>
    <p:cSldViewPr showGuides="1">
      <p:cViewPr varScale="1">
        <p:scale>
          <a:sx n="108" d="100"/>
          <a:sy n="108" d="100"/>
        </p:scale>
        <p:origin x="1524" y="114"/>
      </p:cViewPr>
      <p:guideLst>
        <p:guide orient="horz" pos="912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3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lstStyle>
            <a:lvl1pPr eaLnBrk="0" hangingPunct="0">
              <a:defRPr sz="1000" i="1"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lstStyle>
            <a:lvl1pPr algn="r" eaLnBrk="0" hangingPunct="0">
              <a:defRPr sz="1000" i="1"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lstStyle>
            <a:lvl1pPr eaLnBrk="0" hangingPunct="0">
              <a:defRPr sz="1000" i="1"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lstStyle>
            <a:lvl1pPr algn="r" eaLnBrk="0" hangingPunct="0">
              <a:defRPr sz="1000" i="1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C64F3D-19AD-411B-A091-DBFC41DBC1DC}" type="slidenum"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en-US" sz="1000" i="1" dirty="0">
                <a:cs typeface="Arial" panose="020B0604020202090204" pitchFamily="34" charset="0"/>
              </a:rPr>
            </a:fld>
            <a:endParaRPr lang="en-US" altLang="en-US" sz="1000" i="1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en-US" sz="1000" i="1" dirty="0">
                <a:cs typeface="Arial" panose="020B0604020202090204" pitchFamily="34" charset="0"/>
              </a:rPr>
            </a:fld>
            <a:endParaRPr lang="en-US" altLang="en-US" sz="1000" i="1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en-US" sz="1000" i="1" dirty="0">
                <a:cs typeface="Arial" panose="020B0604020202090204" pitchFamily="34" charset="0"/>
              </a:rPr>
            </a:fld>
            <a:endParaRPr lang="en-US" altLang="en-US" sz="1000" i="1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en-US" sz="1000" i="1" dirty="0">
                <a:cs typeface="Arial" panose="020B0604020202090204" pitchFamily="34" charset="0"/>
              </a:rPr>
            </a:fld>
            <a:endParaRPr lang="en-US" altLang="en-US" sz="1000" i="1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en-US" sz="1000" i="1" dirty="0">
                <a:cs typeface="Arial" panose="020B0604020202090204" pitchFamily="34" charset="0"/>
              </a:rPr>
            </a:fld>
            <a:endParaRPr lang="en-US" altLang="en-US" sz="1000" i="1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1"/>
          <p:cNvGrpSpPr/>
          <p:nvPr/>
        </p:nvGrpSpPr>
        <p:grpSpPr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36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2057" name="Group 30"/>
            <p:cNvGrpSpPr/>
            <p:nvPr/>
          </p:nvGrpSpPr>
          <p:grpSpPr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38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grpSp>
            <p:nvGrpSpPr>
              <p:cNvPr id="2059" name="Group 9"/>
              <p:cNvGrpSpPr/>
              <p:nvPr/>
            </p:nvGrpSpPr>
            <p:grpSpPr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080" name="Freeform 4"/>
                <p:cNvSpPr/>
                <p:nvPr/>
              </p:nvSpPr>
              <p:spPr>
                <a:xfrm>
                  <a:off x="2289" y="127"/>
                  <a:ext cx="1440" cy="1770"/>
                </a:xfrm>
                <a:custGeom>
                  <a:avLst/>
                  <a:gdLst/>
                  <a:ahLst/>
                  <a:cxnLst>
                    <a:cxn ang="0">
                      <a:pos x="901" y="33"/>
                    </a:cxn>
                    <a:cxn ang="0">
                      <a:pos x="1066" y="129"/>
                    </a:cxn>
                    <a:cxn ang="0">
                      <a:pos x="1207" y="256"/>
                    </a:cxn>
                    <a:cxn ang="0">
                      <a:pos x="1316" y="410"/>
                    </a:cxn>
                    <a:cxn ang="0">
                      <a:pos x="1394" y="581"/>
                    </a:cxn>
                    <a:cxn ang="0">
                      <a:pos x="1435" y="766"/>
                    </a:cxn>
                    <a:cxn ang="0">
                      <a:pos x="1435" y="958"/>
                    </a:cxn>
                    <a:cxn ang="0">
                      <a:pos x="1394" y="1143"/>
                    </a:cxn>
                    <a:cxn ang="0">
                      <a:pos x="1316" y="1314"/>
                    </a:cxn>
                    <a:cxn ang="0">
                      <a:pos x="1207" y="1468"/>
                    </a:cxn>
                    <a:cxn ang="0">
                      <a:pos x="1066" y="1597"/>
                    </a:cxn>
                    <a:cxn ang="0">
                      <a:pos x="901" y="1691"/>
                    </a:cxn>
                    <a:cxn ang="0">
                      <a:pos x="721" y="1749"/>
                    </a:cxn>
                    <a:cxn ang="0">
                      <a:pos x="533" y="1769"/>
                    </a:cxn>
                    <a:cxn ang="0">
                      <a:pos x="344" y="1749"/>
                    </a:cxn>
                    <a:cxn ang="0">
                      <a:pos x="165" y="1691"/>
                    </a:cxn>
                    <a:cxn ang="0">
                      <a:pos x="0" y="1597"/>
                    </a:cxn>
                    <a:cxn ang="0">
                      <a:pos x="125" y="1571"/>
                    </a:cxn>
                    <a:cxn ang="0">
                      <a:pos x="281" y="1640"/>
                    </a:cxn>
                    <a:cxn ang="0">
                      <a:pos x="446" y="1675"/>
                    </a:cxn>
                    <a:cxn ang="0">
                      <a:pos x="618" y="1675"/>
                    </a:cxn>
                    <a:cxn ang="0">
                      <a:pos x="785" y="1640"/>
                    </a:cxn>
                    <a:cxn ang="0">
                      <a:pos x="941" y="1571"/>
                    </a:cxn>
                    <a:cxn ang="0">
                      <a:pos x="1080" y="1470"/>
                    </a:cxn>
                    <a:cxn ang="0">
                      <a:pos x="1194" y="1343"/>
                    </a:cxn>
                    <a:cxn ang="0">
                      <a:pos x="1281" y="1194"/>
                    </a:cxn>
                    <a:cxn ang="0">
                      <a:pos x="1332" y="1032"/>
                    </a:cxn>
                    <a:cxn ang="0">
                      <a:pos x="1350" y="862"/>
                    </a:cxn>
                    <a:cxn ang="0">
                      <a:pos x="1332" y="691"/>
                    </a:cxn>
                    <a:cxn ang="0">
                      <a:pos x="1281" y="530"/>
                    </a:cxn>
                    <a:cxn ang="0">
                      <a:pos x="1194" y="381"/>
                    </a:cxn>
                    <a:cxn ang="0">
                      <a:pos x="1080" y="254"/>
                    </a:cxn>
                    <a:cxn ang="0">
                      <a:pos x="941" y="154"/>
                    </a:cxn>
                    <a:cxn ang="0">
                      <a:pos x="785" y="85"/>
                    </a:cxn>
                    <a:cxn ang="0">
                      <a:pos x="812" y="0"/>
                    </a:cxn>
                  </a:cxnLst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>
                        <a:alpha val="100000"/>
                      </a:scheme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81" name="Line 5"/>
                <p:cNvSpPr/>
                <p:nvPr/>
              </p:nvSpPr>
              <p:spPr>
                <a:xfrm flipV="1">
                  <a:off x="2324" y="1620"/>
                  <a:ext cx="143" cy="258"/>
                </a:xfrm>
                <a:prstGeom prst="line">
                  <a:avLst/>
                </a:prstGeom>
                <a:ln w="25400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2082" name="Line 6"/>
                <p:cNvSpPr/>
                <p:nvPr/>
              </p:nvSpPr>
              <p:spPr>
                <a:xfrm flipV="1">
                  <a:off x="3119" y="243"/>
                  <a:ext cx="50" cy="99"/>
                </a:xfrm>
                <a:prstGeom prst="line">
                  <a:avLst/>
                </a:prstGeom>
                <a:ln w="25400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2083" name="Line 7"/>
                <p:cNvSpPr/>
                <p:nvPr/>
              </p:nvSpPr>
              <p:spPr>
                <a:xfrm flipV="1">
                  <a:off x="3203" y="72"/>
                  <a:ext cx="50" cy="99"/>
                </a:xfrm>
                <a:prstGeom prst="line">
                  <a:avLst/>
                </a:prstGeom>
                <a:ln w="25400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2084" name="Freeform 8"/>
                <p:cNvSpPr/>
                <p:nvPr/>
              </p:nvSpPr>
              <p:spPr>
                <a:xfrm>
                  <a:off x="2483" y="1903"/>
                  <a:ext cx="841" cy="153"/>
                </a:xfrm>
                <a:custGeom>
                  <a:avLst/>
                  <a:gdLst/>
                  <a:ahLst/>
                  <a:cxnLst>
                    <a:cxn ang="0">
                      <a:pos x="3" y="98"/>
                    </a:cxn>
                    <a:cxn ang="0">
                      <a:pos x="20" y="80"/>
                    </a:cxn>
                    <a:cxn ang="0">
                      <a:pos x="44" y="65"/>
                    </a:cxn>
                    <a:cxn ang="0">
                      <a:pos x="89" y="43"/>
                    </a:cxn>
                    <a:cxn ang="0">
                      <a:pos x="140" y="30"/>
                    </a:cxn>
                    <a:cxn ang="0">
                      <a:pos x="188" y="19"/>
                    </a:cxn>
                    <a:cxn ang="0">
                      <a:pos x="253" y="9"/>
                    </a:cxn>
                    <a:cxn ang="0">
                      <a:pos x="314" y="3"/>
                    </a:cxn>
                    <a:cxn ang="0">
                      <a:pos x="386" y="0"/>
                    </a:cxn>
                    <a:cxn ang="0">
                      <a:pos x="475" y="1"/>
                    </a:cxn>
                    <a:cxn ang="0">
                      <a:pos x="567" y="6"/>
                    </a:cxn>
                    <a:cxn ang="0">
                      <a:pos x="632" y="14"/>
                    </a:cxn>
                    <a:cxn ang="0">
                      <a:pos x="700" y="27"/>
                    </a:cxn>
                    <a:cxn ang="0">
                      <a:pos x="765" y="47"/>
                    </a:cxn>
                    <a:cxn ang="0">
                      <a:pos x="799" y="66"/>
                    </a:cxn>
                    <a:cxn ang="0">
                      <a:pos x="820" y="82"/>
                    </a:cxn>
                    <a:cxn ang="0">
                      <a:pos x="840" y="108"/>
                    </a:cxn>
                    <a:cxn ang="0">
                      <a:pos x="806" y="122"/>
                    </a:cxn>
                    <a:cxn ang="0">
                      <a:pos x="748" y="133"/>
                    </a:cxn>
                    <a:cxn ang="0">
                      <a:pos x="676" y="141"/>
                    </a:cxn>
                    <a:cxn ang="0">
                      <a:pos x="608" y="148"/>
                    </a:cxn>
                    <a:cxn ang="0">
                      <a:pos x="526" y="151"/>
                    </a:cxn>
                    <a:cxn ang="0">
                      <a:pos x="437" y="152"/>
                    </a:cxn>
                    <a:cxn ang="0">
                      <a:pos x="352" y="152"/>
                    </a:cxn>
                    <a:cxn ang="0">
                      <a:pos x="263" y="151"/>
                    </a:cxn>
                    <a:cxn ang="0">
                      <a:pos x="164" y="143"/>
                    </a:cxn>
                    <a:cxn ang="0">
                      <a:pos x="85" y="135"/>
                    </a:cxn>
                    <a:cxn ang="0">
                      <a:pos x="20" y="120"/>
                    </a:cxn>
                    <a:cxn ang="0">
                      <a:pos x="0" y="109"/>
                    </a:cxn>
                    <a:cxn ang="0">
                      <a:pos x="3" y="98"/>
                    </a:cxn>
                  </a:cxnLst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>
                        <a:alpha val="100000"/>
                      </a:schemeClr>
                    </a:gs>
                    <a:gs pos="100000">
                      <a:schemeClr val="bg2">
                        <a:alpha val="100000"/>
                      </a:schemeClr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40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grpSp>
            <p:nvGrpSpPr>
              <p:cNvPr id="2061" name="Group 29"/>
              <p:cNvGrpSpPr/>
              <p:nvPr/>
            </p:nvGrpSpPr>
            <p:grpSpPr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2062" name="Freeform 11"/>
                <p:cNvSpPr/>
                <p:nvPr/>
              </p:nvSpPr>
              <p:spPr>
                <a:xfrm>
                  <a:off x="2268" y="812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3" name="Freeform 12"/>
                <p:cNvSpPr/>
                <p:nvPr/>
              </p:nvSpPr>
              <p:spPr>
                <a:xfrm>
                  <a:off x="2292" y="84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4" name="Freeform 13"/>
                <p:cNvSpPr/>
                <p:nvPr/>
              </p:nvSpPr>
              <p:spPr>
                <a:xfrm>
                  <a:off x="2372" y="802"/>
                  <a:ext cx="51" cy="48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31" y="0"/>
                    </a:cxn>
                    <a:cxn ang="0">
                      <a:pos x="20" y="13"/>
                    </a:cxn>
                    <a:cxn ang="0">
                      <a:pos x="13" y="13"/>
                    </a:cxn>
                    <a:cxn ang="0">
                      <a:pos x="7" y="19"/>
                    </a:cxn>
                    <a:cxn ang="0">
                      <a:pos x="0" y="19"/>
                    </a:cxn>
                    <a:cxn ang="0">
                      <a:pos x="0" y="35"/>
                    </a:cxn>
                    <a:cxn ang="0">
                      <a:pos x="12" y="47"/>
                    </a:cxn>
                    <a:cxn ang="0">
                      <a:pos x="41" y="47"/>
                    </a:cxn>
                    <a:cxn ang="0">
                      <a:pos x="50" y="35"/>
                    </a:cxn>
                    <a:cxn ang="0">
                      <a:pos x="50" y="0"/>
                    </a:cxn>
                  </a:cxnLst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5" name="Freeform 14"/>
                <p:cNvSpPr/>
                <p:nvPr/>
              </p:nvSpPr>
              <p:spPr>
                <a:xfrm>
                  <a:off x="2071" y="840"/>
                  <a:ext cx="451" cy="587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99" y="16"/>
                    </a:cxn>
                    <a:cxn ang="0">
                      <a:pos x="64" y="47"/>
                    </a:cxn>
                    <a:cxn ang="0">
                      <a:pos x="56" y="75"/>
                    </a:cxn>
                    <a:cxn ang="0">
                      <a:pos x="30" y="95"/>
                    </a:cxn>
                    <a:cxn ang="0">
                      <a:pos x="12" y="135"/>
                    </a:cxn>
                    <a:cxn ang="0">
                      <a:pos x="12" y="159"/>
                    </a:cxn>
                    <a:cxn ang="0">
                      <a:pos x="0" y="201"/>
                    </a:cxn>
                    <a:cxn ang="0">
                      <a:pos x="16" y="219"/>
                    </a:cxn>
                    <a:cxn ang="0">
                      <a:pos x="56" y="272"/>
                    </a:cxn>
                    <a:cxn ang="0">
                      <a:pos x="68" y="265"/>
                    </a:cxn>
                    <a:cxn ang="0">
                      <a:pos x="139" y="265"/>
                    </a:cxn>
                    <a:cxn ang="0">
                      <a:pos x="172" y="278"/>
                    </a:cxn>
                    <a:cxn ang="0">
                      <a:pos x="169" y="319"/>
                    </a:cxn>
                    <a:cxn ang="0">
                      <a:pos x="193" y="374"/>
                    </a:cxn>
                    <a:cxn ang="0">
                      <a:pos x="191" y="389"/>
                    </a:cxn>
                    <a:cxn ang="0">
                      <a:pos x="201" y="406"/>
                    </a:cxn>
                    <a:cxn ang="0">
                      <a:pos x="186" y="445"/>
                    </a:cxn>
                    <a:cxn ang="0">
                      <a:pos x="204" y="494"/>
                    </a:cxn>
                    <a:cxn ang="0">
                      <a:pos x="214" y="532"/>
                    </a:cxn>
                    <a:cxn ang="0">
                      <a:pos x="226" y="556"/>
                    </a:cxn>
                    <a:cxn ang="0">
                      <a:pos x="239" y="586"/>
                    </a:cxn>
                    <a:cxn ang="0">
                      <a:pos x="263" y="582"/>
                    </a:cxn>
                    <a:cxn ang="0">
                      <a:pos x="302" y="560"/>
                    </a:cxn>
                    <a:cxn ang="0">
                      <a:pos x="320" y="533"/>
                    </a:cxn>
                    <a:cxn ang="0">
                      <a:pos x="319" y="515"/>
                    </a:cxn>
                    <a:cxn ang="0">
                      <a:pos x="342" y="500"/>
                    </a:cxn>
                    <a:cxn ang="0">
                      <a:pos x="338" y="474"/>
                    </a:cxn>
                    <a:cxn ang="0">
                      <a:pos x="373" y="432"/>
                    </a:cxn>
                    <a:cxn ang="0">
                      <a:pos x="378" y="398"/>
                    </a:cxn>
                    <a:cxn ang="0">
                      <a:pos x="369" y="386"/>
                    </a:cxn>
                    <a:cxn ang="0">
                      <a:pos x="373" y="372"/>
                    </a:cxn>
                    <a:cxn ang="0">
                      <a:pos x="365" y="360"/>
                    </a:cxn>
                    <a:cxn ang="0">
                      <a:pos x="391" y="327"/>
                    </a:cxn>
                    <a:cxn ang="0">
                      <a:pos x="391" y="310"/>
                    </a:cxn>
                    <a:cxn ang="0">
                      <a:pos x="427" y="282"/>
                    </a:cxn>
                    <a:cxn ang="0">
                      <a:pos x="450" y="207"/>
                    </a:cxn>
                    <a:cxn ang="0">
                      <a:pos x="417" y="226"/>
                    </a:cxn>
                    <a:cxn ang="0">
                      <a:pos x="388" y="218"/>
                    </a:cxn>
                    <a:cxn ang="0">
                      <a:pos x="392" y="200"/>
                    </a:cxn>
                    <a:cxn ang="0">
                      <a:pos x="363" y="180"/>
                    </a:cxn>
                    <a:cxn ang="0">
                      <a:pos x="349" y="132"/>
                    </a:cxn>
                    <a:cxn ang="0">
                      <a:pos x="321" y="93"/>
                    </a:cxn>
                    <a:cxn ang="0">
                      <a:pos x="321" y="66"/>
                    </a:cxn>
                    <a:cxn ang="0">
                      <a:pos x="306" y="65"/>
                    </a:cxn>
                    <a:cxn ang="0">
                      <a:pos x="296" y="69"/>
                    </a:cxn>
                    <a:cxn ang="0">
                      <a:pos x="254" y="54"/>
                    </a:cxn>
                    <a:cxn ang="0">
                      <a:pos x="243" y="65"/>
                    </a:cxn>
                    <a:cxn ang="0">
                      <a:pos x="234" y="78"/>
                    </a:cxn>
                    <a:cxn ang="0">
                      <a:pos x="211" y="53"/>
                    </a:cxn>
                    <a:cxn ang="0">
                      <a:pos x="189" y="47"/>
                    </a:cxn>
                    <a:cxn ang="0">
                      <a:pos x="187" y="15"/>
                    </a:cxn>
                    <a:cxn ang="0">
                      <a:pos x="155" y="20"/>
                    </a:cxn>
                    <a:cxn ang="0">
                      <a:pos x="135" y="13"/>
                    </a:cxn>
                    <a:cxn ang="0">
                      <a:pos x="107" y="0"/>
                    </a:cxn>
                  </a:cxnLst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6" name="Freeform 15"/>
                <p:cNvSpPr/>
                <p:nvPr/>
              </p:nvSpPr>
              <p:spPr>
                <a:xfrm>
                  <a:off x="3112" y="987"/>
                  <a:ext cx="17" cy="28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8"/>
                    </a:cxn>
                    <a:cxn ang="0">
                      <a:pos x="7" y="14"/>
                    </a:cxn>
                    <a:cxn ang="0">
                      <a:pos x="7" y="19"/>
                    </a:cxn>
                    <a:cxn ang="0">
                      <a:pos x="16" y="23"/>
                    </a:cxn>
                    <a:cxn ang="0">
                      <a:pos x="16" y="27"/>
                    </a:cxn>
                    <a:cxn ang="0">
                      <a:pos x="9" y="23"/>
                    </a:cxn>
                    <a:cxn ang="0">
                      <a:pos x="3" y="27"/>
                    </a:cxn>
                    <a:cxn ang="0">
                      <a:pos x="0" y="23"/>
                    </a:cxn>
                    <a:cxn ang="0">
                      <a:pos x="3" y="19"/>
                    </a:cxn>
                    <a:cxn ang="0">
                      <a:pos x="0" y="14"/>
                    </a:cxn>
                    <a:cxn ang="0">
                      <a:pos x="3" y="4"/>
                    </a:cxn>
                    <a:cxn ang="0">
                      <a:pos x="7" y="0"/>
                    </a:cxn>
                  </a:cxnLst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7" name="Freeform 16"/>
                <p:cNvSpPr/>
                <p:nvPr/>
              </p:nvSpPr>
              <p:spPr>
                <a:xfrm>
                  <a:off x="3027" y="1109"/>
                  <a:ext cx="68" cy="97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24" y="48"/>
                    </a:cxn>
                    <a:cxn ang="0">
                      <a:pos x="52" y="0"/>
                    </a:cxn>
                    <a:cxn ang="0">
                      <a:pos x="67" y="28"/>
                    </a:cxn>
                    <a:cxn ang="0">
                      <a:pos x="55" y="96"/>
                    </a:cxn>
                    <a:cxn ang="0">
                      <a:pos x="5" y="80"/>
                    </a:cxn>
                    <a:cxn ang="0">
                      <a:pos x="0" y="48"/>
                    </a:cxn>
                  </a:cxnLst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8" name="Freeform 17"/>
                <p:cNvSpPr/>
                <p:nvPr/>
              </p:nvSpPr>
              <p:spPr>
                <a:xfrm>
                  <a:off x="3162" y="1146"/>
                  <a:ext cx="117" cy="9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0" y="0"/>
                    </a:cxn>
                    <a:cxn ang="0">
                      <a:pos x="39" y="9"/>
                    </a:cxn>
                    <a:cxn ang="0">
                      <a:pos x="95" y="32"/>
                    </a:cxn>
                    <a:cxn ang="0">
                      <a:pos x="95" y="49"/>
                    </a:cxn>
                    <a:cxn ang="0">
                      <a:pos x="116" y="93"/>
                    </a:cxn>
                    <a:cxn ang="0">
                      <a:pos x="73" y="51"/>
                    </a:cxn>
                    <a:cxn ang="0">
                      <a:pos x="44" y="54"/>
                    </a:cxn>
                    <a:cxn ang="0">
                      <a:pos x="7" y="22"/>
                    </a:cxn>
                  </a:cxnLst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9" name="Freeform 18"/>
                <p:cNvSpPr/>
                <p:nvPr/>
              </p:nvSpPr>
              <p:spPr>
                <a:xfrm>
                  <a:off x="3384" y="1337"/>
                  <a:ext cx="79" cy="101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78" y="30"/>
                    </a:cxn>
                    <a:cxn ang="0">
                      <a:pos x="16" y="100"/>
                    </a:cxn>
                    <a:cxn ang="0">
                      <a:pos x="0" y="84"/>
                    </a:cxn>
                    <a:cxn ang="0">
                      <a:pos x="45" y="39"/>
                    </a:cxn>
                    <a:cxn ang="0">
                      <a:pos x="48" y="0"/>
                    </a:cxn>
                  </a:cxnLst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0" name="Freeform 19"/>
                <p:cNvSpPr/>
                <p:nvPr/>
              </p:nvSpPr>
              <p:spPr>
                <a:xfrm>
                  <a:off x="2211" y="651"/>
                  <a:ext cx="39" cy="66"/>
                </a:xfrm>
                <a:custGeom>
                  <a:avLst/>
                  <a:gdLst/>
                  <a:ahLst/>
                  <a:cxnLst>
                    <a:cxn ang="0">
                      <a:pos x="38" y="51"/>
                    </a:cxn>
                    <a:cxn ang="0">
                      <a:pos x="28" y="43"/>
                    </a:cxn>
                    <a:cxn ang="0">
                      <a:pos x="28" y="14"/>
                    </a:cxn>
                    <a:cxn ang="0">
                      <a:pos x="33" y="8"/>
                    </a:cxn>
                    <a:cxn ang="0">
                      <a:pos x="24" y="8"/>
                    </a:cxn>
                    <a:cxn ang="0">
                      <a:pos x="29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14" y="27"/>
                    </a:cxn>
                    <a:cxn ang="0">
                      <a:pos x="18" y="31"/>
                    </a:cxn>
                    <a:cxn ang="0">
                      <a:pos x="18" y="39"/>
                    </a:cxn>
                    <a:cxn ang="0">
                      <a:pos x="16" y="39"/>
                    </a:cxn>
                    <a:cxn ang="0">
                      <a:pos x="9" y="46"/>
                    </a:cxn>
                    <a:cxn ang="0">
                      <a:pos x="9" y="53"/>
                    </a:cxn>
                    <a:cxn ang="0">
                      <a:pos x="0" y="65"/>
                    </a:cxn>
                    <a:cxn ang="0">
                      <a:pos x="29" y="65"/>
                    </a:cxn>
                    <a:cxn ang="0">
                      <a:pos x="38" y="51"/>
                    </a:cxn>
                  </a:cxnLst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1" name="Freeform 20"/>
                <p:cNvSpPr/>
                <p:nvPr/>
              </p:nvSpPr>
              <p:spPr>
                <a:xfrm>
                  <a:off x="2198" y="673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17" y="8"/>
                    </a:cxn>
                    <a:cxn ang="0">
                      <a:pos x="20" y="8"/>
                    </a:cxn>
                    <a:cxn ang="0">
                      <a:pos x="20" y="0"/>
                    </a:cxn>
                    <a:cxn ang="0">
                      <a:pos x="13" y="0"/>
                    </a:cxn>
                    <a:cxn ang="0">
                      <a:pos x="0" y="15"/>
                    </a:cxn>
                    <a:cxn ang="0">
                      <a:pos x="0" y="23"/>
                    </a:cxn>
                    <a:cxn ang="0">
                      <a:pos x="12" y="23"/>
                    </a:cxn>
                    <a:cxn ang="0">
                      <a:pos x="17" y="17"/>
                    </a:cxn>
                    <a:cxn ang="0">
                      <a:pos x="17" y="8"/>
                    </a:cxn>
                  </a:cxnLst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2" name="Freeform 21"/>
                <p:cNvSpPr/>
                <p:nvPr/>
              </p:nvSpPr>
              <p:spPr>
                <a:xfrm>
                  <a:off x="2167" y="634"/>
                  <a:ext cx="256" cy="216"/>
                </a:xfrm>
                <a:custGeom>
                  <a:avLst/>
                  <a:gdLst/>
                  <a:ahLst/>
                  <a:cxnLst>
                    <a:cxn ang="0">
                      <a:pos x="168" y="15"/>
                    </a:cxn>
                    <a:cxn ang="0">
                      <a:pos x="201" y="20"/>
                    </a:cxn>
                    <a:cxn ang="0">
                      <a:pos x="181" y="28"/>
                    </a:cxn>
                    <a:cxn ang="0">
                      <a:pos x="172" y="41"/>
                    </a:cxn>
                    <a:cxn ang="0">
                      <a:pos x="160" y="70"/>
                    </a:cxn>
                    <a:cxn ang="0">
                      <a:pos x="140" y="72"/>
                    </a:cxn>
                    <a:cxn ang="0">
                      <a:pos x="123" y="69"/>
                    </a:cxn>
                    <a:cxn ang="0">
                      <a:pos x="131" y="55"/>
                    </a:cxn>
                    <a:cxn ang="0">
                      <a:pos x="124" y="37"/>
                    </a:cxn>
                    <a:cxn ang="0">
                      <a:pos x="114" y="69"/>
                    </a:cxn>
                    <a:cxn ang="0">
                      <a:pos x="87" y="84"/>
                    </a:cxn>
                    <a:cxn ang="0">
                      <a:pos x="73" y="94"/>
                    </a:cxn>
                    <a:cxn ang="0">
                      <a:pos x="53" y="108"/>
                    </a:cxn>
                    <a:cxn ang="0">
                      <a:pos x="43" y="143"/>
                    </a:cxn>
                    <a:cxn ang="0">
                      <a:pos x="8" y="130"/>
                    </a:cxn>
                    <a:cxn ang="0">
                      <a:pos x="0" y="156"/>
                    </a:cxn>
                    <a:cxn ang="0">
                      <a:pos x="15" y="194"/>
                    </a:cxn>
                    <a:cxn ang="0">
                      <a:pos x="71" y="153"/>
                    </a:cxn>
                    <a:cxn ang="0">
                      <a:pos x="105" y="145"/>
                    </a:cxn>
                    <a:cxn ang="0">
                      <a:pos x="111" y="161"/>
                    </a:cxn>
                    <a:cxn ang="0">
                      <a:pos x="139" y="201"/>
                    </a:cxn>
                    <a:cxn ang="0">
                      <a:pos x="142" y="189"/>
                    </a:cxn>
                    <a:cxn ang="0">
                      <a:pos x="150" y="189"/>
                    </a:cxn>
                    <a:cxn ang="0">
                      <a:pos x="123" y="152"/>
                    </a:cxn>
                    <a:cxn ang="0">
                      <a:pos x="131" y="139"/>
                    </a:cxn>
                    <a:cxn ang="0">
                      <a:pos x="160" y="178"/>
                    </a:cxn>
                    <a:cxn ang="0">
                      <a:pos x="172" y="202"/>
                    </a:cxn>
                    <a:cxn ang="0">
                      <a:pos x="178" y="215"/>
                    </a:cxn>
                    <a:cxn ang="0">
                      <a:pos x="183" y="191"/>
                    </a:cxn>
                    <a:cxn ang="0">
                      <a:pos x="202" y="182"/>
                    </a:cxn>
                    <a:cxn ang="0">
                      <a:pos x="214" y="177"/>
                    </a:cxn>
                    <a:cxn ang="0">
                      <a:pos x="210" y="158"/>
                    </a:cxn>
                    <a:cxn ang="0">
                      <a:pos x="219" y="126"/>
                    </a:cxn>
                    <a:cxn ang="0">
                      <a:pos x="232" y="130"/>
                    </a:cxn>
                    <a:cxn ang="0">
                      <a:pos x="236" y="145"/>
                    </a:cxn>
                    <a:cxn ang="0">
                      <a:pos x="247" y="137"/>
                    </a:cxn>
                    <a:cxn ang="0">
                      <a:pos x="244" y="134"/>
                    </a:cxn>
                    <a:cxn ang="0">
                      <a:pos x="252" y="114"/>
                    </a:cxn>
                    <a:cxn ang="0">
                      <a:pos x="255" y="137"/>
                    </a:cxn>
                    <a:cxn ang="0">
                      <a:pos x="168" y="0"/>
                    </a:cxn>
                  </a:cxnLst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3" name="Freeform 22"/>
                <p:cNvSpPr/>
                <p:nvPr/>
              </p:nvSpPr>
              <p:spPr>
                <a:xfrm>
                  <a:off x="2276" y="406"/>
                  <a:ext cx="1089" cy="769"/>
                </a:xfrm>
                <a:custGeom>
                  <a:avLst/>
                  <a:gdLst/>
                  <a:ahLst/>
                  <a:cxnLst>
                    <a:cxn ang="0">
                      <a:pos x="32" y="202"/>
                    </a:cxn>
                    <a:cxn ang="0">
                      <a:pos x="99" y="134"/>
                    </a:cxn>
                    <a:cxn ang="0">
                      <a:pos x="142" y="181"/>
                    </a:cxn>
                    <a:cxn ang="0">
                      <a:pos x="118" y="179"/>
                    </a:cxn>
                    <a:cxn ang="0">
                      <a:pos x="216" y="172"/>
                    </a:cxn>
                    <a:cxn ang="0">
                      <a:pos x="240" y="110"/>
                    </a:cxn>
                    <a:cxn ang="0">
                      <a:pos x="241" y="124"/>
                    </a:cxn>
                    <a:cxn ang="0">
                      <a:pos x="223" y="172"/>
                    </a:cxn>
                    <a:cxn ang="0">
                      <a:pos x="301" y="133"/>
                    </a:cxn>
                    <a:cxn ang="0">
                      <a:pos x="460" y="23"/>
                    </a:cxn>
                    <a:cxn ang="0">
                      <a:pos x="574" y="29"/>
                    </a:cxn>
                    <a:cxn ang="0">
                      <a:pos x="701" y="15"/>
                    </a:cxn>
                    <a:cxn ang="0">
                      <a:pos x="840" y="71"/>
                    </a:cxn>
                    <a:cxn ang="0">
                      <a:pos x="1001" y="91"/>
                    </a:cxn>
                    <a:cxn ang="0">
                      <a:pos x="1080" y="156"/>
                    </a:cxn>
                    <a:cxn ang="0">
                      <a:pos x="1019" y="206"/>
                    </a:cxn>
                    <a:cxn ang="0">
                      <a:pos x="985" y="270"/>
                    </a:cxn>
                    <a:cxn ang="0">
                      <a:pos x="945" y="273"/>
                    </a:cxn>
                    <a:cxn ang="0">
                      <a:pos x="958" y="184"/>
                    </a:cxn>
                    <a:cxn ang="0">
                      <a:pos x="906" y="232"/>
                    </a:cxn>
                    <a:cxn ang="0">
                      <a:pos x="868" y="273"/>
                    </a:cxn>
                    <a:cxn ang="0">
                      <a:pos x="881" y="318"/>
                    </a:cxn>
                    <a:cxn ang="0">
                      <a:pos x="837" y="385"/>
                    </a:cxn>
                    <a:cxn ang="0">
                      <a:pos x="844" y="439"/>
                    </a:cxn>
                    <a:cxn ang="0">
                      <a:pos x="839" y="413"/>
                    </a:cxn>
                    <a:cxn ang="0">
                      <a:pos x="797" y="416"/>
                    </a:cxn>
                    <a:cxn ang="0">
                      <a:pos x="828" y="496"/>
                    </a:cxn>
                    <a:cxn ang="0">
                      <a:pos x="751" y="589"/>
                    </a:cxn>
                    <a:cxn ang="0">
                      <a:pos x="730" y="615"/>
                    </a:cxn>
                    <a:cxn ang="0">
                      <a:pos x="703" y="706"/>
                    </a:cxn>
                    <a:cxn ang="0">
                      <a:pos x="665" y="708"/>
                    </a:cxn>
                    <a:cxn ang="0">
                      <a:pos x="711" y="768"/>
                    </a:cxn>
                    <a:cxn ang="0">
                      <a:pos x="634" y="626"/>
                    </a:cxn>
                    <a:cxn ang="0">
                      <a:pos x="545" y="596"/>
                    </a:cxn>
                    <a:cxn ang="0">
                      <a:pos x="503" y="689"/>
                    </a:cxn>
                    <a:cxn ang="0">
                      <a:pos x="471" y="738"/>
                    </a:cxn>
                    <a:cxn ang="0">
                      <a:pos x="416" y="592"/>
                    </a:cxn>
                    <a:cxn ang="0">
                      <a:pos x="373" y="607"/>
                    </a:cxn>
                    <a:cxn ang="0">
                      <a:pos x="336" y="545"/>
                    </a:cxn>
                    <a:cxn ang="0">
                      <a:pos x="223" y="510"/>
                    </a:cxn>
                    <a:cxn ang="0">
                      <a:pos x="263" y="577"/>
                    </a:cxn>
                    <a:cxn ang="0">
                      <a:pos x="234" y="620"/>
                    </a:cxn>
                    <a:cxn ang="0">
                      <a:pos x="190" y="605"/>
                    </a:cxn>
                    <a:cxn ang="0">
                      <a:pos x="119" y="495"/>
                    </a:cxn>
                    <a:cxn ang="0">
                      <a:pos x="149" y="432"/>
                    </a:cxn>
                    <a:cxn ang="0">
                      <a:pos x="166" y="385"/>
                    </a:cxn>
                    <a:cxn ang="0">
                      <a:pos x="149" y="226"/>
                    </a:cxn>
                    <a:cxn ang="0">
                      <a:pos x="86" y="193"/>
                    </a:cxn>
                    <a:cxn ang="0">
                      <a:pos x="55" y="210"/>
                    </a:cxn>
                    <a:cxn ang="0">
                      <a:pos x="0" y="226"/>
                    </a:cxn>
                  </a:cxnLst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4" name="Freeform 23"/>
                <p:cNvSpPr/>
                <p:nvPr/>
              </p:nvSpPr>
              <p:spPr>
                <a:xfrm>
                  <a:off x="3135" y="720"/>
                  <a:ext cx="94" cy="157"/>
                </a:xfrm>
                <a:custGeom>
                  <a:avLst/>
                  <a:gdLst/>
                  <a:ahLst/>
                  <a:cxnLst>
                    <a:cxn ang="0">
                      <a:pos x="63" y="0"/>
                    </a:cxn>
                    <a:cxn ang="0">
                      <a:pos x="63" y="20"/>
                    </a:cxn>
                    <a:cxn ang="0">
                      <a:pos x="55" y="33"/>
                    </a:cxn>
                    <a:cxn ang="0">
                      <a:pos x="57" y="54"/>
                    </a:cxn>
                    <a:cxn ang="0">
                      <a:pos x="47" y="82"/>
                    </a:cxn>
                    <a:cxn ang="0">
                      <a:pos x="31" y="108"/>
                    </a:cxn>
                    <a:cxn ang="0">
                      <a:pos x="7" y="125"/>
                    </a:cxn>
                    <a:cxn ang="0">
                      <a:pos x="0" y="154"/>
                    </a:cxn>
                    <a:cxn ang="0">
                      <a:pos x="10" y="156"/>
                    </a:cxn>
                    <a:cxn ang="0">
                      <a:pos x="10" y="129"/>
                    </a:cxn>
                    <a:cxn ang="0">
                      <a:pos x="44" y="127"/>
                    </a:cxn>
                    <a:cxn ang="0">
                      <a:pos x="69" y="109"/>
                    </a:cxn>
                    <a:cxn ang="0">
                      <a:pos x="69" y="72"/>
                    </a:cxn>
                    <a:cxn ang="0">
                      <a:pos x="77" y="58"/>
                    </a:cxn>
                    <a:cxn ang="0">
                      <a:pos x="64" y="34"/>
                    </a:cxn>
                    <a:cxn ang="0">
                      <a:pos x="82" y="27"/>
                    </a:cxn>
                    <a:cxn ang="0">
                      <a:pos x="93" y="8"/>
                    </a:cxn>
                    <a:cxn ang="0">
                      <a:pos x="69" y="11"/>
                    </a:cxn>
                    <a:cxn ang="0">
                      <a:pos x="63" y="0"/>
                    </a:cxn>
                  </a:cxnLst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5" name="Freeform 24"/>
                <p:cNvSpPr/>
                <p:nvPr/>
              </p:nvSpPr>
              <p:spPr>
                <a:xfrm>
                  <a:off x="2780" y="1139"/>
                  <a:ext cx="19" cy="36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16"/>
                    </a:cxn>
                    <a:cxn ang="0">
                      <a:pos x="6" y="35"/>
                    </a:cxn>
                    <a:cxn ang="0">
                      <a:pos x="18" y="21"/>
                    </a:cxn>
                    <a:cxn ang="0">
                      <a:pos x="9" y="0"/>
                    </a:cxn>
                  </a:cxnLst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6" name="Freeform 25"/>
                <p:cNvSpPr/>
                <p:nvPr/>
              </p:nvSpPr>
              <p:spPr>
                <a:xfrm>
                  <a:off x="2923" y="1177"/>
                  <a:ext cx="220" cy="9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" y="7"/>
                    </a:cxn>
                    <a:cxn ang="0">
                      <a:pos x="82" y="41"/>
                    </a:cxn>
                    <a:cxn ang="0">
                      <a:pos x="75" y="60"/>
                    </a:cxn>
                    <a:cxn ang="0">
                      <a:pos x="115" y="77"/>
                    </a:cxn>
                    <a:cxn ang="0">
                      <a:pos x="219" y="77"/>
                    </a:cxn>
                    <a:cxn ang="0">
                      <a:pos x="106" y="93"/>
                    </a:cxn>
                    <a:cxn ang="0">
                      <a:pos x="75" y="60"/>
                    </a:cxn>
                    <a:cxn ang="0">
                      <a:pos x="46" y="54"/>
                    </a:cxn>
                    <a:cxn ang="0">
                      <a:pos x="0" y="0"/>
                    </a:cxn>
                  </a:cxnLst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7" name="Freeform 26"/>
                <p:cNvSpPr/>
                <p:nvPr/>
              </p:nvSpPr>
              <p:spPr>
                <a:xfrm>
                  <a:off x="3098" y="1255"/>
                  <a:ext cx="236" cy="221"/>
                </a:xfrm>
                <a:custGeom>
                  <a:avLst/>
                  <a:gdLst/>
                  <a:ahLst/>
                  <a:cxnLst>
                    <a:cxn ang="0">
                      <a:pos x="190" y="216"/>
                    </a:cxn>
                    <a:cxn ang="0">
                      <a:pos x="179" y="212"/>
                    </a:cxn>
                    <a:cxn ang="0">
                      <a:pos x="154" y="187"/>
                    </a:cxn>
                    <a:cxn ang="0">
                      <a:pos x="130" y="182"/>
                    </a:cxn>
                    <a:cxn ang="0">
                      <a:pos x="124" y="167"/>
                    </a:cxn>
                    <a:cxn ang="0">
                      <a:pos x="110" y="155"/>
                    </a:cxn>
                    <a:cxn ang="0">
                      <a:pos x="87" y="155"/>
                    </a:cxn>
                    <a:cxn ang="0">
                      <a:pos x="62" y="165"/>
                    </a:cxn>
                    <a:cxn ang="0">
                      <a:pos x="40" y="169"/>
                    </a:cxn>
                    <a:cxn ang="0">
                      <a:pos x="15" y="169"/>
                    </a:cxn>
                    <a:cxn ang="0">
                      <a:pos x="14" y="152"/>
                    </a:cxn>
                    <a:cxn ang="0">
                      <a:pos x="5" y="127"/>
                    </a:cxn>
                    <a:cxn ang="0">
                      <a:pos x="3" y="114"/>
                    </a:cxn>
                    <a:cxn ang="0">
                      <a:pos x="3" y="79"/>
                    </a:cxn>
                    <a:cxn ang="0">
                      <a:pos x="44" y="60"/>
                    </a:cxn>
                    <a:cxn ang="0">
                      <a:pos x="48" y="41"/>
                    </a:cxn>
                    <a:cxn ang="0">
                      <a:pos x="57" y="43"/>
                    </a:cxn>
                    <a:cxn ang="0">
                      <a:pos x="77" y="22"/>
                    </a:cxn>
                    <a:cxn ang="0">
                      <a:pos x="98" y="25"/>
                    </a:cxn>
                    <a:cxn ang="0">
                      <a:pos x="113" y="10"/>
                    </a:cxn>
                    <a:cxn ang="0">
                      <a:pos x="125" y="8"/>
                    </a:cxn>
                    <a:cxn ang="0">
                      <a:pos x="145" y="34"/>
                    </a:cxn>
                    <a:cxn ang="0">
                      <a:pos x="163" y="43"/>
                    </a:cxn>
                    <a:cxn ang="0">
                      <a:pos x="165" y="16"/>
                    </a:cxn>
                    <a:cxn ang="0">
                      <a:pos x="172" y="0"/>
                    </a:cxn>
                    <a:cxn ang="0">
                      <a:pos x="185" y="22"/>
                    </a:cxn>
                    <a:cxn ang="0">
                      <a:pos x="196" y="60"/>
                    </a:cxn>
                    <a:cxn ang="0">
                      <a:pos x="219" y="83"/>
                    </a:cxn>
                    <a:cxn ang="0">
                      <a:pos x="232" y="101"/>
                    </a:cxn>
                    <a:cxn ang="0">
                      <a:pos x="235" y="133"/>
                    </a:cxn>
                    <a:cxn ang="0">
                      <a:pos x="221" y="169"/>
                    </a:cxn>
                    <a:cxn ang="0">
                      <a:pos x="217" y="202"/>
                    </a:cxn>
                    <a:cxn ang="0">
                      <a:pos x="196" y="215"/>
                    </a:cxn>
                  </a:cxnLst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8" name="Freeform 27"/>
                <p:cNvSpPr/>
                <p:nvPr/>
              </p:nvSpPr>
              <p:spPr>
                <a:xfrm>
                  <a:off x="3286" y="1488"/>
                  <a:ext cx="18" cy="27"/>
                </a:xfrm>
                <a:custGeom>
                  <a:avLst/>
                  <a:gdLst/>
                  <a:ahLst/>
                  <a:cxnLst>
                    <a:cxn ang="0">
                      <a:pos x="9" y="23"/>
                    </a:cxn>
                    <a:cxn ang="0">
                      <a:pos x="3" y="19"/>
                    </a:cxn>
                    <a:cxn ang="0">
                      <a:pos x="3" y="15"/>
                    </a:cxn>
                    <a:cxn ang="0">
                      <a:pos x="3" y="11"/>
                    </a:cxn>
                    <a:cxn ang="0">
                      <a:pos x="2" y="7"/>
                    </a:cxn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9" y="4"/>
                    </a:cxn>
                    <a:cxn ang="0">
                      <a:pos x="12" y="3"/>
                    </a:cxn>
                    <a:cxn ang="0">
                      <a:pos x="13" y="3"/>
                    </a:cxn>
                    <a:cxn ang="0">
                      <a:pos x="17" y="0"/>
                    </a:cxn>
                    <a:cxn ang="0">
                      <a:pos x="17" y="11"/>
                    </a:cxn>
                    <a:cxn ang="0">
                      <a:pos x="15" y="15"/>
                    </a:cxn>
                    <a:cxn ang="0">
                      <a:pos x="13" y="19"/>
                    </a:cxn>
                    <a:cxn ang="0">
                      <a:pos x="13" y="22"/>
                    </a:cxn>
                    <a:cxn ang="0">
                      <a:pos x="12" y="23"/>
                    </a:cxn>
                    <a:cxn ang="0">
                      <a:pos x="12" y="26"/>
                    </a:cxn>
                    <a:cxn ang="0">
                      <a:pos x="9" y="23"/>
                    </a:cxn>
                  </a:cxnLst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9" name="Freeform 28"/>
                <p:cNvSpPr/>
                <p:nvPr/>
              </p:nvSpPr>
              <p:spPr>
                <a:xfrm>
                  <a:off x="2463" y="1235"/>
                  <a:ext cx="26" cy="106"/>
                </a:xfrm>
                <a:custGeom>
                  <a:avLst/>
                  <a:gdLst/>
                  <a:ahLst/>
                  <a:cxnLst>
                    <a:cxn ang="0">
                      <a:pos x="3" y="37"/>
                    </a:cxn>
                    <a:cxn ang="0">
                      <a:pos x="13" y="28"/>
                    </a:cxn>
                    <a:cxn ang="0">
                      <a:pos x="20" y="0"/>
                    </a:cxn>
                    <a:cxn ang="0">
                      <a:pos x="25" y="42"/>
                    </a:cxn>
                    <a:cxn ang="0">
                      <a:pos x="17" y="94"/>
                    </a:cxn>
                    <a:cxn ang="0">
                      <a:pos x="0" y="105"/>
                    </a:cxn>
                    <a:cxn ang="0">
                      <a:pos x="0" y="80"/>
                    </a:cxn>
                    <a:cxn ang="0">
                      <a:pos x="5" y="64"/>
                    </a:cxn>
                    <a:cxn ang="0">
                      <a:pos x="3" y="37"/>
                    </a:cxn>
                  </a:cxnLst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/>
          </a:p>
        </p:txBody>
      </p:sp>
      <p:sp>
        <p:nvSpPr>
          <p:cNvPr id="65" name="Rectangle 3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ctr" eaLnBrk="0" hangingPunct="0">
              <a:defRPr sz="1400">
                <a:cs typeface="+mn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Liang, Introduction to Java Programming, Tenth Edition, (c) 2013 Pearson Education, Inc. All rights reserved.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0A8B65-1AED-49A8-A20D-9B4F17E68C9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1"/>
          <p:cNvGrpSpPr/>
          <p:nvPr/>
        </p:nvGrpSpPr>
        <p:grpSpPr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36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2057" name="Group 30"/>
            <p:cNvGrpSpPr/>
            <p:nvPr/>
          </p:nvGrpSpPr>
          <p:grpSpPr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38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grpSp>
            <p:nvGrpSpPr>
              <p:cNvPr id="2059" name="Group 9"/>
              <p:cNvGrpSpPr/>
              <p:nvPr/>
            </p:nvGrpSpPr>
            <p:grpSpPr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080" name="Freeform 4"/>
                <p:cNvSpPr/>
                <p:nvPr/>
              </p:nvSpPr>
              <p:spPr>
                <a:xfrm>
                  <a:off x="2289" y="127"/>
                  <a:ext cx="1440" cy="1770"/>
                </a:xfrm>
                <a:custGeom>
                  <a:avLst/>
                  <a:gdLst/>
                  <a:ahLst/>
                  <a:cxnLst>
                    <a:cxn ang="0">
                      <a:pos x="901" y="33"/>
                    </a:cxn>
                    <a:cxn ang="0">
                      <a:pos x="1066" y="129"/>
                    </a:cxn>
                    <a:cxn ang="0">
                      <a:pos x="1207" y="256"/>
                    </a:cxn>
                    <a:cxn ang="0">
                      <a:pos x="1316" y="410"/>
                    </a:cxn>
                    <a:cxn ang="0">
                      <a:pos x="1394" y="581"/>
                    </a:cxn>
                    <a:cxn ang="0">
                      <a:pos x="1435" y="766"/>
                    </a:cxn>
                    <a:cxn ang="0">
                      <a:pos x="1435" y="958"/>
                    </a:cxn>
                    <a:cxn ang="0">
                      <a:pos x="1394" y="1143"/>
                    </a:cxn>
                    <a:cxn ang="0">
                      <a:pos x="1316" y="1314"/>
                    </a:cxn>
                    <a:cxn ang="0">
                      <a:pos x="1207" y="1468"/>
                    </a:cxn>
                    <a:cxn ang="0">
                      <a:pos x="1066" y="1597"/>
                    </a:cxn>
                    <a:cxn ang="0">
                      <a:pos x="901" y="1691"/>
                    </a:cxn>
                    <a:cxn ang="0">
                      <a:pos x="721" y="1749"/>
                    </a:cxn>
                    <a:cxn ang="0">
                      <a:pos x="533" y="1769"/>
                    </a:cxn>
                    <a:cxn ang="0">
                      <a:pos x="344" y="1749"/>
                    </a:cxn>
                    <a:cxn ang="0">
                      <a:pos x="165" y="1691"/>
                    </a:cxn>
                    <a:cxn ang="0">
                      <a:pos x="0" y="1597"/>
                    </a:cxn>
                    <a:cxn ang="0">
                      <a:pos x="125" y="1571"/>
                    </a:cxn>
                    <a:cxn ang="0">
                      <a:pos x="281" y="1640"/>
                    </a:cxn>
                    <a:cxn ang="0">
                      <a:pos x="446" y="1675"/>
                    </a:cxn>
                    <a:cxn ang="0">
                      <a:pos x="618" y="1675"/>
                    </a:cxn>
                    <a:cxn ang="0">
                      <a:pos x="785" y="1640"/>
                    </a:cxn>
                    <a:cxn ang="0">
                      <a:pos x="941" y="1571"/>
                    </a:cxn>
                    <a:cxn ang="0">
                      <a:pos x="1080" y="1470"/>
                    </a:cxn>
                    <a:cxn ang="0">
                      <a:pos x="1194" y="1343"/>
                    </a:cxn>
                    <a:cxn ang="0">
                      <a:pos x="1281" y="1194"/>
                    </a:cxn>
                    <a:cxn ang="0">
                      <a:pos x="1332" y="1032"/>
                    </a:cxn>
                    <a:cxn ang="0">
                      <a:pos x="1350" y="862"/>
                    </a:cxn>
                    <a:cxn ang="0">
                      <a:pos x="1332" y="691"/>
                    </a:cxn>
                    <a:cxn ang="0">
                      <a:pos x="1281" y="530"/>
                    </a:cxn>
                    <a:cxn ang="0">
                      <a:pos x="1194" y="381"/>
                    </a:cxn>
                    <a:cxn ang="0">
                      <a:pos x="1080" y="254"/>
                    </a:cxn>
                    <a:cxn ang="0">
                      <a:pos x="941" y="154"/>
                    </a:cxn>
                    <a:cxn ang="0">
                      <a:pos x="785" y="85"/>
                    </a:cxn>
                    <a:cxn ang="0">
                      <a:pos x="812" y="0"/>
                    </a:cxn>
                  </a:cxnLst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>
                        <a:alpha val="100000"/>
                      </a:scheme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81" name="Line 5"/>
                <p:cNvSpPr/>
                <p:nvPr/>
              </p:nvSpPr>
              <p:spPr>
                <a:xfrm flipV="1">
                  <a:off x="2324" y="1620"/>
                  <a:ext cx="143" cy="258"/>
                </a:xfrm>
                <a:prstGeom prst="line">
                  <a:avLst/>
                </a:prstGeom>
                <a:ln w="25400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2082" name="Line 6"/>
                <p:cNvSpPr/>
                <p:nvPr/>
              </p:nvSpPr>
              <p:spPr>
                <a:xfrm flipV="1">
                  <a:off x="3119" y="243"/>
                  <a:ext cx="50" cy="99"/>
                </a:xfrm>
                <a:prstGeom prst="line">
                  <a:avLst/>
                </a:prstGeom>
                <a:ln w="25400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2083" name="Line 7"/>
                <p:cNvSpPr/>
                <p:nvPr/>
              </p:nvSpPr>
              <p:spPr>
                <a:xfrm flipV="1">
                  <a:off x="3203" y="72"/>
                  <a:ext cx="50" cy="99"/>
                </a:xfrm>
                <a:prstGeom prst="line">
                  <a:avLst/>
                </a:prstGeom>
                <a:ln w="25400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2084" name="Freeform 8"/>
                <p:cNvSpPr/>
                <p:nvPr/>
              </p:nvSpPr>
              <p:spPr>
                <a:xfrm>
                  <a:off x="2483" y="1903"/>
                  <a:ext cx="841" cy="153"/>
                </a:xfrm>
                <a:custGeom>
                  <a:avLst/>
                  <a:gdLst/>
                  <a:ahLst/>
                  <a:cxnLst>
                    <a:cxn ang="0">
                      <a:pos x="3" y="98"/>
                    </a:cxn>
                    <a:cxn ang="0">
                      <a:pos x="20" y="80"/>
                    </a:cxn>
                    <a:cxn ang="0">
                      <a:pos x="44" y="65"/>
                    </a:cxn>
                    <a:cxn ang="0">
                      <a:pos x="89" y="43"/>
                    </a:cxn>
                    <a:cxn ang="0">
                      <a:pos x="140" y="30"/>
                    </a:cxn>
                    <a:cxn ang="0">
                      <a:pos x="188" y="19"/>
                    </a:cxn>
                    <a:cxn ang="0">
                      <a:pos x="253" y="9"/>
                    </a:cxn>
                    <a:cxn ang="0">
                      <a:pos x="314" y="3"/>
                    </a:cxn>
                    <a:cxn ang="0">
                      <a:pos x="386" y="0"/>
                    </a:cxn>
                    <a:cxn ang="0">
                      <a:pos x="475" y="1"/>
                    </a:cxn>
                    <a:cxn ang="0">
                      <a:pos x="567" y="6"/>
                    </a:cxn>
                    <a:cxn ang="0">
                      <a:pos x="632" y="14"/>
                    </a:cxn>
                    <a:cxn ang="0">
                      <a:pos x="700" y="27"/>
                    </a:cxn>
                    <a:cxn ang="0">
                      <a:pos x="765" y="47"/>
                    </a:cxn>
                    <a:cxn ang="0">
                      <a:pos x="799" y="66"/>
                    </a:cxn>
                    <a:cxn ang="0">
                      <a:pos x="820" y="82"/>
                    </a:cxn>
                    <a:cxn ang="0">
                      <a:pos x="840" y="108"/>
                    </a:cxn>
                    <a:cxn ang="0">
                      <a:pos x="806" y="122"/>
                    </a:cxn>
                    <a:cxn ang="0">
                      <a:pos x="748" y="133"/>
                    </a:cxn>
                    <a:cxn ang="0">
                      <a:pos x="676" y="141"/>
                    </a:cxn>
                    <a:cxn ang="0">
                      <a:pos x="608" y="148"/>
                    </a:cxn>
                    <a:cxn ang="0">
                      <a:pos x="526" y="151"/>
                    </a:cxn>
                    <a:cxn ang="0">
                      <a:pos x="437" y="152"/>
                    </a:cxn>
                    <a:cxn ang="0">
                      <a:pos x="352" y="152"/>
                    </a:cxn>
                    <a:cxn ang="0">
                      <a:pos x="263" y="151"/>
                    </a:cxn>
                    <a:cxn ang="0">
                      <a:pos x="164" y="143"/>
                    </a:cxn>
                    <a:cxn ang="0">
                      <a:pos x="85" y="135"/>
                    </a:cxn>
                    <a:cxn ang="0">
                      <a:pos x="20" y="120"/>
                    </a:cxn>
                    <a:cxn ang="0">
                      <a:pos x="0" y="109"/>
                    </a:cxn>
                    <a:cxn ang="0">
                      <a:pos x="3" y="98"/>
                    </a:cxn>
                  </a:cxnLst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>
                        <a:alpha val="100000"/>
                      </a:schemeClr>
                    </a:gs>
                    <a:gs pos="100000">
                      <a:schemeClr val="bg2">
                        <a:alpha val="100000"/>
                      </a:schemeClr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40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grpSp>
            <p:nvGrpSpPr>
              <p:cNvPr id="2061" name="Group 29"/>
              <p:cNvGrpSpPr/>
              <p:nvPr/>
            </p:nvGrpSpPr>
            <p:grpSpPr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2062" name="Freeform 11"/>
                <p:cNvSpPr/>
                <p:nvPr/>
              </p:nvSpPr>
              <p:spPr>
                <a:xfrm>
                  <a:off x="2268" y="812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3" name="Freeform 12"/>
                <p:cNvSpPr/>
                <p:nvPr/>
              </p:nvSpPr>
              <p:spPr>
                <a:xfrm>
                  <a:off x="2292" y="84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4" name="Freeform 13"/>
                <p:cNvSpPr/>
                <p:nvPr/>
              </p:nvSpPr>
              <p:spPr>
                <a:xfrm>
                  <a:off x="2372" y="802"/>
                  <a:ext cx="51" cy="48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31" y="0"/>
                    </a:cxn>
                    <a:cxn ang="0">
                      <a:pos x="20" y="13"/>
                    </a:cxn>
                    <a:cxn ang="0">
                      <a:pos x="13" y="13"/>
                    </a:cxn>
                    <a:cxn ang="0">
                      <a:pos x="7" y="19"/>
                    </a:cxn>
                    <a:cxn ang="0">
                      <a:pos x="0" y="19"/>
                    </a:cxn>
                    <a:cxn ang="0">
                      <a:pos x="0" y="35"/>
                    </a:cxn>
                    <a:cxn ang="0">
                      <a:pos x="12" y="47"/>
                    </a:cxn>
                    <a:cxn ang="0">
                      <a:pos x="41" y="47"/>
                    </a:cxn>
                    <a:cxn ang="0">
                      <a:pos x="50" y="35"/>
                    </a:cxn>
                    <a:cxn ang="0">
                      <a:pos x="50" y="0"/>
                    </a:cxn>
                  </a:cxnLst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5" name="Freeform 14"/>
                <p:cNvSpPr/>
                <p:nvPr/>
              </p:nvSpPr>
              <p:spPr>
                <a:xfrm>
                  <a:off x="2071" y="840"/>
                  <a:ext cx="451" cy="587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99" y="16"/>
                    </a:cxn>
                    <a:cxn ang="0">
                      <a:pos x="64" y="47"/>
                    </a:cxn>
                    <a:cxn ang="0">
                      <a:pos x="56" y="75"/>
                    </a:cxn>
                    <a:cxn ang="0">
                      <a:pos x="30" y="95"/>
                    </a:cxn>
                    <a:cxn ang="0">
                      <a:pos x="12" y="135"/>
                    </a:cxn>
                    <a:cxn ang="0">
                      <a:pos x="12" y="159"/>
                    </a:cxn>
                    <a:cxn ang="0">
                      <a:pos x="0" y="201"/>
                    </a:cxn>
                    <a:cxn ang="0">
                      <a:pos x="16" y="219"/>
                    </a:cxn>
                    <a:cxn ang="0">
                      <a:pos x="56" y="272"/>
                    </a:cxn>
                    <a:cxn ang="0">
                      <a:pos x="68" y="265"/>
                    </a:cxn>
                    <a:cxn ang="0">
                      <a:pos x="139" y="265"/>
                    </a:cxn>
                    <a:cxn ang="0">
                      <a:pos x="172" y="278"/>
                    </a:cxn>
                    <a:cxn ang="0">
                      <a:pos x="169" y="319"/>
                    </a:cxn>
                    <a:cxn ang="0">
                      <a:pos x="193" y="374"/>
                    </a:cxn>
                    <a:cxn ang="0">
                      <a:pos x="191" y="389"/>
                    </a:cxn>
                    <a:cxn ang="0">
                      <a:pos x="201" y="406"/>
                    </a:cxn>
                    <a:cxn ang="0">
                      <a:pos x="186" y="445"/>
                    </a:cxn>
                    <a:cxn ang="0">
                      <a:pos x="204" y="494"/>
                    </a:cxn>
                    <a:cxn ang="0">
                      <a:pos x="214" y="532"/>
                    </a:cxn>
                    <a:cxn ang="0">
                      <a:pos x="226" y="556"/>
                    </a:cxn>
                    <a:cxn ang="0">
                      <a:pos x="239" y="586"/>
                    </a:cxn>
                    <a:cxn ang="0">
                      <a:pos x="263" y="582"/>
                    </a:cxn>
                    <a:cxn ang="0">
                      <a:pos x="302" y="560"/>
                    </a:cxn>
                    <a:cxn ang="0">
                      <a:pos x="320" y="533"/>
                    </a:cxn>
                    <a:cxn ang="0">
                      <a:pos x="319" y="515"/>
                    </a:cxn>
                    <a:cxn ang="0">
                      <a:pos x="342" y="500"/>
                    </a:cxn>
                    <a:cxn ang="0">
                      <a:pos x="338" y="474"/>
                    </a:cxn>
                    <a:cxn ang="0">
                      <a:pos x="373" y="432"/>
                    </a:cxn>
                    <a:cxn ang="0">
                      <a:pos x="378" y="398"/>
                    </a:cxn>
                    <a:cxn ang="0">
                      <a:pos x="369" y="386"/>
                    </a:cxn>
                    <a:cxn ang="0">
                      <a:pos x="373" y="372"/>
                    </a:cxn>
                    <a:cxn ang="0">
                      <a:pos x="365" y="360"/>
                    </a:cxn>
                    <a:cxn ang="0">
                      <a:pos x="391" y="327"/>
                    </a:cxn>
                    <a:cxn ang="0">
                      <a:pos x="391" y="310"/>
                    </a:cxn>
                    <a:cxn ang="0">
                      <a:pos x="427" y="282"/>
                    </a:cxn>
                    <a:cxn ang="0">
                      <a:pos x="450" y="207"/>
                    </a:cxn>
                    <a:cxn ang="0">
                      <a:pos x="417" y="226"/>
                    </a:cxn>
                    <a:cxn ang="0">
                      <a:pos x="388" y="218"/>
                    </a:cxn>
                    <a:cxn ang="0">
                      <a:pos x="392" y="200"/>
                    </a:cxn>
                    <a:cxn ang="0">
                      <a:pos x="363" y="180"/>
                    </a:cxn>
                    <a:cxn ang="0">
                      <a:pos x="349" y="132"/>
                    </a:cxn>
                    <a:cxn ang="0">
                      <a:pos x="321" y="93"/>
                    </a:cxn>
                    <a:cxn ang="0">
                      <a:pos x="321" y="66"/>
                    </a:cxn>
                    <a:cxn ang="0">
                      <a:pos x="306" y="65"/>
                    </a:cxn>
                    <a:cxn ang="0">
                      <a:pos x="296" y="69"/>
                    </a:cxn>
                    <a:cxn ang="0">
                      <a:pos x="254" y="54"/>
                    </a:cxn>
                    <a:cxn ang="0">
                      <a:pos x="243" y="65"/>
                    </a:cxn>
                    <a:cxn ang="0">
                      <a:pos x="234" y="78"/>
                    </a:cxn>
                    <a:cxn ang="0">
                      <a:pos x="211" y="53"/>
                    </a:cxn>
                    <a:cxn ang="0">
                      <a:pos x="189" y="47"/>
                    </a:cxn>
                    <a:cxn ang="0">
                      <a:pos x="187" y="15"/>
                    </a:cxn>
                    <a:cxn ang="0">
                      <a:pos x="155" y="20"/>
                    </a:cxn>
                    <a:cxn ang="0">
                      <a:pos x="135" y="13"/>
                    </a:cxn>
                    <a:cxn ang="0">
                      <a:pos x="107" y="0"/>
                    </a:cxn>
                  </a:cxnLst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6" name="Freeform 15"/>
                <p:cNvSpPr/>
                <p:nvPr/>
              </p:nvSpPr>
              <p:spPr>
                <a:xfrm>
                  <a:off x="3112" y="987"/>
                  <a:ext cx="17" cy="28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8"/>
                    </a:cxn>
                    <a:cxn ang="0">
                      <a:pos x="7" y="14"/>
                    </a:cxn>
                    <a:cxn ang="0">
                      <a:pos x="7" y="19"/>
                    </a:cxn>
                    <a:cxn ang="0">
                      <a:pos x="16" y="23"/>
                    </a:cxn>
                    <a:cxn ang="0">
                      <a:pos x="16" y="27"/>
                    </a:cxn>
                    <a:cxn ang="0">
                      <a:pos x="9" y="23"/>
                    </a:cxn>
                    <a:cxn ang="0">
                      <a:pos x="3" y="27"/>
                    </a:cxn>
                    <a:cxn ang="0">
                      <a:pos x="0" y="23"/>
                    </a:cxn>
                    <a:cxn ang="0">
                      <a:pos x="3" y="19"/>
                    </a:cxn>
                    <a:cxn ang="0">
                      <a:pos x="0" y="14"/>
                    </a:cxn>
                    <a:cxn ang="0">
                      <a:pos x="3" y="4"/>
                    </a:cxn>
                    <a:cxn ang="0">
                      <a:pos x="7" y="0"/>
                    </a:cxn>
                  </a:cxnLst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7" name="Freeform 16"/>
                <p:cNvSpPr/>
                <p:nvPr/>
              </p:nvSpPr>
              <p:spPr>
                <a:xfrm>
                  <a:off x="3027" y="1109"/>
                  <a:ext cx="68" cy="97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24" y="48"/>
                    </a:cxn>
                    <a:cxn ang="0">
                      <a:pos x="52" y="0"/>
                    </a:cxn>
                    <a:cxn ang="0">
                      <a:pos x="67" y="28"/>
                    </a:cxn>
                    <a:cxn ang="0">
                      <a:pos x="55" y="96"/>
                    </a:cxn>
                    <a:cxn ang="0">
                      <a:pos x="5" y="80"/>
                    </a:cxn>
                    <a:cxn ang="0">
                      <a:pos x="0" y="48"/>
                    </a:cxn>
                  </a:cxnLst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8" name="Freeform 17"/>
                <p:cNvSpPr/>
                <p:nvPr/>
              </p:nvSpPr>
              <p:spPr>
                <a:xfrm>
                  <a:off x="3162" y="1146"/>
                  <a:ext cx="117" cy="9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0" y="0"/>
                    </a:cxn>
                    <a:cxn ang="0">
                      <a:pos x="39" y="9"/>
                    </a:cxn>
                    <a:cxn ang="0">
                      <a:pos x="95" y="32"/>
                    </a:cxn>
                    <a:cxn ang="0">
                      <a:pos x="95" y="49"/>
                    </a:cxn>
                    <a:cxn ang="0">
                      <a:pos x="116" y="93"/>
                    </a:cxn>
                    <a:cxn ang="0">
                      <a:pos x="73" y="51"/>
                    </a:cxn>
                    <a:cxn ang="0">
                      <a:pos x="44" y="54"/>
                    </a:cxn>
                    <a:cxn ang="0">
                      <a:pos x="7" y="22"/>
                    </a:cxn>
                  </a:cxnLst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9" name="Freeform 18"/>
                <p:cNvSpPr/>
                <p:nvPr/>
              </p:nvSpPr>
              <p:spPr>
                <a:xfrm>
                  <a:off x="3384" y="1337"/>
                  <a:ext cx="79" cy="101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78" y="30"/>
                    </a:cxn>
                    <a:cxn ang="0">
                      <a:pos x="16" y="100"/>
                    </a:cxn>
                    <a:cxn ang="0">
                      <a:pos x="0" y="84"/>
                    </a:cxn>
                    <a:cxn ang="0">
                      <a:pos x="45" y="39"/>
                    </a:cxn>
                    <a:cxn ang="0">
                      <a:pos x="48" y="0"/>
                    </a:cxn>
                  </a:cxnLst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0" name="Freeform 19"/>
                <p:cNvSpPr/>
                <p:nvPr/>
              </p:nvSpPr>
              <p:spPr>
                <a:xfrm>
                  <a:off x="2211" y="651"/>
                  <a:ext cx="39" cy="66"/>
                </a:xfrm>
                <a:custGeom>
                  <a:avLst/>
                  <a:gdLst/>
                  <a:ahLst/>
                  <a:cxnLst>
                    <a:cxn ang="0">
                      <a:pos x="38" y="51"/>
                    </a:cxn>
                    <a:cxn ang="0">
                      <a:pos x="28" y="43"/>
                    </a:cxn>
                    <a:cxn ang="0">
                      <a:pos x="28" y="14"/>
                    </a:cxn>
                    <a:cxn ang="0">
                      <a:pos x="33" y="8"/>
                    </a:cxn>
                    <a:cxn ang="0">
                      <a:pos x="24" y="8"/>
                    </a:cxn>
                    <a:cxn ang="0">
                      <a:pos x="29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14" y="27"/>
                    </a:cxn>
                    <a:cxn ang="0">
                      <a:pos x="18" y="31"/>
                    </a:cxn>
                    <a:cxn ang="0">
                      <a:pos x="18" y="39"/>
                    </a:cxn>
                    <a:cxn ang="0">
                      <a:pos x="16" y="39"/>
                    </a:cxn>
                    <a:cxn ang="0">
                      <a:pos x="9" y="46"/>
                    </a:cxn>
                    <a:cxn ang="0">
                      <a:pos x="9" y="53"/>
                    </a:cxn>
                    <a:cxn ang="0">
                      <a:pos x="0" y="65"/>
                    </a:cxn>
                    <a:cxn ang="0">
                      <a:pos x="29" y="65"/>
                    </a:cxn>
                    <a:cxn ang="0">
                      <a:pos x="38" y="51"/>
                    </a:cxn>
                  </a:cxnLst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1" name="Freeform 20"/>
                <p:cNvSpPr/>
                <p:nvPr/>
              </p:nvSpPr>
              <p:spPr>
                <a:xfrm>
                  <a:off x="2198" y="673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17" y="8"/>
                    </a:cxn>
                    <a:cxn ang="0">
                      <a:pos x="20" y="8"/>
                    </a:cxn>
                    <a:cxn ang="0">
                      <a:pos x="20" y="0"/>
                    </a:cxn>
                    <a:cxn ang="0">
                      <a:pos x="13" y="0"/>
                    </a:cxn>
                    <a:cxn ang="0">
                      <a:pos x="0" y="15"/>
                    </a:cxn>
                    <a:cxn ang="0">
                      <a:pos x="0" y="23"/>
                    </a:cxn>
                    <a:cxn ang="0">
                      <a:pos x="12" y="23"/>
                    </a:cxn>
                    <a:cxn ang="0">
                      <a:pos x="17" y="17"/>
                    </a:cxn>
                    <a:cxn ang="0">
                      <a:pos x="17" y="8"/>
                    </a:cxn>
                  </a:cxnLst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2" name="Freeform 21"/>
                <p:cNvSpPr/>
                <p:nvPr/>
              </p:nvSpPr>
              <p:spPr>
                <a:xfrm>
                  <a:off x="2167" y="634"/>
                  <a:ext cx="256" cy="216"/>
                </a:xfrm>
                <a:custGeom>
                  <a:avLst/>
                  <a:gdLst/>
                  <a:ahLst/>
                  <a:cxnLst>
                    <a:cxn ang="0">
                      <a:pos x="168" y="15"/>
                    </a:cxn>
                    <a:cxn ang="0">
                      <a:pos x="201" y="20"/>
                    </a:cxn>
                    <a:cxn ang="0">
                      <a:pos x="181" y="28"/>
                    </a:cxn>
                    <a:cxn ang="0">
                      <a:pos x="172" y="41"/>
                    </a:cxn>
                    <a:cxn ang="0">
                      <a:pos x="160" y="70"/>
                    </a:cxn>
                    <a:cxn ang="0">
                      <a:pos x="140" y="72"/>
                    </a:cxn>
                    <a:cxn ang="0">
                      <a:pos x="123" y="69"/>
                    </a:cxn>
                    <a:cxn ang="0">
                      <a:pos x="131" y="55"/>
                    </a:cxn>
                    <a:cxn ang="0">
                      <a:pos x="124" y="37"/>
                    </a:cxn>
                    <a:cxn ang="0">
                      <a:pos x="114" y="69"/>
                    </a:cxn>
                    <a:cxn ang="0">
                      <a:pos x="87" y="84"/>
                    </a:cxn>
                    <a:cxn ang="0">
                      <a:pos x="73" y="94"/>
                    </a:cxn>
                    <a:cxn ang="0">
                      <a:pos x="53" y="108"/>
                    </a:cxn>
                    <a:cxn ang="0">
                      <a:pos x="43" y="143"/>
                    </a:cxn>
                    <a:cxn ang="0">
                      <a:pos x="8" y="130"/>
                    </a:cxn>
                    <a:cxn ang="0">
                      <a:pos x="0" y="156"/>
                    </a:cxn>
                    <a:cxn ang="0">
                      <a:pos x="15" y="194"/>
                    </a:cxn>
                    <a:cxn ang="0">
                      <a:pos x="71" y="153"/>
                    </a:cxn>
                    <a:cxn ang="0">
                      <a:pos x="105" y="145"/>
                    </a:cxn>
                    <a:cxn ang="0">
                      <a:pos x="111" y="161"/>
                    </a:cxn>
                    <a:cxn ang="0">
                      <a:pos x="139" y="201"/>
                    </a:cxn>
                    <a:cxn ang="0">
                      <a:pos x="142" y="189"/>
                    </a:cxn>
                    <a:cxn ang="0">
                      <a:pos x="150" y="189"/>
                    </a:cxn>
                    <a:cxn ang="0">
                      <a:pos x="123" y="152"/>
                    </a:cxn>
                    <a:cxn ang="0">
                      <a:pos x="131" y="139"/>
                    </a:cxn>
                    <a:cxn ang="0">
                      <a:pos x="160" y="178"/>
                    </a:cxn>
                    <a:cxn ang="0">
                      <a:pos x="172" y="202"/>
                    </a:cxn>
                    <a:cxn ang="0">
                      <a:pos x="178" y="215"/>
                    </a:cxn>
                    <a:cxn ang="0">
                      <a:pos x="183" y="191"/>
                    </a:cxn>
                    <a:cxn ang="0">
                      <a:pos x="202" y="182"/>
                    </a:cxn>
                    <a:cxn ang="0">
                      <a:pos x="214" y="177"/>
                    </a:cxn>
                    <a:cxn ang="0">
                      <a:pos x="210" y="158"/>
                    </a:cxn>
                    <a:cxn ang="0">
                      <a:pos x="219" y="126"/>
                    </a:cxn>
                    <a:cxn ang="0">
                      <a:pos x="232" y="130"/>
                    </a:cxn>
                    <a:cxn ang="0">
                      <a:pos x="236" y="145"/>
                    </a:cxn>
                    <a:cxn ang="0">
                      <a:pos x="247" y="137"/>
                    </a:cxn>
                    <a:cxn ang="0">
                      <a:pos x="244" y="134"/>
                    </a:cxn>
                    <a:cxn ang="0">
                      <a:pos x="252" y="114"/>
                    </a:cxn>
                    <a:cxn ang="0">
                      <a:pos x="255" y="137"/>
                    </a:cxn>
                    <a:cxn ang="0">
                      <a:pos x="168" y="0"/>
                    </a:cxn>
                  </a:cxnLst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3" name="Freeform 22"/>
                <p:cNvSpPr/>
                <p:nvPr/>
              </p:nvSpPr>
              <p:spPr>
                <a:xfrm>
                  <a:off x="2276" y="406"/>
                  <a:ext cx="1089" cy="769"/>
                </a:xfrm>
                <a:custGeom>
                  <a:avLst/>
                  <a:gdLst/>
                  <a:ahLst/>
                  <a:cxnLst>
                    <a:cxn ang="0">
                      <a:pos x="32" y="202"/>
                    </a:cxn>
                    <a:cxn ang="0">
                      <a:pos x="99" y="134"/>
                    </a:cxn>
                    <a:cxn ang="0">
                      <a:pos x="142" y="181"/>
                    </a:cxn>
                    <a:cxn ang="0">
                      <a:pos x="118" y="179"/>
                    </a:cxn>
                    <a:cxn ang="0">
                      <a:pos x="216" y="172"/>
                    </a:cxn>
                    <a:cxn ang="0">
                      <a:pos x="240" y="110"/>
                    </a:cxn>
                    <a:cxn ang="0">
                      <a:pos x="241" y="124"/>
                    </a:cxn>
                    <a:cxn ang="0">
                      <a:pos x="223" y="172"/>
                    </a:cxn>
                    <a:cxn ang="0">
                      <a:pos x="301" y="133"/>
                    </a:cxn>
                    <a:cxn ang="0">
                      <a:pos x="460" y="23"/>
                    </a:cxn>
                    <a:cxn ang="0">
                      <a:pos x="574" y="29"/>
                    </a:cxn>
                    <a:cxn ang="0">
                      <a:pos x="701" y="15"/>
                    </a:cxn>
                    <a:cxn ang="0">
                      <a:pos x="840" y="71"/>
                    </a:cxn>
                    <a:cxn ang="0">
                      <a:pos x="1001" y="91"/>
                    </a:cxn>
                    <a:cxn ang="0">
                      <a:pos x="1080" y="156"/>
                    </a:cxn>
                    <a:cxn ang="0">
                      <a:pos x="1019" y="206"/>
                    </a:cxn>
                    <a:cxn ang="0">
                      <a:pos x="985" y="270"/>
                    </a:cxn>
                    <a:cxn ang="0">
                      <a:pos x="945" y="273"/>
                    </a:cxn>
                    <a:cxn ang="0">
                      <a:pos x="958" y="184"/>
                    </a:cxn>
                    <a:cxn ang="0">
                      <a:pos x="906" y="232"/>
                    </a:cxn>
                    <a:cxn ang="0">
                      <a:pos x="868" y="273"/>
                    </a:cxn>
                    <a:cxn ang="0">
                      <a:pos x="881" y="318"/>
                    </a:cxn>
                    <a:cxn ang="0">
                      <a:pos x="837" y="385"/>
                    </a:cxn>
                    <a:cxn ang="0">
                      <a:pos x="844" y="439"/>
                    </a:cxn>
                    <a:cxn ang="0">
                      <a:pos x="839" y="413"/>
                    </a:cxn>
                    <a:cxn ang="0">
                      <a:pos x="797" y="416"/>
                    </a:cxn>
                    <a:cxn ang="0">
                      <a:pos x="828" y="496"/>
                    </a:cxn>
                    <a:cxn ang="0">
                      <a:pos x="751" y="589"/>
                    </a:cxn>
                    <a:cxn ang="0">
                      <a:pos x="730" y="615"/>
                    </a:cxn>
                    <a:cxn ang="0">
                      <a:pos x="703" y="706"/>
                    </a:cxn>
                    <a:cxn ang="0">
                      <a:pos x="665" y="708"/>
                    </a:cxn>
                    <a:cxn ang="0">
                      <a:pos x="711" y="768"/>
                    </a:cxn>
                    <a:cxn ang="0">
                      <a:pos x="634" y="626"/>
                    </a:cxn>
                    <a:cxn ang="0">
                      <a:pos x="545" y="596"/>
                    </a:cxn>
                    <a:cxn ang="0">
                      <a:pos x="503" y="689"/>
                    </a:cxn>
                    <a:cxn ang="0">
                      <a:pos x="471" y="738"/>
                    </a:cxn>
                    <a:cxn ang="0">
                      <a:pos x="416" y="592"/>
                    </a:cxn>
                    <a:cxn ang="0">
                      <a:pos x="373" y="607"/>
                    </a:cxn>
                    <a:cxn ang="0">
                      <a:pos x="336" y="545"/>
                    </a:cxn>
                    <a:cxn ang="0">
                      <a:pos x="223" y="510"/>
                    </a:cxn>
                    <a:cxn ang="0">
                      <a:pos x="263" y="577"/>
                    </a:cxn>
                    <a:cxn ang="0">
                      <a:pos x="234" y="620"/>
                    </a:cxn>
                    <a:cxn ang="0">
                      <a:pos x="190" y="605"/>
                    </a:cxn>
                    <a:cxn ang="0">
                      <a:pos x="119" y="495"/>
                    </a:cxn>
                    <a:cxn ang="0">
                      <a:pos x="149" y="432"/>
                    </a:cxn>
                    <a:cxn ang="0">
                      <a:pos x="166" y="385"/>
                    </a:cxn>
                    <a:cxn ang="0">
                      <a:pos x="149" y="226"/>
                    </a:cxn>
                    <a:cxn ang="0">
                      <a:pos x="86" y="193"/>
                    </a:cxn>
                    <a:cxn ang="0">
                      <a:pos x="55" y="210"/>
                    </a:cxn>
                    <a:cxn ang="0">
                      <a:pos x="0" y="226"/>
                    </a:cxn>
                  </a:cxnLst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4" name="Freeform 23"/>
                <p:cNvSpPr/>
                <p:nvPr/>
              </p:nvSpPr>
              <p:spPr>
                <a:xfrm>
                  <a:off x="3135" y="720"/>
                  <a:ext cx="94" cy="157"/>
                </a:xfrm>
                <a:custGeom>
                  <a:avLst/>
                  <a:gdLst/>
                  <a:ahLst/>
                  <a:cxnLst>
                    <a:cxn ang="0">
                      <a:pos x="63" y="0"/>
                    </a:cxn>
                    <a:cxn ang="0">
                      <a:pos x="63" y="20"/>
                    </a:cxn>
                    <a:cxn ang="0">
                      <a:pos x="55" y="33"/>
                    </a:cxn>
                    <a:cxn ang="0">
                      <a:pos x="57" y="54"/>
                    </a:cxn>
                    <a:cxn ang="0">
                      <a:pos x="47" y="82"/>
                    </a:cxn>
                    <a:cxn ang="0">
                      <a:pos x="31" y="108"/>
                    </a:cxn>
                    <a:cxn ang="0">
                      <a:pos x="7" y="125"/>
                    </a:cxn>
                    <a:cxn ang="0">
                      <a:pos x="0" y="154"/>
                    </a:cxn>
                    <a:cxn ang="0">
                      <a:pos x="10" y="156"/>
                    </a:cxn>
                    <a:cxn ang="0">
                      <a:pos x="10" y="129"/>
                    </a:cxn>
                    <a:cxn ang="0">
                      <a:pos x="44" y="127"/>
                    </a:cxn>
                    <a:cxn ang="0">
                      <a:pos x="69" y="109"/>
                    </a:cxn>
                    <a:cxn ang="0">
                      <a:pos x="69" y="72"/>
                    </a:cxn>
                    <a:cxn ang="0">
                      <a:pos x="77" y="58"/>
                    </a:cxn>
                    <a:cxn ang="0">
                      <a:pos x="64" y="34"/>
                    </a:cxn>
                    <a:cxn ang="0">
                      <a:pos x="82" y="27"/>
                    </a:cxn>
                    <a:cxn ang="0">
                      <a:pos x="93" y="8"/>
                    </a:cxn>
                    <a:cxn ang="0">
                      <a:pos x="69" y="11"/>
                    </a:cxn>
                    <a:cxn ang="0">
                      <a:pos x="63" y="0"/>
                    </a:cxn>
                  </a:cxnLst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5" name="Freeform 24"/>
                <p:cNvSpPr/>
                <p:nvPr/>
              </p:nvSpPr>
              <p:spPr>
                <a:xfrm>
                  <a:off x="2780" y="1139"/>
                  <a:ext cx="19" cy="36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16"/>
                    </a:cxn>
                    <a:cxn ang="0">
                      <a:pos x="6" y="35"/>
                    </a:cxn>
                    <a:cxn ang="0">
                      <a:pos x="18" y="21"/>
                    </a:cxn>
                    <a:cxn ang="0">
                      <a:pos x="9" y="0"/>
                    </a:cxn>
                  </a:cxnLst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6" name="Freeform 25"/>
                <p:cNvSpPr/>
                <p:nvPr/>
              </p:nvSpPr>
              <p:spPr>
                <a:xfrm>
                  <a:off x="2923" y="1177"/>
                  <a:ext cx="220" cy="9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" y="7"/>
                    </a:cxn>
                    <a:cxn ang="0">
                      <a:pos x="82" y="41"/>
                    </a:cxn>
                    <a:cxn ang="0">
                      <a:pos x="75" y="60"/>
                    </a:cxn>
                    <a:cxn ang="0">
                      <a:pos x="115" y="77"/>
                    </a:cxn>
                    <a:cxn ang="0">
                      <a:pos x="219" y="77"/>
                    </a:cxn>
                    <a:cxn ang="0">
                      <a:pos x="106" y="93"/>
                    </a:cxn>
                    <a:cxn ang="0">
                      <a:pos x="75" y="60"/>
                    </a:cxn>
                    <a:cxn ang="0">
                      <a:pos x="46" y="54"/>
                    </a:cxn>
                    <a:cxn ang="0">
                      <a:pos x="0" y="0"/>
                    </a:cxn>
                  </a:cxnLst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7" name="Freeform 26"/>
                <p:cNvSpPr/>
                <p:nvPr/>
              </p:nvSpPr>
              <p:spPr>
                <a:xfrm>
                  <a:off x="3098" y="1255"/>
                  <a:ext cx="236" cy="221"/>
                </a:xfrm>
                <a:custGeom>
                  <a:avLst/>
                  <a:gdLst/>
                  <a:ahLst/>
                  <a:cxnLst>
                    <a:cxn ang="0">
                      <a:pos x="190" y="216"/>
                    </a:cxn>
                    <a:cxn ang="0">
                      <a:pos x="179" y="212"/>
                    </a:cxn>
                    <a:cxn ang="0">
                      <a:pos x="154" y="187"/>
                    </a:cxn>
                    <a:cxn ang="0">
                      <a:pos x="130" y="182"/>
                    </a:cxn>
                    <a:cxn ang="0">
                      <a:pos x="124" y="167"/>
                    </a:cxn>
                    <a:cxn ang="0">
                      <a:pos x="110" y="155"/>
                    </a:cxn>
                    <a:cxn ang="0">
                      <a:pos x="87" y="155"/>
                    </a:cxn>
                    <a:cxn ang="0">
                      <a:pos x="62" y="165"/>
                    </a:cxn>
                    <a:cxn ang="0">
                      <a:pos x="40" y="169"/>
                    </a:cxn>
                    <a:cxn ang="0">
                      <a:pos x="15" y="169"/>
                    </a:cxn>
                    <a:cxn ang="0">
                      <a:pos x="14" y="152"/>
                    </a:cxn>
                    <a:cxn ang="0">
                      <a:pos x="5" y="127"/>
                    </a:cxn>
                    <a:cxn ang="0">
                      <a:pos x="3" y="114"/>
                    </a:cxn>
                    <a:cxn ang="0">
                      <a:pos x="3" y="79"/>
                    </a:cxn>
                    <a:cxn ang="0">
                      <a:pos x="44" y="60"/>
                    </a:cxn>
                    <a:cxn ang="0">
                      <a:pos x="48" y="41"/>
                    </a:cxn>
                    <a:cxn ang="0">
                      <a:pos x="57" y="43"/>
                    </a:cxn>
                    <a:cxn ang="0">
                      <a:pos x="77" y="22"/>
                    </a:cxn>
                    <a:cxn ang="0">
                      <a:pos x="98" y="25"/>
                    </a:cxn>
                    <a:cxn ang="0">
                      <a:pos x="113" y="10"/>
                    </a:cxn>
                    <a:cxn ang="0">
                      <a:pos x="125" y="8"/>
                    </a:cxn>
                    <a:cxn ang="0">
                      <a:pos x="145" y="34"/>
                    </a:cxn>
                    <a:cxn ang="0">
                      <a:pos x="163" y="43"/>
                    </a:cxn>
                    <a:cxn ang="0">
                      <a:pos x="165" y="16"/>
                    </a:cxn>
                    <a:cxn ang="0">
                      <a:pos x="172" y="0"/>
                    </a:cxn>
                    <a:cxn ang="0">
                      <a:pos x="185" y="22"/>
                    </a:cxn>
                    <a:cxn ang="0">
                      <a:pos x="196" y="60"/>
                    </a:cxn>
                    <a:cxn ang="0">
                      <a:pos x="219" y="83"/>
                    </a:cxn>
                    <a:cxn ang="0">
                      <a:pos x="232" y="101"/>
                    </a:cxn>
                    <a:cxn ang="0">
                      <a:pos x="235" y="133"/>
                    </a:cxn>
                    <a:cxn ang="0">
                      <a:pos x="221" y="169"/>
                    </a:cxn>
                    <a:cxn ang="0">
                      <a:pos x="217" y="202"/>
                    </a:cxn>
                    <a:cxn ang="0">
                      <a:pos x="196" y="215"/>
                    </a:cxn>
                  </a:cxnLst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8" name="Freeform 27"/>
                <p:cNvSpPr/>
                <p:nvPr/>
              </p:nvSpPr>
              <p:spPr>
                <a:xfrm>
                  <a:off x="3286" y="1488"/>
                  <a:ext cx="18" cy="27"/>
                </a:xfrm>
                <a:custGeom>
                  <a:avLst/>
                  <a:gdLst/>
                  <a:ahLst/>
                  <a:cxnLst>
                    <a:cxn ang="0">
                      <a:pos x="9" y="23"/>
                    </a:cxn>
                    <a:cxn ang="0">
                      <a:pos x="3" y="19"/>
                    </a:cxn>
                    <a:cxn ang="0">
                      <a:pos x="3" y="15"/>
                    </a:cxn>
                    <a:cxn ang="0">
                      <a:pos x="3" y="11"/>
                    </a:cxn>
                    <a:cxn ang="0">
                      <a:pos x="2" y="7"/>
                    </a:cxn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9" y="4"/>
                    </a:cxn>
                    <a:cxn ang="0">
                      <a:pos x="12" y="3"/>
                    </a:cxn>
                    <a:cxn ang="0">
                      <a:pos x="13" y="3"/>
                    </a:cxn>
                    <a:cxn ang="0">
                      <a:pos x="17" y="0"/>
                    </a:cxn>
                    <a:cxn ang="0">
                      <a:pos x="17" y="11"/>
                    </a:cxn>
                    <a:cxn ang="0">
                      <a:pos x="15" y="15"/>
                    </a:cxn>
                    <a:cxn ang="0">
                      <a:pos x="13" y="19"/>
                    </a:cxn>
                    <a:cxn ang="0">
                      <a:pos x="13" y="22"/>
                    </a:cxn>
                    <a:cxn ang="0">
                      <a:pos x="12" y="23"/>
                    </a:cxn>
                    <a:cxn ang="0">
                      <a:pos x="12" y="26"/>
                    </a:cxn>
                    <a:cxn ang="0">
                      <a:pos x="9" y="23"/>
                    </a:cxn>
                  </a:cxnLst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9" name="Freeform 28"/>
                <p:cNvSpPr/>
                <p:nvPr/>
              </p:nvSpPr>
              <p:spPr>
                <a:xfrm>
                  <a:off x="2463" y="1235"/>
                  <a:ext cx="26" cy="106"/>
                </a:xfrm>
                <a:custGeom>
                  <a:avLst/>
                  <a:gdLst/>
                  <a:ahLst/>
                  <a:cxnLst>
                    <a:cxn ang="0">
                      <a:pos x="3" y="37"/>
                    </a:cxn>
                    <a:cxn ang="0">
                      <a:pos x="13" y="28"/>
                    </a:cxn>
                    <a:cxn ang="0">
                      <a:pos x="20" y="0"/>
                    </a:cxn>
                    <a:cxn ang="0">
                      <a:pos x="25" y="42"/>
                    </a:cxn>
                    <a:cxn ang="0">
                      <a:pos x="17" y="94"/>
                    </a:cxn>
                    <a:cxn ang="0">
                      <a:pos x="0" y="105"/>
                    </a:cxn>
                    <a:cxn ang="0">
                      <a:pos x="0" y="80"/>
                    </a:cxn>
                    <a:cxn ang="0">
                      <a:pos x="5" y="64"/>
                    </a:cxn>
                    <a:cxn ang="0">
                      <a:pos x="3" y="37"/>
                    </a:cxn>
                  </a:cxnLst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/>
          </a:p>
        </p:txBody>
      </p:sp>
      <p:sp>
        <p:nvSpPr>
          <p:cNvPr id="65" name="Rectangle 3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ctr" eaLnBrk="0" hangingPunct="0">
              <a:defRPr sz="1400">
                <a:cs typeface="+mn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Liang, Introduction to Java Programming, Tenth Edition, (c) 2013 Pearson Education, Inc. All rights reserved.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0A8B65-1AED-49A8-A20D-9B4F17E68C9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9"/>
          <p:cNvGrpSpPr/>
          <p:nvPr/>
        </p:nvGrpSpPr>
        <p:grpSpPr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1033" name="Group 28"/>
            <p:cNvGrpSpPr/>
            <p:nvPr/>
          </p:nvGrpSpPr>
          <p:grpSpPr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/>
              <p:nvPr/>
            </p:nvSpPr>
            <p:spPr>
              <a:xfrm>
                <a:off x="4614" y="2790"/>
                <a:ext cx="1034" cy="1273"/>
              </a:xfrm>
              <a:custGeom>
                <a:avLst/>
                <a:gdLst/>
                <a:ahLst/>
                <a:cxnLst>
                  <a:cxn ang="0">
                    <a:pos x="646" y="23"/>
                  </a:cxn>
                  <a:cxn ang="0">
                    <a:pos x="765" y="92"/>
                  </a:cxn>
                  <a:cxn ang="0">
                    <a:pos x="866" y="184"/>
                  </a:cxn>
                  <a:cxn ang="0">
                    <a:pos x="944" y="294"/>
                  </a:cxn>
                  <a:cxn ang="0">
                    <a:pos x="1000" y="417"/>
                  </a:cxn>
                  <a:cxn ang="0">
                    <a:pos x="1030" y="550"/>
                  </a:cxn>
                  <a:cxn ang="0">
                    <a:pos x="1030" y="688"/>
                  </a:cxn>
                  <a:cxn ang="0">
                    <a:pos x="1000" y="821"/>
                  </a:cxn>
                  <a:cxn ang="0">
                    <a:pos x="944" y="944"/>
                  </a:cxn>
                  <a:cxn ang="0">
                    <a:pos x="866" y="1055"/>
                  </a:cxn>
                  <a:cxn ang="0">
                    <a:pos x="765" y="1148"/>
                  </a:cxn>
                  <a:cxn ang="0">
                    <a:pos x="646" y="1215"/>
                  </a:cxn>
                  <a:cxn ang="0">
                    <a:pos x="517" y="1257"/>
                  </a:cxn>
                  <a:cxn ang="0">
                    <a:pos x="382" y="1272"/>
                  </a:cxn>
                  <a:cxn ang="0">
                    <a:pos x="246" y="1257"/>
                  </a:cxn>
                  <a:cxn ang="0">
                    <a:pos x="118" y="1215"/>
                  </a:cxn>
                  <a:cxn ang="0">
                    <a:pos x="0" y="1148"/>
                  </a:cxn>
                  <a:cxn ang="0">
                    <a:pos x="89" y="1129"/>
                  </a:cxn>
                  <a:cxn ang="0">
                    <a:pos x="201" y="1179"/>
                  </a:cxn>
                  <a:cxn ang="0">
                    <a:pos x="320" y="1204"/>
                  </a:cxn>
                  <a:cxn ang="0">
                    <a:pos x="443" y="1204"/>
                  </a:cxn>
                  <a:cxn ang="0">
                    <a:pos x="563" y="1179"/>
                  </a:cxn>
                  <a:cxn ang="0">
                    <a:pos x="675" y="1129"/>
                  </a:cxn>
                  <a:cxn ang="0">
                    <a:pos x="775" y="1057"/>
                  </a:cxn>
                  <a:cxn ang="0">
                    <a:pos x="857" y="965"/>
                  </a:cxn>
                  <a:cxn ang="0">
                    <a:pos x="919" y="858"/>
                  </a:cxn>
                  <a:cxn ang="0">
                    <a:pos x="956" y="742"/>
                  </a:cxn>
                  <a:cxn ang="0">
                    <a:pos x="969" y="619"/>
                  </a:cxn>
                  <a:cxn ang="0">
                    <a:pos x="956" y="496"/>
                  </a:cxn>
                  <a:cxn ang="0">
                    <a:pos x="919" y="381"/>
                  </a:cxn>
                  <a:cxn ang="0">
                    <a:pos x="857" y="273"/>
                  </a:cxn>
                  <a:cxn ang="0">
                    <a:pos x="775" y="182"/>
                  </a:cxn>
                  <a:cxn ang="0">
                    <a:pos x="675" y="110"/>
                  </a:cxn>
                  <a:cxn ang="0">
                    <a:pos x="563" y="61"/>
                  </a:cxn>
                  <a:cxn ang="0">
                    <a:pos x="582" y="0"/>
                  </a:cxn>
                </a:cxnLst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5" name="Line 4"/>
              <p:cNvSpPr/>
              <p:nvPr/>
            </p:nvSpPr>
            <p:spPr>
              <a:xfrm flipV="1">
                <a:off x="4639" y="3863"/>
                <a:ext cx="103" cy="186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36" name="Line 5"/>
              <p:cNvSpPr/>
              <p:nvPr/>
            </p:nvSpPr>
            <p:spPr>
              <a:xfrm flipV="1">
                <a:off x="5210" y="2874"/>
                <a:ext cx="36" cy="71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37" name="Line 6"/>
              <p:cNvSpPr/>
              <p:nvPr/>
            </p:nvSpPr>
            <p:spPr>
              <a:xfrm flipV="1">
                <a:off x="5270" y="2751"/>
                <a:ext cx="36" cy="71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38" name="Freeform 7"/>
              <p:cNvSpPr/>
              <p:nvPr/>
            </p:nvSpPr>
            <p:spPr>
              <a:xfrm>
                <a:off x="4753" y="4067"/>
                <a:ext cx="604" cy="110"/>
              </a:xfrm>
              <a:custGeom>
                <a:avLst/>
                <a:gdLst/>
                <a:ahLst/>
                <a:cxnLst>
                  <a:cxn ang="0">
                    <a:pos x="2" y="70"/>
                  </a:cxn>
                  <a:cxn ang="0">
                    <a:pos x="14" y="57"/>
                  </a:cxn>
                  <a:cxn ang="0">
                    <a:pos x="31" y="46"/>
                  </a:cxn>
                  <a:cxn ang="0">
                    <a:pos x="63" y="30"/>
                  </a:cxn>
                  <a:cxn ang="0">
                    <a:pos x="100" y="21"/>
                  </a:cxn>
                  <a:cxn ang="0">
                    <a:pos x="134" y="13"/>
                  </a:cxn>
                  <a:cxn ang="0">
                    <a:pos x="181" y="6"/>
                  </a:cxn>
                  <a:cxn ang="0">
                    <a:pos x="225" y="2"/>
                  </a:cxn>
                  <a:cxn ang="0">
                    <a:pos x="277" y="0"/>
                  </a:cxn>
                  <a:cxn ang="0">
                    <a:pos x="340" y="0"/>
                  </a:cxn>
                  <a:cxn ang="0">
                    <a:pos x="407" y="4"/>
                  </a:cxn>
                  <a:cxn ang="0">
                    <a:pos x="453" y="10"/>
                  </a:cxn>
                  <a:cxn ang="0">
                    <a:pos x="502" y="19"/>
                  </a:cxn>
                  <a:cxn ang="0">
                    <a:pos x="549" y="33"/>
                  </a:cxn>
                  <a:cxn ang="0">
                    <a:pos x="573" y="47"/>
                  </a:cxn>
                  <a:cxn ang="0">
                    <a:pos x="588" y="58"/>
                  </a:cxn>
                  <a:cxn ang="0">
                    <a:pos x="603" y="77"/>
                  </a:cxn>
                  <a:cxn ang="0">
                    <a:pos x="578" y="87"/>
                  </a:cxn>
                  <a:cxn ang="0">
                    <a:pos x="536" y="95"/>
                  </a:cxn>
                  <a:cxn ang="0">
                    <a:pos x="485" y="101"/>
                  </a:cxn>
                  <a:cxn ang="0">
                    <a:pos x="436" y="106"/>
                  </a:cxn>
                  <a:cxn ang="0">
                    <a:pos x="377" y="108"/>
                  </a:cxn>
                  <a:cxn ang="0">
                    <a:pos x="313" y="109"/>
                  </a:cxn>
                  <a:cxn ang="0">
                    <a:pos x="252" y="109"/>
                  </a:cxn>
                  <a:cxn ang="0">
                    <a:pos x="188" y="108"/>
                  </a:cxn>
                  <a:cxn ang="0">
                    <a:pos x="117" y="102"/>
                  </a:cxn>
                  <a:cxn ang="0">
                    <a:pos x="61" y="96"/>
                  </a:cxn>
                  <a:cxn ang="0">
                    <a:pos x="14" y="86"/>
                  </a:cxn>
                  <a:cxn ang="0">
                    <a:pos x="0" y="78"/>
                  </a:cxn>
                  <a:cxn ang="0">
                    <a:pos x="2" y="70"/>
                  </a:cxn>
                </a:cxnLst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grpSp>
            <p:nvGrpSpPr>
              <p:cNvPr id="1040" name="Group 27"/>
              <p:cNvGrpSpPr/>
              <p:nvPr/>
            </p:nvGrpSpPr>
            <p:grpSpPr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/>
                <p:nvPr/>
              </p:nvSpPr>
              <p:spPr>
                <a:xfrm>
                  <a:off x="4599" y="3283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2" name="Freeform 10"/>
                <p:cNvSpPr/>
                <p:nvPr/>
              </p:nvSpPr>
              <p:spPr>
                <a:xfrm>
                  <a:off x="4616" y="3305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3" name="Freeform 11"/>
                <p:cNvSpPr/>
                <p:nvPr/>
              </p:nvSpPr>
              <p:spPr>
                <a:xfrm>
                  <a:off x="4674" y="3275"/>
                  <a:ext cx="37" cy="35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9" y="9"/>
                    </a:cxn>
                    <a:cxn ang="0">
                      <a:pos x="5" y="13"/>
                    </a:cxn>
                    <a:cxn ang="0">
                      <a:pos x="0" y="13"/>
                    </a:cxn>
                    <a:cxn ang="0">
                      <a:pos x="0" y="25"/>
                    </a:cxn>
                    <a:cxn ang="0">
                      <a:pos x="8" y="34"/>
                    </a:cxn>
                    <a:cxn ang="0">
                      <a:pos x="29" y="34"/>
                    </a:cxn>
                    <a:cxn ang="0">
                      <a:pos x="36" y="25"/>
                    </a:cxn>
                    <a:cxn ang="0">
                      <a:pos x="36" y="0"/>
                    </a:cxn>
                  </a:cxnLst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4" name="Freeform 12"/>
                <p:cNvSpPr/>
                <p:nvPr/>
              </p:nvSpPr>
              <p:spPr>
                <a:xfrm>
                  <a:off x="4458" y="3303"/>
                  <a:ext cx="324" cy="422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71" y="11"/>
                    </a:cxn>
                    <a:cxn ang="0">
                      <a:pos x="45" y="33"/>
                    </a:cxn>
                    <a:cxn ang="0">
                      <a:pos x="40" y="53"/>
                    </a:cxn>
                    <a:cxn ang="0">
                      <a:pos x="21" y="68"/>
                    </a:cxn>
                    <a:cxn ang="0">
                      <a:pos x="8" y="96"/>
                    </a:cxn>
                    <a:cxn ang="0">
                      <a:pos x="8" y="114"/>
                    </a:cxn>
                    <a:cxn ang="0">
                      <a:pos x="0" y="144"/>
                    </a:cxn>
                    <a:cxn ang="0">
                      <a:pos x="11" y="157"/>
                    </a:cxn>
                    <a:cxn ang="0">
                      <a:pos x="40" y="195"/>
                    </a:cxn>
                    <a:cxn ang="0">
                      <a:pos x="48" y="190"/>
                    </a:cxn>
                    <a:cxn ang="0">
                      <a:pos x="99" y="190"/>
                    </a:cxn>
                    <a:cxn ang="0">
                      <a:pos x="123" y="199"/>
                    </a:cxn>
                    <a:cxn ang="0">
                      <a:pos x="121" y="229"/>
                    </a:cxn>
                    <a:cxn ang="0">
                      <a:pos x="138" y="268"/>
                    </a:cxn>
                    <a:cxn ang="0">
                      <a:pos x="137" y="279"/>
                    </a:cxn>
                    <a:cxn ang="0">
                      <a:pos x="144" y="291"/>
                    </a:cxn>
                    <a:cxn ang="0">
                      <a:pos x="133" y="319"/>
                    </a:cxn>
                    <a:cxn ang="0">
                      <a:pos x="146" y="354"/>
                    </a:cxn>
                    <a:cxn ang="0">
                      <a:pos x="153" y="382"/>
                    </a:cxn>
                    <a:cxn ang="0">
                      <a:pos x="162" y="399"/>
                    </a:cxn>
                    <a:cxn ang="0">
                      <a:pos x="171" y="421"/>
                    </a:cxn>
                    <a:cxn ang="0">
                      <a:pos x="188" y="418"/>
                    </a:cxn>
                    <a:cxn ang="0">
                      <a:pos x="216" y="402"/>
                    </a:cxn>
                    <a:cxn ang="0">
                      <a:pos x="229" y="382"/>
                    </a:cxn>
                    <a:cxn ang="0">
                      <a:pos x="228" y="369"/>
                    </a:cxn>
                    <a:cxn ang="0">
                      <a:pos x="245" y="359"/>
                    </a:cxn>
                    <a:cxn ang="0">
                      <a:pos x="242" y="340"/>
                    </a:cxn>
                    <a:cxn ang="0">
                      <a:pos x="267" y="310"/>
                    </a:cxn>
                    <a:cxn ang="0">
                      <a:pos x="271" y="285"/>
                    </a:cxn>
                    <a:cxn ang="0">
                      <a:pos x="264" y="277"/>
                    </a:cxn>
                    <a:cxn ang="0">
                      <a:pos x="267" y="267"/>
                    </a:cxn>
                    <a:cxn ang="0">
                      <a:pos x="261" y="258"/>
                    </a:cxn>
                    <a:cxn ang="0">
                      <a:pos x="280" y="234"/>
                    </a:cxn>
                    <a:cxn ang="0">
                      <a:pos x="280" y="222"/>
                    </a:cxn>
                    <a:cxn ang="0">
                      <a:pos x="306" y="202"/>
                    </a:cxn>
                    <a:cxn ang="0">
                      <a:pos x="323" y="148"/>
                    </a:cxn>
                    <a:cxn ang="0">
                      <a:pos x="299" y="162"/>
                    </a:cxn>
                    <a:cxn ang="0">
                      <a:pos x="278" y="156"/>
                    </a:cxn>
                    <a:cxn ang="0">
                      <a:pos x="281" y="143"/>
                    </a:cxn>
                    <a:cxn ang="0">
                      <a:pos x="260" y="129"/>
                    </a:cxn>
                    <a:cxn ang="0">
                      <a:pos x="250" y="94"/>
                    </a:cxn>
                    <a:cxn ang="0">
                      <a:pos x="230" y="66"/>
                    </a:cxn>
                    <a:cxn ang="0">
                      <a:pos x="230" y="47"/>
                    </a:cxn>
                    <a:cxn ang="0">
                      <a:pos x="219" y="46"/>
                    </a:cxn>
                    <a:cxn ang="0">
                      <a:pos x="212" y="49"/>
                    </a:cxn>
                    <a:cxn ang="0">
                      <a:pos x="182" y="38"/>
                    </a:cxn>
                    <a:cxn ang="0">
                      <a:pos x="174" y="46"/>
                    </a:cxn>
                    <a:cxn ang="0">
                      <a:pos x="167" y="56"/>
                    </a:cxn>
                    <a:cxn ang="0">
                      <a:pos x="151" y="38"/>
                    </a:cxn>
                    <a:cxn ang="0">
                      <a:pos x="135" y="33"/>
                    </a:cxn>
                    <a:cxn ang="0">
                      <a:pos x="134" y="10"/>
                    </a:cxn>
                    <a:cxn ang="0">
                      <a:pos x="111" y="14"/>
                    </a:cxn>
                    <a:cxn ang="0">
                      <a:pos x="96" y="9"/>
                    </a:cxn>
                    <a:cxn ang="0">
                      <a:pos x="76" y="0"/>
                    </a:cxn>
                  </a:cxnLst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5" name="Freeform 13"/>
                <p:cNvSpPr/>
                <p:nvPr/>
              </p:nvSpPr>
              <p:spPr>
                <a:xfrm>
                  <a:off x="5205" y="3408"/>
                  <a:ext cx="17" cy="2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5"/>
                    </a:cxn>
                    <a:cxn ang="0">
                      <a:pos x="7" y="10"/>
                    </a:cxn>
                    <a:cxn ang="0">
                      <a:pos x="7" y="14"/>
                    </a:cxn>
                    <a:cxn ang="0">
                      <a:pos x="16" y="17"/>
                    </a:cxn>
                    <a:cxn ang="0">
                      <a:pos x="16" y="20"/>
                    </a:cxn>
                    <a:cxn ang="0">
                      <a:pos x="9" y="17"/>
                    </a:cxn>
                    <a:cxn ang="0">
                      <a:pos x="3" y="20"/>
                    </a:cxn>
                    <a:cxn ang="0">
                      <a:pos x="0" y="17"/>
                    </a:cxn>
                    <a:cxn ang="0">
                      <a:pos x="3" y="14"/>
                    </a:cxn>
                    <a:cxn ang="0">
                      <a:pos x="0" y="10"/>
                    </a:cxn>
                    <a:cxn ang="0">
                      <a:pos x="3" y="2"/>
                    </a:cxn>
                    <a:cxn ang="0">
                      <a:pos x="7" y="0"/>
                    </a:cxn>
                  </a:cxnLst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6" name="Freeform 14"/>
                <p:cNvSpPr/>
                <p:nvPr/>
              </p:nvSpPr>
              <p:spPr>
                <a:xfrm>
                  <a:off x="5144" y="3496"/>
                  <a:ext cx="49" cy="70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7" y="34"/>
                    </a:cxn>
                    <a:cxn ang="0">
                      <a:pos x="37" y="0"/>
                    </a:cxn>
                    <a:cxn ang="0">
                      <a:pos x="48" y="20"/>
                    </a:cxn>
                    <a:cxn ang="0">
                      <a:pos x="39" y="69"/>
                    </a:cxn>
                    <a:cxn ang="0">
                      <a:pos x="3" y="57"/>
                    </a:cxn>
                    <a:cxn ang="0">
                      <a:pos x="0" y="34"/>
                    </a:cxn>
                  </a:cxnLst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7" name="Freeform 15"/>
                <p:cNvSpPr/>
                <p:nvPr/>
              </p:nvSpPr>
              <p:spPr>
                <a:xfrm>
                  <a:off x="5241" y="3523"/>
                  <a:ext cx="84" cy="67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0"/>
                    </a:cxn>
                    <a:cxn ang="0">
                      <a:pos x="27" y="6"/>
                    </a:cxn>
                    <a:cxn ang="0">
                      <a:pos x="67" y="22"/>
                    </a:cxn>
                    <a:cxn ang="0">
                      <a:pos x="67" y="34"/>
                    </a:cxn>
                    <a:cxn ang="0">
                      <a:pos x="83" y="66"/>
                    </a:cxn>
                    <a:cxn ang="0">
                      <a:pos x="52" y="36"/>
                    </a:cxn>
                    <a:cxn ang="0">
                      <a:pos x="31" y="38"/>
                    </a:cxn>
                    <a:cxn ang="0">
                      <a:pos x="5" y="15"/>
                    </a:cxn>
                  </a:cxnLst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8" name="Freeform 16"/>
                <p:cNvSpPr/>
                <p:nvPr/>
              </p:nvSpPr>
              <p:spPr>
                <a:xfrm>
                  <a:off x="5400" y="3660"/>
                  <a:ext cx="57" cy="7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56" y="21"/>
                    </a:cxn>
                    <a:cxn ang="0">
                      <a:pos x="11" y="72"/>
                    </a:cxn>
                    <a:cxn ang="0">
                      <a:pos x="0" y="60"/>
                    </a:cxn>
                    <a:cxn ang="0">
                      <a:pos x="32" y="28"/>
                    </a:cxn>
                    <a:cxn ang="0">
                      <a:pos x="34" y="0"/>
                    </a:cxn>
                  </a:cxnLst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9" name="Freeform 17"/>
                <p:cNvSpPr/>
                <p:nvPr/>
              </p:nvSpPr>
              <p:spPr>
                <a:xfrm>
                  <a:off x="4558" y="3167"/>
                  <a:ext cx="29" cy="48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0" y="31"/>
                    </a:cxn>
                    <a:cxn ang="0">
                      <a:pos x="20" y="10"/>
                    </a:cxn>
                    <a:cxn ang="0">
                      <a:pos x="24" y="5"/>
                    </a:cxn>
                    <a:cxn ang="0">
                      <a:pos x="17" y="5"/>
                    </a:cxn>
                    <a:cxn ang="0">
                      <a:pos x="21" y="0"/>
                    </a:cxn>
                    <a:cxn ang="0">
                      <a:pos x="16" y="0"/>
                    </a:cxn>
                    <a:cxn ang="0">
                      <a:pos x="10" y="6"/>
                    </a:cxn>
                    <a:cxn ang="0">
                      <a:pos x="10" y="19"/>
                    </a:cxn>
                    <a:cxn ang="0">
                      <a:pos x="13" y="22"/>
                    </a:cxn>
                    <a:cxn ang="0">
                      <a:pos x="13" y="28"/>
                    </a:cxn>
                    <a:cxn ang="0">
                      <a:pos x="11" y="28"/>
                    </a:cxn>
                    <a:cxn ang="0">
                      <a:pos x="6" y="33"/>
                    </a:cxn>
                    <a:cxn ang="0">
                      <a:pos x="6" y="38"/>
                    </a:cxn>
                    <a:cxn ang="0">
                      <a:pos x="0" y="47"/>
                    </a:cxn>
                    <a:cxn ang="0">
                      <a:pos x="21" y="47"/>
                    </a:cxn>
                    <a:cxn ang="0">
                      <a:pos x="28" y="36"/>
                    </a:cxn>
                  </a:cxnLst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0" name="Freeform 18"/>
                <p:cNvSpPr/>
                <p:nvPr/>
              </p:nvSpPr>
              <p:spPr>
                <a:xfrm>
                  <a:off x="4549" y="318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13" y="5"/>
                    </a:cxn>
                    <a:cxn ang="0">
                      <a:pos x="16" y="5"/>
                    </a:cxn>
                    <a:cxn ang="0">
                      <a:pos x="16" y="0"/>
                    </a:cxn>
                    <a:cxn ang="0">
                      <a:pos x="10" y="0"/>
                    </a:cxn>
                    <a:cxn ang="0">
                      <a:pos x="0" y="10"/>
                    </a:cxn>
                    <a:cxn ang="0">
                      <a:pos x="0" y="16"/>
                    </a:cxn>
                    <a:cxn ang="0">
                      <a:pos x="9" y="16"/>
                    </a:cxn>
                    <a:cxn ang="0">
                      <a:pos x="13" y="11"/>
                    </a:cxn>
                    <a:cxn ang="0">
                      <a:pos x="13" y="5"/>
                    </a:cxn>
                  </a:cxnLst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1" name="Freeform 19"/>
                <p:cNvSpPr/>
                <p:nvPr/>
              </p:nvSpPr>
              <p:spPr>
                <a:xfrm>
                  <a:off x="4527" y="3155"/>
                  <a:ext cx="184" cy="155"/>
                </a:xfrm>
                <a:custGeom>
                  <a:avLst/>
                  <a:gdLst/>
                  <a:ahLst/>
                  <a:cxnLst>
                    <a:cxn ang="0">
                      <a:pos x="120" y="10"/>
                    </a:cxn>
                    <a:cxn ang="0">
                      <a:pos x="144" y="14"/>
                    </a:cxn>
                    <a:cxn ang="0">
                      <a:pos x="129" y="20"/>
                    </a:cxn>
                    <a:cxn ang="0">
                      <a:pos x="123" y="29"/>
                    </a:cxn>
                    <a:cxn ang="0">
                      <a:pos x="114" y="50"/>
                    </a:cxn>
                    <a:cxn ang="0">
                      <a:pos x="100" y="51"/>
                    </a:cxn>
                    <a:cxn ang="0">
                      <a:pos x="88" y="49"/>
                    </a:cxn>
                    <a:cxn ang="0">
                      <a:pos x="94" y="39"/>
                    </a:cxn>
                    <a:cxn ang="0">
                      <a:pos x="88" y="26"/>
                    </a:cxn>
                    <a:cxn ang="0">
                      <a:pos x="81" y="49"/>
                    </a:cxn>
                    <a:cxn ang="0">
                      <a:pos x="62" y="60"/>
                    </a:cxn>
                    <a:cxn ang="0">
                      <a:pos x="52" y="67"/>
                    </a:cxn>
                    <a:cxn ang="0">
                      <a:pos x="38" y="77"/>
                    </a:cxn>
                    <a:cxn ang="0">
                      <a:pos x="30" y="102"/>
                    </a:cxn>
                    <a:cxn ang="0">
                      <a:pos x="5" y="93"/>
                    </a:cxn>
                    <a:cxn ang="0">
                      <a:pos x="0" y="111"/>
                    </a:cxn>
                    <a:cxn ang="0">
                      <a:pos x="10" y="138"/>
                    </a:cxn>
                    <a:cxn ang="0">
                      <a:pos x="50" y="109"/>
                    </a:cxn>
                    <a:cxn ang="0">
                      <a:pos x="75" y="103"/>
                    </a:cxn>
                    <a:cxn ang="0">
                      <a:pos x="79" y="115"/>
                    </a:cxn>
                    <a:cxn ang="0">
                      <a:pos x="99" y="143"/>
                    </a:cxn>
                    <a:cxn ang="0">
                      <a:pos x="101" y="135"/>
                    </a:cxn>
                    <a:cxn ang="0">
                      <a:pos x="107" y="135"/>
                    </a:cxn>
                    <a:cxn ang="0">
                      <a:pos x="88" y="108"/>
                    </a:cxn>
                    <a:cxn ang="0">
                      <a:pos x="94" y="99"/>
                    </a:cxn>
                    <a:cxn ang="0">
                      <a:pos x="114" y="127"/>
                    </a:cxn>
                    <a:cxn ang="0">
                      <a:pos x="123" y="144"/>
                    </a:cxn>
                    <a:cxn ang="0">
                      <a:pos x="127" y="154"/>
                    </a:cxn>
                    <a:cxn ang="0">
                      <a:pos x="131" y="136"/>
                    </a:cxn>
                    <a:cxn ang="0">
                      <a:pos x="144" y="130"/>
                    </a:cxn>
                    <a:cxn ang="0">
                      <a:pos x="153" y="126"/>
                    </a:cxn>
                    <a:cxn ang="0">
                      <a:pos x="150" y="113"/>
                    </a:cxn>
                    <a:cxn ang="0">
                      <a:pos x="157" y="90"/>
                    </a:cxn>
                    <a:cxn ang="0">
                      <a:pos x="166" y="93"/>
                    </a:cxn>
                    <a:cxn ang="0">
                      <a:pos x="169" y="103"/>
                    </a:cxn>
                    <a:cxn ang="0">
                      <a:pos x="177" y="98"/>
                    </a:cxn>
                    <a:cxn ang="0">
                      <a:pos x="175" y="95"/>
                    </a:cxn>
                    <a:cxn ang="0">
                      <a:pos x="180" y="81"/>
                    </a:cxn>
                    <a:cxn ang="0">
                      <a:pos x="183" y="98"/>
                    </a:cxn>
                    <a:cxn ang="0">
                      <a:pos x="120" y="0"/>
                    </a:cxn>
                  </a:cxnLst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2" name="Freeform 20"/>
                <p:cNvSpPr/>
                <p:nvPr/>
              </p:nvSpPr>
              <p:spPr>
                <a:xfrm>
                  <a:off x="4605" y="2991"/>
                  <a:ext cx="782" cy="553"/>
                </a:xfrm>
                <a:custGeom>
                  <a:avLst/>
                  <a:gdLst/>
                  <a:ahLst/>
                  <a:cxnLst>
                    <a:cxn ang="0">
                      <a:pos x="22" y="145"/>
                    </a:cxn>
                    <a:cxn ang="0">
                      <a:pos x="71" y="96"/>
                    </a:cxn>
                    <a:cxn ang="0">
                      <a:pos x="101" y="130"/>
                    </a:cxn>
                    <a:cxn ang="0">
                      <a:pos x="84" y="128"/>
                    </a:cxn>
                    <a:cxn ang="0">
                      <a:pos x="155" y="123"/>
                    </a:cxn>
                    <a:cxn ang="0">
                      <a:pos x="172" y="79"/>
                    </a:cxn>
                    <a:cxn ang="0">
                      <a:pos x="172" y="89"/>
                    </a:cxn>
                    <a:cxn ang="0">
                      <a:pos x="160" y="123"/>
                    </a:cxn>
                    <a:cxn ang="0">
                      <a:pos x="216" y="95"/>
                    </a:cxn>
                    <a:cxn ang="0">
                      <a:pos x="330" y="16"/>
                    </a:cxn>
                    <a:cxn ang="0">
                      <a:pos x="412" y="20"/>
                    </a:cxn>
                    <a:cxn ang="0">
                      <a:pos x="503" y="10"/>
                    </a:cxn>
                    <a:cxn ang="0">
                      <a:pos x="602" y="51"/>
                    </a:cxn>
                    <a:cxn ang="0">
                      <a:pos x="718" y="65"/>
                    </a:cxn>
                    <a:cxn ang="0">
                      <a:pos x="775" y="112"/>
                    </a:cxn>
                    <a:cxn ang="0">
                      <a:pos x="731" y="148"/>
                    </a:cxn>
                    <a:cxn ang="0">
                      <a:pos x="707" y="194"/>
                    </a:cxn>
                    <a:cxn ang="0">
                      <a:pos x="678" y="196"/>
                    </a:cxn>
                    <a:cxn ang="0">
                      <a:pos x="687" y="132"/>
                    </a:cxn>
                    <a:cxn ang="0">
                      <a:pos x="650" y="166"/>
                    </a:cxn>
                    <a:cxn ang="0">
                      <a:pos x="623" y="196"/>
                    </a:cxn>
                    <a:cxn ang="0">
                      <a:pos x="632" y="228"/>
                    </a:cxn>
                    <a:cxn ang="0">
                      <a:pos x="600" y="276"/>
                    </a:cxn>
                    <a:cxn ang="0">
                      <a:pos x="605" y="315"/>
                    </a:cxn>
                    <a:cxn ang="0">
                      <a:pos x="602" y="296"/>
                    </a:cxn>
                    <a:cxn ang="0">
                      <a:pos x="572" y="299"/>
                    </a:cxn>
                    <a:cxn ang="0">
                      <a:pos x="594" y="356"/>
                    </a:cxn>
                    <a:cxn ang="0">
                      <a:pos x="539" y="423"/>
                    </a:cxn>
                    <a:cxn ang="0">
                      <a:pos x="524" y="442"/>
                    </a:cxn>
                    <a:cxn ang="0">
                      <a:pos x="504" y="507"/>
                    </a:cxn>
                    <a:cxn ang="0">
                      <a:pos x="477" y="508"/>
                    </a:cxn>
                    <a:cxn ang="0">
                      <a:pos x="510" y="552"/>
                    </a:cxn>
                    <a:cxn ang="0">
                      <a:pos x="455" y="449"/>
                    </a:cxn>
                    <a:cxn ang="0">
                      <a:pos x="391" y="428"/>
                    </a:cxn>
                    <a:cxn ang="0">
                      <a:pos x="361" y="495"/>
                    </a:cxn>
                    <a:cxn ang="0">
                      <a:pos x="338" y="530"/>
                    </a:cxn>
                    <a:cxn ang="0">
                      <a:pos x="298" y="425"/>
                    </a:cxn>
                    <a:cxn ang="0">
                      <a:pos x="267" y="436"/>
                    </a:cxn>
                    <a:cxn ang="0">
                      <a:pos x="241" y="391"/>
                    </a:cxn>
                    <a:cxn ang="0">
                      <a:pos x="160" y="366"/>
                    </a:cxn>
                    <a:cxn ang="0">
                      <a:pos x="188" y="414"/>
                    </a:cxn>
                    <a:cxn ang="0">
                      <a:pos x="167" y="445"/>
                    </a:cxn>
                    <a:cxn ang="0">
                      <a:pos x="136" y="434"/>
                    </a:cxn>
                    <a:cxn ang="0">
                      <a:pos x="85" y="355"/>
                    </a:cxn>
                    <a:cxn ang="0">
                      <a:pos x="106" y="310"/>
                    </a:cxn>
                    <a:cxn ang="0">
                      <a:pos x="119" y="276"/>
                    </a:cxn>
                    <a:cxn ang="0">
                      <a:pos x="106" y="162"/>
                    </a:cxn>
                    <a:cxn ang="0">
                      <a:pos x="61" y="138"/>
                    </a:cxn>
                    <a:cxn ang="0">
                      <a:pos x="39" y="150"/>
                    </a:cxn>
                    <a:cxn ang="0">
                      <a:pos x="0" y="162"/>
                    </a:cxn>
                  </a:cxnLst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3" name="Freeform 21"/>
                <p:cNvSpPr/>
                <p:nvPr/>
              </p:nvSpPr>
              <p:spPr>
                <a:xfrm>
                  <a:off x="5221" y="3217"/>
                  <a:ext cx="68" cy="113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45" y="14"/>
                    </a:cxn>
                    <a:cxn ang="0">
                      <a:pos x="39" y="23"/>
                    </a:cxn>
                    <a:cxn ang="0">
                      <a:pos x="41" y="38"/>
                    </a:cxn>
                    <a:cxn ang="0">
                      <a:pos x="33" y="58"/>
                    </a:cxn>
                    <a:cxn ang="0">
                      <a:pos x="22" y="77"/>
                    </a:cxn>
                    <a:cxn ang="0">
                      <a:pos x="5" y="89"/>
                    </a:cxn>
                    <a:cxn ang="0">
                      <a:pos x="0" y="110"/>
                    </a:cxn>
                    <a:cxn ang="0">
                      <a:pos x="7" y="112"/>
                    </a:cxn>
                    <a:cxn ang="0">
                      <a:pos x="7" y="92"/>
                    </a:cxn>
                    <a:cxn ang="0">
                      <a:pos x="31" y="91"/>
                    </a:cxn>
                    <a:cxn ang="0">
                      <a:pos x="49" y="78"/>
                    </a:cxn>
                    <a:cxn ang="0">
                      <a:pos x="49" y="51"/>
                    </a:cxn>
                    <a:cxn ang="0">
                      <a:pos x="55" y="41"/>
                    </a:cxn>
                    <a:cxn ang="0">
                      <a:pos x="46" y="24"/>
                    </a:cxn>
                    <a:cxn ang="0">
                      <a:pos x="59" y="19"/>
                    </a:cxn>
                    <a:cxn ang="0">
                      <a:pos x="67" y="5"/>
                    </a:cxn>
                    <a:cxn ang="0">
                      <a:pos x="49" y="7"/>
                    </a:cxn>
                    <a:cxn ang="0">
                      <a:pos x="45" y="0"/>
                    </a:cxn>
                  </a:cxnLst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4" name="Freeform 22"/>
                <p:cNvSpPr/>
                <p:nvPr/>
              </p:nvSpPr>
              <p:spPr>
                <a:xfrm>
                  <a:off x="4967" y="3518"/>
                  <a:ext cx="17" cy="2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11"/>
                    </a:cxn>
                    <a:cxn ang="0">
                      <a:pos x="5" y="25"/>
                    </a:cxn>
                    <a:cxn ang="0">
                      <a:pos x="16" y="15"/>
                    </a:cxn>
                    <a:cxn ang="0">
                      <a:pos x="8" y="0"/>
                    </a:cxn>
                  </a:cxnLst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5" name="Freeform 23"/>
                <p:cNvSpPr/>
                <p:nvPr/>
              </p:nvSpPr>
              <p:spPr>
                <a:xfrm>
                  <a:off x="5069" y="3545"/>
                  <a:ext cx="158" cy="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3" y="5"/>
                    </a:cxn>
                    <a:cxn ang="0">
                      <a:pos x="58" y="29"/>
                    </a:cxn>
                    <a:cxn ang="0">
                      <a:pos x="53" y="43"/>
                    </a:cxn>
                    <a:cxn ang="0">
                      <a:pos x="82" y="55"/>
                    </a:cxn>
                    <a:cxn ang="0">
                      <a:pos x="157" y="55"/>
                    </a:cxn>
                    <a:cxn ang="0">
                      <a:pos x="75" y="67"/>
                    </a:cxn>
                    <a:cxn ang="0">
                      <a:pos x="53" y="43"/>
                    </a:cxn>
                    <a:cxn ang="0">
                      <a:pos x="32" y="38"/>
                    </a:cxn>
                    <a:cxn ang="0">
                      <a:pos x="0" y="0"/>
                    </a:cxn>
                  </a:cxnLst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6" name="Freeform 24"/>
                <p:cNvSpPr/>
                <p:nvPr/>
              </p:nvSpPr>
              <p:spPr>
                <a:xfrm>
                  <a:off x="5195" y="3601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135" y="155"/>
                    </a:cxn>
                    <a:cxn ang="0">
                      <a:pos x="127" y="152"/>
                    </a:cxn>
                    <a:cxn ang="0">
                      <a:pos x="110" y="134"/>
                    </a:cxn>
                    <a:cxn ang="0">
                      <a:pos x="92" y="130"/>
                    </a:cxn>
                    <a:cxn ang="0">
                      <a:pos x="88" y="119"/>
                    </a:cxn>
                    <a:cxn ang="0">
                      <a:pos x="78" y="111"/>
                    </a:cxn>
                    <a:cxn ang="0">
                      <a:pos x="62" y="111"/>
                    </a:cxn>
                    <a:cxn ang="0">
                      <a:pos x="44" y="118"/>
                    </a:cxn>
                    <a:cxn ang="0">
                      <a:pos x="28" y="121"/>
                    </a:cxn>
                    <a:cxn ang="0">
                      <a:pos x="10" y="121"/>
                    </a:cxn>
                    <a:cxn ang="0">
                      <a:pos x="10" y="109"/>
                    </a:cxn>
                    <a:cxn ang="0">
                      <a:pos x="3" y="91"/>
                    </a:cxn>
                    <a:cxn ang="0">
                      <a:pos x="2" y="81"/>
                    </a:cxn>
                    <a:cxn ang="0">
                      <a:pos x="2" y="56"/>
                    </a:cxn>
                    <a:cxn ang="0">
                      <a:pos x="31" y="43"/>
                    </a:cxn>
                    <a:cxn ang="0">
                      <a:pos x="34" y="29"/>
                    </a:cxn>
                    <a:cxn ang="0">
                      <a:pos x="40" y="30"/>
                    </a:cxn>
                    <a:cxn ang="0">
                      <a:pos x="55" y="15"/>
                    </a:cxn>
                    <a:cxn ang="0">
                      <a:pos x="70" y="17"/>
                    </a:cxn>
                    <a:cxn ang="0">
                      <a:pos x="80" y="7"/>
                    </a:cxn>
                    <a:cxn ang="0">
                      <a:pos x="89" y="5"/>
                    </a:cxn>
                    <a:cxn ang="0">
                      <a:pos x="103" y="24"/>
                    </a:cxn>
                    <a:cxn ang="0">
                      <a:pos x="116" y="30"/>
                    </a:cxn>
                    <a:cxn ang="0">
                      <a:pos x="117" y="11"/>
                    </a:cxn>
                    <a:cxn ang="0">
                      <a:pos x="122" y="0"/>
                    </a:cxn>
                    <a:cxn ang="0">
                      <a:pos x="132" y="15"/>
                    </a:cxn>
                    <a:cxn ang="0">
                      <a:pos x="140" y="43"/>
                    </a:cxn>
                    <a:cxn ang="0">
                      <a:pos x="156" y="59"/>
                    </a:cxn>
                    <a:cxn ang="0">
                      <a:pos x="165" y="72"/>
                    </a:cxn>
                    <a:cxn ang="0">
                      <a:pos x="168" y="95"/>
                    </a:cxn>
                    <a:cxn ang="0">
                      <a:pos x="157" y="121"/>
                    </a:cxn>
                    <a:cxn ang="0">
                      <a:pos x="155" y="145"/>
                    </a:cxn>
                    <a:cxn ang="0">
                      <a:pos x="140" y="154"/>
                    </a:cxn>
                  </a:cxnLst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7" name="Freeform 25"/>
                <p:cNvSpPr/>
                <p:nvPr/>
              </p:nvSpPr>
              <p:spPr>
                <a:xfrm>
                  <a:off x="5330" y="3768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2" y="13"/>
                    </a:cxn>
                    <a:cxn ang="0">
                      <a:pos x="2" y="10"/>
                    </a:cxn>
                    <a:cxn ang="0">
                      <a:pos x="2" y="8"/>
                    </a:cxn>
                    <a:cxn ang="0">
                      <a:pos x="1" y="5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8" y="2"/>
                    </a:cxn>
                    <a:cxn ang="0">
                      <a:pos x="11" y="2"/>
                    </a:cxn>
                    <a:cxn ang="0">
                      <a:pos x="12" y="2"/>
                    </a:cxn>
                    <a:cxn ang="0">
                      <a:pos x="16" y="0"/>
                    </a:cxn>
                    <a:cxn ang="0">
                      <a:pos x="16" y="8"/>
                    </a:cxn>
                    <a:cxn ang="0">
                      <a:pos x="14" y="10"/>
                    </a:cxn>
                    <a:cxn ang="0">
                      <a:pos x="12" y="13"/>
                    </a:cxn>
                    <a:cxn ang="0">
                      <a:pos x="12" y="16"/>
                    </a:cxn>
                    <a:cxn ang="0">
                      <a:pos x="11" y="16"/>
                    </a:cxn>
                    <a:cxn ang="0">
                      <a:pos x="11" y="19"/>
                    </a:cxn>
                    <a:cxn ang="0">
                      <a:pos x="8" y="16"/>
                    </a:cxn>
                  </a:cxnLst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8" name="Freeform 26"/>
                <p:cNvSpPr/>
                <p:nvPr/>
              </p:nvSpPr>
              <p:spPr>
                <a:xfrm>
                  <a:off x="4739" y="3587"/>
                  <a:ext cx="19" cy="76"/>
                </a:xfrm>
                <a:custGeom>
                  <a:avLst/>
                  <a:gdLst/>
                  <a:ahLst/>
                  <a:cxnLst>
                    <a:cxn ang="0">
                      <a:pos x="2" y="26"/>
                    </a:cxn>
                    <a:cxn ang="0">
                      <a:pos x="9" y="20"/>
                    </a:cxn>
                    <a:cxn ang="0">
                      <a:pos x="14" y="0"/>
                    </a:cxn>
                    <a:cxn ang="0">
                      <a:pos x="18" y="30"/>
                    </a:cxn>
                    <a:cxn ang="0">
                      <a:pos x="12" y="67"/>
                    </a:cxn>
                    <a:cxn ang="0">
                      <a:pos x="0" y="75"/>
                    </a:cxn>
                    <a:cxn ang="0">
                      <a:pos x="0" y="57"/>
                    </a:cxn>
                    <a:cxn ang="0">
                      <a:pos x="3" y="45"/>
                    </a:cxn>
                    <a:cxn ang="0">
                      <a:pos x="2" y="26"/>
                    </a:cxn>
                  </a:cxnLst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1027" name="Rectangle 30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8" name="Rectangle 31"/>
          <p:cNvSpPr>
            <a:spLocks noGrp="1"/>
          </p:cNvSpPr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eaLnBrk="0" hangingPunct="0">
              <a:defRPr sz="1400"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r" eaLnBrk="0" hangingPunct="0">
              <a:defRPr sz="14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  <p:sp>
        <p:nvSpPr>
          <p:cNvPr id="1031" name="Rectangle 35"/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Liang, Introduction to Java Programming, Eleventh Edition, (c) 2017 Pearson Education, Inc. All rights reserved. 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9"/>
          <p:cNvGrpSpPr/>
          <p:nvPr/>
        </p:nvGrpSpPr>
        <p:grpSpPr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1033" name="Group 28"/>
            <p:cNvGrpSpPr/>
            <p:nvPr/>
          </p:nvGrpSpPr>
          <p:grpSpPr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/>
              <p:nvPr/>
            </p:nvSpPr>
            <p:spPr>
              <a:xfrm>
                <a:off x="4614" y="2790"/>
                <a:ext cx="1034" cy="1273"/>
              </a:xfrm>
              <a:custGeom>
                <a:avLst/>
                <a:gdLst/>
                <a:ahLst/>
                <a:cxnLst>
                  <a:cxn ang="0">
                    <a:pos x="646" y="23"/>
                  </a:cxn>
                  <a:cxn ang="0">
                    <a:pos x="765" y="92"/>
                  </a:cxn>
                  <a:cxn ang="0">
                    <a:pos x="866" y="184"/>
                  </a:cxn>
                  <a:cxn ang="0">
                    <a:pos x="944" y="294"/>
                  </a:cxn>
                  <a:cxn ang="0">
                    <a:pos x="1000" y="417"/>
                  </a:cxn>
                  <a:cxn ang="0">
                    <a:pos x="1030" y="550"/>
                  </a:cxn>
                  <a:cxn ang="0">
                    <a:pos x="1030" y="688"/>
                  </a:cxn>
                  <a:cxn ang="0">
                    <a:pos x="1000" y="821"/>
                  </a:cxn>
                  <a:cxn ang="0">
                    <a:pos x="944" y="944"/>
                  </a:cxn>
                  <a:cxn ang="0">
                    <a:pos x="866" y="1055"/>
                  </a:cxn>
                  <a:cxn ang="0">
                    <a:pos x="765" y="1148"/>
                  </a:cxn>
                  <a:cxn ang="0">
                    <a:pos x="646" y="1215"/>
                  </a:cxn>
                  <a:cxn ang="0">
                    <a:pos x="517" y="1257"/>
                  </a:cxn>
                  <a:cxn ang="0">
                    <a:pos x="382" y="1272"/>
                  </a:cxn>
                  <a:cxn ang="0">
                    <a:pos x="246" y="1257"/>
                  </a:cxn>
                  <a:cxn ang="0">
                    <a:pos x="118" y="1215"/>
                  </a:cxn>
                  <a:cxn ang="0">
                    <a:pos x="0" y="1148"/>
                  </a:cxn>
                  <a:cxn ang="0">
                    <a:pos x="89" y="1129"/>
                  </a:cxn>
                  <a:cxn ang="0">
                    <a:pos x="201" y="1179"/>
                  </a:cxn>
                  <a:cxn ang="0">
                    <a:pos x="320" y="1204"/>
                  </a:cxn>
                  <a:cxn ang="0">
                    <a:pos x="443" y="1204"/>
                  </a:cxn>
                  <a:cxn ang="0">
                    <a:pos x="563" y="1179"/>
                  </a:cxn>
                  <a:cxn ang="0">
                    <a:pos x="675" y="1129"/>
                  </a:cxn>
                  <a:cxn ang="0">
                    <a:pos x="775" y="1057"/>
                  </a:cxn>
                  <a:cxn ang="0">
                    <a:pos x="857" y="965"/>
                  </a:cxn>
                  <a:cxn ang="0">
                    <a:pos x="919" y="858"/>
                  </a:cxn>
                  <a:cxn ang="0">
                    <a:pos x="956" y="742"/>
                  </a:cxn>
                  <a:cxn ang="0">
                    <a:pos x="969" y="619"/>
                  </a:cxn>
                  <a:cxn ang="0">
                    <a:pos x="956" y="496"/>
                  </a:cxn>
                  <a:cxn ang="0">
                    <a:pos x="919" y="381"/>
                  </a:cxn>
                  <a:cxn ang="0">
                    <a:pos x="857" y="273"/>
                  </a:cxn>
                  <a:cxn ang="0">
                    <a:pos x="775" y="182"/>
                  </a:cxn>
                  <a:cxn ang="0">
                    <a:pos x="675" y="110"/>
                  </a:cxn>
                  <a:cxn ang="0">
                    <a:pos x="563" y="61"/>
                  </a:cxn>
                  <a:cxn ang="0">
                    <a:pos x="582" y="0"/>
                  </a:cxn>
                </a:cxnLst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5" name="Line 4"/>
              <p:cNvSpPr/>
              <p:nvPr/>
            </p:nvSpPr>
            <p:spPr>
              <a:xfrm flipV="1">
                <a:off x="4639" y="3863"/>
                <a:ext cx="103" cy="186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36" name="Line 5"/>
              <p:cNvSpPr/>
              <p:nvPr/>
            </p:nvSpPr>
            <p:spPr>
              <a:xfrm flipV="1">
                <a:off x="5210" y="2874"/>
                <a:ext cx="36" cy="71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37" name="Line 6"/>
              <p:cNvSpPr/>
              <p:nvPr/>
            </p:nvSpPr>
            <p:spPr>
              <a:xfrm flipV="1">
                <a:off x="5270" y="2751"/>
                <a:ext cx="36" cy="71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38" name="Freeform 7"/>
              <p:cNvSpPr/>
              <p:nvPr/>
            </p:nvSpPr>
            <p:spPr>
              <a:xfrm>
                <a:off x="4753" y="4067"/>
                <a:ext cx="604" cy="110"/>
              </a:xfrm>
              <a:custGeom>
                <a:avLst/>
                <a:gdLst/>
                <a:ahLst/>
                <a:cxnLst>
                  <a:cxn ang="0">
                    <a:pos x="2" y="70"/>
                  </a:cxn>
                  <a:cxn ang="0">
                    <a:pos x="14" y="57"/>
                  </a:cxn>
                  <a:cxn ang="0">
                    <a:pos x="31" y="46"/>
                  </a:cxn>
                  <a:cxn ang="0">
                    <a:pos x="63" y="30"/>
                  </a:cxn>
                  <a:cxn ang="0">
                    <a:pos x="100" y="21"/>
                  </a:cxn>
                  <a:cxn ang="0">
                    <a:pos x="134" y="13"/>
                  </a:cxn>
                  <a:cxn ang="0">
                    <a:pos x="181" y="6"/>
                  </a:cxn>
                  <a:cxn ang="0">
                    <a:pos x="225" y="2"/>
                  </a:cxn>
                  <a:cxn ang="0">
                    <a:pos x="277" y="0"/>
                  </a:cxn>
                  <a:cxn ang="0">
                    <a:pos x="340" y="0"/>
                  </a:cxn>
                  <a:cxn ang="0">
                    <a:pos x="407" y="4"/>
                  </a:cxn>
                  <a:cxn ang="0">
                    <a:pos x="453" y="10"/>
                  </a:cxn>
                  <a:cxn ang="0">
                    <a:pos x="502" y="19"/>
                  </a:cxn>
                  <a:cxn ang="0">
                    <a:pos x="549" y="33"/>
                  </a:cxn>
                  <a:cxn ang="0">
                    <a:pos x="573" y="47"/>
                  </a:cxn>
                  <a:cxn ang="0">
                    <a:pos x="588" y="58"/>
                  </a:cxn>
                  <a:cxn ang="0">
                    <a:pos x="603" y="77"/>
                  </a:cxn>
                  <a:cxn ang="0">
                    <a:pos x="578" y="87"/>
                  </a:cxn>
                  <a:cxn ang="0">
                    <a:pos x="536" y="95"/>
                  </a:cxn>
                  <a:cxn ang="0">
                    <a:pos x="485" y="101"/>
                  </a:cxn>
                  <a:cxn ang="0">
                    <a:pos x="436" y="106"/>
                  </a:cxn>
                  <a:cxn ang="0">
                    <a:pos x="377" y="108"/>
                  </a:cxn>
                  <a:cxn ang="0">
                    <a:pos x="313" y="109"/>
                  </a:cxn>
                  <a:cxn ang="0">
                    <a:pos x="252" y="109"/>
                  </a:cxn>
                  <a:cxn ang="0">
                    <a:pos x="188" y="108"/>
                  </a:cxn>
                  <a:cxn ang="0">
                    <a:pos x="117" y="102"/>
                  </a:cxn>
                  <a:cxn ang="0">
                    <a:pos x="61" y="96"/>
                  </a:cxn>
                  <a:cxn ang="0">
                    <a:pos x="14" y="86"/>
                  </a:cxn>
                  <a:cxn ang="0">
                    <a:pos x="0" y="78"/>
                  </a:cxn>
                  <a:cxn ang="0">
                    <a:pos x="2" y="70"/>
                  </a:cxn>
                </a:cxnLst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grpSp>
            <p:nvGrpSpPr>
              <p:cNvPr id="1040" name="Group 27"/>
              <p:cNvGrpSpPr/>
              <p:nvPr/>
            </p:nvGrpSpPr>
            <p:grpSpPr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/>
                <p:nvPr/>
              </p:nvSpPr>
              <p:spPr>
                <a:xfrm>
                  <a:off x="4599" y="3283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2" name="Freeform 10"/>
                <p:cNvSpPr/>
                <p:nvPr/>
              </p:nvSpPr>
              <p:spPr>
                <a:xfrm>
                  <a:off x="4616" y="3305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3" name="Freeform 11"/>
                <p:cNvSpPr/>
                <p:nvPr/>
              </p:nvSpPr>
              <p:spPr>
                <a:xfrm>
                  <a:off x="4674" y="3275"/>
                  <a:ext cx="37" cy="35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9" y="9"/>
                    </a:cxn>
                    <a:cxn ang="0">
                      <a:pos x="5" y="13"/>
                    </a:cxn>
                    <a:cxn ang="0">
                      <a:pos x="0" y="13"/>
                    </a:cxn>
                    <a:cxn ang="0">
                      <a:pos x="0" y="25"/>
                    </a:cxn>
                    <a:cxn ang="0">
                      <a:pos x="8" y="34"/>
                    </a:cxn>
                    <a:cxn ang="0">
                      <a:pos x="29" y="34"/>
                    </a:cxn>
                    <a:cxn ang="0">
                      <a:pos x="36" y="25"/>
                    </a:cxn>
                    <a:cxn ang="0">
                      <a:pos x="36" y="0"/>
                    </a:cxn>
                  </a:cxnLst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4" name="Freeform 12"/>
                <p:cNvSpPr/>
                <p:nvPr/>
              </p:nvSpPr>
              <p:spPr>
                <a:xfrm>
                  <a:off x="4458" y="3303"/>
                  <a:ext cx="324" cy="422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71" y="11"/>
                    </a:cxn>
                    <a:cxn ang="0">
                      <a:pos x="45" y="33"/>
                    </a:cxn>
                    <a:cxn ang="0">
                      <a:pos x="40" y="53"/>
                    </a:cxn>
                    <a:cxn ang="0">
                      <a:pos x="21" y="68"/>
                    </a:cxn>
                    <a:cxn ang="0">
                      <a:pos x="8" y="96"/>
                    </a:cxn>
                    <a:cxn ang="0">
                      <a:pos x="8" y="114"/>
                    </a:cxn>
                    <a:cxn ang="0">
                      <a:pos x="0" y="144"/>
                    </a:cxn>
                    <a:cxn ang="0">
                      <a:pos x="11" y="157"/>
                    </a:cxn>
                    <a:cxn ang="0">
                      <a:pos x="40" y="195"/>
                    </a:cxn>
                    <a:cxn ang="0">
                      <a:pos x="48" y="190"/>
                    </a:cxn>
                    <a:cxn ang="0">
                      <a:pos x="99" y="190"/>
                    </a:cxn>
                    <a:cxn ang="0">
                      <a:pos x="123" y="199"/>
                    </a:cxn>
                    <a:cxn ang="0">
                      <a:pos x="121" y="229"/>
                    </a:cxn>
                    <a:cxn ang="0">
                      <a:pos x="138" y="268"/>
                    </a:cxn>
                    <a:cxn ang="0">
                      <a:pos x="137" y="279"/>
                    </a:cxn>
                    <a:cxn ang="0">
                      <a:pos x="144" y="291"/>
                    </a:cxn>
                    <a:cxn ang="0">
                      <a:pos x="133" y="319"/>
                    </a:cxn>
                    <a:cxn ang="0">
                      <a:pos x="146" y="354"/>
                    </a:cxn>
                    <a:cxn ang="0">
                      <a:pos x="153" y="382"/>
                    </a:cxn>
                    <a:cxn ang="0">
                      <a:pos x="162" y="399"/>
                    </a:cxn>
                    <a:cxn ang="0">
                      <a:pos x="171" y="421"/>
                    </a:cxn>
                    <a:cxn ang="0">
                      <a:pos x="188" y="418"/>
                    </a:cxn>
                    <a:cxn ang="0">
                      <a:pos x="216" y="402"/>
                    </a:cxn>
                    <a:cxn ang="0">
                      <a:pos x="229" y="382"/>
                    </a:cxn>
                    <a:cxn ang="0">
                      <a:pos x="228" y="369"/>
                    </a:cxn>
                    <a:cxn ang="0">
                      <a:pos x="245" y="359"/>
                    </a:cxn>
                    <a:cxn ang="0">
                      <a:pos x="242" y="340"/>
                    </a:cxn>
                    <a:cxn ang="0">
                      <a:pos x="267" y="310"/>
                    </a:cxn>
                    <a:cxn ang="0">
                      <a:pos x="271" y="285"/>
                    </a:cxn>
                    <a:cxn ang="0">
                      <a:pos x="264" y="277"/>
                    </a:cxn>
                    <a:cxn ang="0">
                      <a:pos x="267" y="267"/>
                    </a:cxn>
                    <a:cxn ang="0">
                      <a:pos x="261" y="258"/>
                    </a:cxn>
                    <a:cxn ang="0">
                      <a:pos x="280" y="234"/>
                    </a:cxn>
                    <a:cxn ang="0">
                      <a:pos x="280" y="222"/>
                    </a:cxn>
                    <a:cxn ang="0">
                      <a:pos x="306" y="202"/>
                    </a:cxn>
                    <a:cxn ang="0">
                      <a:pos x="323" y="148"/>
                    </a:cxn>
                    <a:cxn ang="0">
                      <a:pos x="299" y="162"/>
                    </a:cxn>
                    <a:cxn ang="0">
                      <a:pos x="278" y="156"/>
                    </a:cxn>
                    <a:cxn ang="0">
                      <a:pos x="281" y="143"/>
                    </a:cxn>
                    <a:cxn ang="0">
                      <a:pos x="260" y="129"/>
                    </a:cxn>
                    <a:cxn ang="0">
                      <a:pos x="250" y="94"/>
                    </a:cxn>
                    <a:cxn ang="0">
                      <a:pos x="230" y="66"/>
                    </a:cxn>
                    <a:cxn ang="0">
                      <a:pos x="230" y="47"/>
                    </a:cxn>
                    <a:cxn ang="0">
                      <a:pos x="219" y="46"/>
                    </a:cxn>
                    <a:cxn ang="0">
                      <a:pos x="212" y="49"/>
                    </a:cxn>
                    <a:cxn ang="0">
                      <a:pos x="182" y="38"/>
                    </a:cxn>
                    <a:cxn ang="0">
                      <a:pos x="174" y="46"/>
                    </a:cxn>
                    <a:cxn ang="0">
                      <a:pos x="167" y="56"/>
                    </a:cxn>
                    <a:cxn ang="0">
                      <a:pos x="151" y="38"/>
                    </a:cxn>
                    <a:cxn ang="0">
                      <a:pos x="135" y="33"/>
                    </a:cxn>
                    <a:cxn ang="0">
                      <a:pos x="134" y="10"/>
                    </a:cxn>
                    <a:cxn ang="0">
                      <a:pos x="111" y="14"/>
                    </a:cxn>
                    <a:cxn ang="0">
                      <a:pos x="96" y="9"/>
                    </a:cxn>
                    <a:cxn ang="0">
                      <a:pos x="76" y="0"/>
                    </a:cxn>
                  </a:cxnLst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5" name="Freeform 13"/>
                <p:cNvSpPr/>
                <p:nvPr/>
              </p:nvSpPr>
              <p:spPr>
                <a:xfrm>
                  <a:off x="5205" y="3408"/>
                  <a:ext cx="17" cy="2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5"/>
                    </a:cxn>
                    <a:cxn ang="0">
                      <a:pos x="7" y="10"/>
                    </a:cxn>
                    <a:cxn ang="0">
                      <a:pos x="7" y="14"/>
                    </a:cxn>
                    <a:cxn ang="0">
                      <a:pos x="16" y="17"/>
                    </a:cxn>
                    <a:cxn ang="0">
                      <a:pos x="16" y="20"/>
                    </a:cxn>
                    <a:cxn ang="0">
                      <a:pos x="9" y="17"/>
                    </a:cxn>
                    <a:cxn ang="0">
                      <a:pos x="3" y="20"/>
                    </a:cxn>
                    <a:cxn ang="0">
                      <a:pos x="0" y="17"/>
                    </a:cxn>
                    <a:cxn ang="0">
                      <a:pos x="3" y="14"/>
                    </a:cxn>
                    <a:cxn ang="0">
                      <a:pos x="0" y="10"/>
                    </a:cxn>
                    <a:cxn ang="0">
                      <a:pos x="3" y="2"/>
                    </a:cxn>
                    <a:cxn ang="0">
                      <a:pos x="7" y="0"/>
                    </a:cxn>
                  </a:cxnLst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6" name="Freeform 14"/>
                <p:cNvSpPr/>
                <p:nvPr/>
              </p:nvSpPr>
              <p:spPr>
                <a:xfrm>
                  <a:off x="5144" y="3496"/>
                  <a:ext cx="49" cy="70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7" y="34"/>
                    </a:cxn>
                    <a:cxn ang="0">
                      <a:pos x="37" y="0"/>
                    </a:cxn>
                    <a:cxn ang="0">
                      <a:pos x="48" y="20"/>
                    </a:cxn>
                    <a:cxn ang="0">
                      <a:pos x="39" y="69"/>
                    </a:cxn>
                    <a:cxn ang="0">
                      <a:pos x="3" y="57"/>
                    </a:cxn>
                    <a:cxn ang="0">
                      <a:pos x="0" y="34"/>
                    </a:cxn>
                  </a:cxnLst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7" name="Freeform 15"/>
                <p:cNvSpPr/>
                <p:nvPr/>
              </p:nvSpPr>
              <p:spPr>
                <a:xfrm>
                  <a:off x="5241" y="3523"/>
                  <a:ext cx="84" cy="67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0"/>
                    </a:cxn>
                    <a:cxn ang="0">
                      <a:pos x="27" y="6"/>
                    </a:cxn>
                    <a:cxn ang="0">
                      <a:pos x="67" y="22"/>
                    </a:cxn>
                    <a:cxn ang="0">
                      <a:pos x="67" y="34"/>
                    </a:cxn>
                    <a:cxn ang="0">
                      <a:pos x="83" y="66"/>
                    </a:cxn>
                    <a:cxn ang="0">
                      <a:pos x="52" y="36"/>
                    </a:cxn>
                    <a:cxn ang="0">
                      <a:pos x="31" y="38"/>
                    </a:cxn>
                    <a:cxn ang="0">
                      <a:pos x="5" y="15"/>
                    </a:cxn>
                  </a:cxnLst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8" name="Freeform 16"/>
                <p:cNvSpPr/>
                <p:nvPr/>
              </p:nvSpPr>
              <p:spPr>
                <a:xfrm>
                  <a:off x="5400" y="3660"/>
                  <a:ext cx="57" cy="7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56" y="21"/>
                    </a:cxn>
                    <a:cxn ang="0">
                      <a:pos x="11" y="72"/>
                    </a:cxn>
                    <a:cxn ang="0">
                      <a:pos x="0" y="60"/>
                    </a:cxn>
                    <a:cxn ang="0">
                      <a:pos x="32" y="28"/>
                    </a:cxn>
                    <a:cxn ang="0">
                      <a:pos x="34" y="0"/>
                    </a:cxn>
                  </a:cxnLst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9" name="Freeform 17"/>
                <p:cNvSpPr/>
                <p:nvPr/>
              </p:nvSpPr>
              <p:spPr>
                <a:xfrm>
                  <a:off x="4558" y="3167"/>
                  <a:ext cx="29" cy="48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0" y="31"/>
                    </a:cxn>
                    <a:cxn ang="0">
                      <a:pos x="20" y="10"/>
                    </a:cxn>
                    <a:cxn ang="0">
                      <a:pos x="24" y="5"/>
                    </a:cxn>
                    <a:cxn ang="0">
                      <a:pos x="17" y="5"/>
                    </a:cxn>
                    <a:cxn ang="0">
                      <a:pos x="21" y="0"/>
                    </a:cxn>
                    <a:cxn ang="0">
                      <a:pos x="16" y="0"/>
                    </a:cxn>
                    <a:cxn ang="0">
                      <a:pos x="10" y="6"/>
                    </a:cxn>
                    <a:cxn ang="0">
                      <a:pos x="10" y="19"/>
                    </a:cxn>
                    <a:cxn ang="0">
                      <a:pos x="13" y="22"/>
                    </a:cxn>
                    <a:cxn ang="0">
                      <a:pos x="13" y="28"/>
                    </a:cxn>
                    <a:cxn ang="0">
                      <a:pos x="11" y="28"/>
                    </a:cxn>
                    <a:cxn ang="0">
                      <a:pos x="6" y="33"/>
                    </a:cxn>
                    <a:cxn ang="0">
                      <a:pos x="6" y="38"/>
                    </a:cxn>
                    <a:cxn ang="0">
                      <a:pos x="0" y="47"/>
                    </a:cxn>
                    <a:cxn ang="0">
                      <a:pos x="21" y="47"/>
                    </a:cxn>
                    <a:cxn ang="0">
                      <a:pos x="28" y="36"/>
                    </a:cxn>
                  </a:cxnLst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0" name="Freeform 18"/>
                <p:cNvSpPr/>
                <p:nvPr/>
              </p:nvSpPr>
              <p:spPr>
                <a:xfrm>
                  <a:off x="4549" y="318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13" y="5"/>
                    </a:cxn>
                    <a:cxn ang="0">
                      <a:pos x="16" y="5"/>
                    </a:cxn>
                    <a:cxn ang="0">
                      <a:pos x="16" y="0"/>
                    </a:cxn>
                    <a:cxn ang="0">
                      <a:pos x="10" y="0"/>
                    </a:cxn>
                    <a:cxn ang="0">
                      <a:pos x="0" y="10"/>
                    </a:cxn>
                    <a:cxn ang="0">
                      <a:pos x="0" y="16"/>
                    </a:cxn>
                    <a:cxn ang="0">
                      <a:pos x="9" y="16"/>
                    </a:cxn>
                    <a:cxn ang="0">
                      <a:pos x="13" y="11"/>
                    </a:cxn>
                    <a:cxn ang="0">
                      <a:pos x="13" y="5"/>
                    </a:cxn>
                  </a:cxnLst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1" name="Freeform 19"/>
                <p:cNvSpPr/>
                <p:nvPr/>
              </p:nvSpPr>
              <p:spPr>
                <a:xfrm>
                  <a:off x="4527" y="3155"/>
                  <a:ext cx="184" cy="155"/>
                </a:xfrm>
                <a:custGeom>
                  <a:avLst/>
                  <a:gdLst/>
                  <a:ahLst/>
                  <a:cxnLst>
                    <a:cxn ang="0">
                      <a:pos x="120" y="10"/>
                    </a:cxn>
                    <a:cxn ang="0">
                      <a:pos x="144" y="14"/>
                    </a:cxn>
                    <a:cxn ang="0">
                      <a:pos x="129" y="20"/>
                    </a:cxn>
                    <a:cxn ang="0">
                      <a:pos x="123" y="29"/>
                    </a:cxn>
                    <a:cxn ang="0">
                      <a:pos x="114" y="50"/>
                    </a:cxn>
                    <a:cxn ang="0">
                      <a:pos x="100" y="51"/>
                    </a:cxn>
                    <a:cxn ang="0">
                      <a:pos x="88" y="49"/>
                    </a:cxn>
                    <a:cxn ang="0">
                      <a:pos x="94" y="39"/>
                    </a:cxn>
                    <a:cxn ang="0">
                      <a:pos x="88" y="26"/>
                    </a:cxn>
                    <a:cxn ang="0">
                      <a:pos x="81" y="49"/>
                    </a:cxn>
                    <a:cxn ang="0">
                      <a:pos x="62" y="60"/>
                    </a:cxn>
                    <a:cxn ang="0">
                      <a:pos x="52" y="67"/>
                    </a:cxn>
                    <a:cxn ang="0">
                      <a:pos x="38" y="77"/>
                    </a:cxn>
                    <a:cxn ang="0">
                      <a:pos x="30" y="102"/>
                    </a:cxn>
                    <a:cxn ang="0">
                      <a:pos x="5" y="93"/>
                    </a:cxn>
                    <a:cxn ang="0">
                      <a:pos x="0" y="111"/>
                    </a:cxn>
                    <a:cxn ang="0">
                      <a:pos x="10" y="138"/>
                    </a:cxn>
                    <a:cxn ang="0">
                      <a:pos x="50" y="109"/>
                    </a:cxn>
                    <a:cxn ang="0">
                      <a:pos x="75" y="103"/>
                    </a:cxn>
                    <a:cxn ang="0">
                      <a:pos x="79" y="115"/>
                    </a:cxn>
                    <a:cxn ang="0">
                      <a:pos x="99" y="143"/>
                    </a:cxn>
                    <a:cxn ang="0">
                      <a:pos x="101" y="135"/>
                    </a:cxn>
                    <a:cxn ang="0">
                      <a:pos x="107" y="135"/>
                    </a:cxn>
                    <a:cxn ang="0">
                      <a:pos x="88" y="108"/>
                    </a:cxn>
                    <a:cxn ang="0">
                      <a:pos x="94" y="99"/>
                    </a:cxn>
                    <a:cxn ang="0">
                      <a:pos x="114" y="127"/>
                    </a:cxn>
                    <a:cxn ang="0">
                      <a:pos x="123" y="144"/>
                    </a:cxn>
                    <a:cxn ang="0">
                      <a:pos x="127" y="154"/>
                    </a:cxn>
                    <a:cxn ang="0">
                      <a:pos x="131" y="136"/>
                    </a:cxn>
                    <a:cxn ang="0">
                      <a:pos x="144" y="130"/>
                    </a:cxn>
                    <a:cxn ang="0">
                      <a:pos x="153" y="126"/>
                    </a:cxn>
                    <a:cxn ang="0">
                      <a:pos x="150" y="113"/>
                    </a:cxn>
                    <a:cxn ang="0">
                      <a:pos x="157" y="90"/>
                    </a:cxn>
                    <a:cxn ang="0">
                      <a:pos x="166" y="93"/>
                    </a:cxn>
                    <a:cxn ang="0">
                      <a:pos x="169" y="103"/>
                    </a:cxn>
                    <a:cxn ang="0">
                      <a:pos x="177" y="98"/>
                    </a:cxn>
                    <a:cxn ang="0">
                      <a:pos x="175" y="95"/>
                    </a:cxn>
                    <a:cxn ang="0">
                      <a:pos x="180" y="81"/>
                    </a:cxn>
                    <a:cxn ang="0">
                      <a:pos x="183" y="98"/>
                    </a:cxn>
                    <a:cxn ang="0">
                      <a:pos x="120" y="0"/>
                    </a:cxn>
                  </a:cxnLst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2" name="Freeform 20"/>
                <p:cNvSpPr/>
                <p:nvPr/>
              </p:nvSpPr>
              <p:spPr>
                <a:xfrm>
                  <a:off x="4605" y="2991"/>
                  <a:ext cx="782" cy="553"/>
                </a:xfrm>
                <a:custGeom>
                  <a:avLst/>
                  <a:gdLst/>
                  <a:ahLst/>
                  <a:cxnLst>
                    <a:cxn ang="0">
                      <a:pos x="22" y="145"/>
                    </a:cxn>
                    <a:cxn ang="0">
                      <a:pos x="71" y="96"/>
                    </a:cxn>
                    <a:cxn ang="0">
                      <a:pos x="101" y="130"/>
                    </a:cxn>
                    <a:cxn ang="0">
                      <a:pos x="84" y="128"/>
                    </a:cxn>
                    <a:cxn ang="0">
                      <a:pos x="155" y="123"/>
                    </a:cxn>
                    <a:cxn ang="0">
                      <a:pos x="172" y="79"/>
                    </a:cxn>
                    <a:cxn ang="0">
                      <a:pos x="172" y="89"/>
                    </a:cxn>
                    <a:cxn ang="0">
                      <a:pos x="160" y="123"/>
                    </a:cxn>
                    <a:cxn ang="0">
                      <a:pos x="216" y="95"/>
                    </a:cxn>
                    <a:cxn ang="0">
                      <a:pos x="330" y="16"/>
                    </a:cxn>
                    <a:cxn ang="0">
                      <a:pos x="412" y="20"/>
                    </a:cxn>
                    <a:cxn ang="0">
                      <a:pos x="503" y="10"/>
                    </a:cxn>
                    <a:cxn ang="0">
                      <a:pos x="602" y="51"/>
                    </a:cxn>
                    <a:cxn ang="0">
                      <a:pos x="718" y="65"/>
                    </a:cxn>
                    <a:cxn ang="0">
                      <a:pos x="775" y="112"/>
                    </a:cxn>
                    <a:cxn ang="0">
                      <a:pos x="731" y="148"/>
                    </a:cxn>
                    <a:cxn ang="0">
                      <a:pos x="707" y="194"/>
                    </a:cxn>
                    <a:cxn ang="0">
                      <a:pos x="678" y="196"/>
                    </a:cxn>
                    <a:cxn ang="0">
                      <a:pos x="687" y="132"/>
                    </a:cxn>
                    <a:cxn ang="0">
                      <a:pos x="650" y="166"/>
                    </a:cxn>
                    <a:cxn ang="0">
                      <a:pos x="623" y="196"/>
                    </a:cxn>
                    <a:cxn ang="0">
                      <a:pos x="632" y="228"/>
                    </a:cxn>
                    <a:cxn ang="0">
                      <a:pos x="600" y="276"/>
                    </a:cxn>
                    <a:cxn ang="0">
                      <a:pos x="605" y="315"/>
                    </a:cxn>
                    <a:cxn ang="0">
                      <a:pos x="602" y="296"/>
                    </a:cxn>
                    <a:cxn ang="0">
                      <a:pos x="572" y="299"/>
                    </a:cxn>
                    <a:cxn ang="0">
                      <a:pos x="594" y="356"/>
                    </a:cxn>
                    <a:cxn ang="0">
                      <a:pos x="539" y="423"/>
                    </a:cxn>
                    <a:cxn ang="0">
                      <a:pos x="524" y="442"/>
                    </a:cxn>
                    <a:cxn ang="0">
                      <a:pos x="504" y="507"/>
                    </a:cxn>
                    <a:cxn ang="0">
                      <a:pos x="477" y="508"/>
                    </a:cxn>
                    <a:cxn ang="0">
                      <a:pos x="510" y="552"/>
                    </a:cxn>
                    <a:cxn ang="0">
                      <a:pos x="455" y="449"/>
                    </a:cxn>
                    <a:cxn ang="0">
                      <a:pos x="391" y="428"/>
                    </a:cxn>
                    <a:cxn ang="0">
                      <a:pos x="361" y="495"/>
                    </a:cxn>
                    <a:cxn ang="0">
                      <a:pos x="338" y="530"/>
                    </a:cxn>
                    <a:cxn ang="0">
                      <a:pos x="298" y="425"/>
                    </a:cxn>
                    <a:cxn ang="0">
                      <a:pos x="267" y="436"/>
                    </a:cxn>
                    <a:cxn ang="0">
                      <a:pos x="241" y="391"/>
                    </a:cxn>
                    <a:cxn ang="0">
                      <a:pos x="160" y="366"/>
                    </a:cxn>
                    <a:cxn ang="0">
                      <a:pos x="188" y="414"/>
                    </a:cxn>
                    <a:cxn ang="0">
                      <a:pos x="167" y="445"/>
                    </a:cxn>
                    <a:cxn ang="0">
                      <a:pos x="136" y="434"/>
                    </a:cxn>
                    <a:cxn ang="0">
                      <a:pos x="85" y="355"/>
                    </a:cxn>
                    <a:cxn ang="0">
                      <a:pos x="106" y="310"/>
                    </a:cxn>
                    <a:cxn ang="0">
                      <a:pos x="119" y="276"/>
                    </a:cxn>
                    <a:cxn ang="0">
                      <a:pos x="106" y="162"/>
                    </a:cxn>
                    <a:cxn ang="0">
                      <a:pos x="61" y="138"/>
                    </a:cxn>
                    <a:cxn ang="0">
                      <a:pos x="39" y="150"/>
                    </a:cxn>
                    <a:cxn ang="0">
                      <a:pos x="0" y="162"/>
                    </a:cxn>
                  </a:cxnLst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3" name="Freeform 21"/>
                <p:cNvSpPr/>
                <p:nvPr/>
              </p:nvSpPr>
              <p:spPr>
                <a:xfrm>
                  <a:off x="5221" y="3217"/>
                  <a:ext cx="68" cy="113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45" y="14"/>
                    </a:cxn>
                    <a:cxn ang="0">
                      <a:pos x="39" y="23"/>
                    </a:cxn>
                    <a:cxn ang="0">
                      <a:pos x="41" y="38"/>
                    </a:cxn>
                    <a:cxn ang="0">
                      <a:pos x="33" y="58"/>
                    </a:cxn>
                    <a:cxn ang="0">
                      <a:pos x="22" y="77"/>
                    </a:cxn>
                    <a:cxn ang="0">
                      <a:pos x="5" y="89"/>
                    </a:cxn>
                    <a:cxn ang="0">
                      <a:pos x="0" y="110"/>
                    </a:cxn>
                    <a:cxn ang="0">
                      <a:pos x="7" y="112"/>
                    </a:cxn>
                    <a:cxn ang="0">
                      <a:pos x="7" y="92"/>
                    </a:cxn>
                    <a:cxn ang="0">
                      <a:pos x="31" y="91"/>
                    </a:cxn>
                    <a:cxn ang="0">
                      <a:pos x="49" y="78"/>
                    </a:cxn>
                    <a:cxn ang="0">
                      <a:pos x="49" y="51"/>
                    </a:cxn>
                    <a:cxn ang="0">
                      <a:pos x="55" y="41"/>
                    </a:cxn>
                    <a:cxn ang="0">
                      <a:pos x="46" y="24"/>
                    </a:cxn>
                    <a:cxn ang="0">
                      <a:pos x="59" y="19"/>
                    </a:cxn>
                    <a:cxn ang="0">
                      <a:pos x="67" y="5"/>
                    </a:cxn>
                    <a:cxn ang="0">
                      <a:pos x="49" y="7"/>
                    </a:cxn>
                    <a:cxn ang="0">
                      <a:pos x="45" y="0"/>
                    </a:cxn>
                  </a:cxnLst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4" name="Freeform 22"/>
                <p:cNvSpPr/>
                <p:nvPr/>
              </p:nvSpPr>
              <p:spPr>
                <a:xfrm>
                  <a:off x="4967" y="3518"/>
                  <a:ext cx="17" cy="2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11"/>
                    </a:cxn>
                    <a:cxn ang="0">
                      <a:pos x="5" y="25"/>
                    </a:cxn>
                    <a:cxn ang="0">
                      <a:pos x="16" y="15"/>
                    </a:cxn>
                    <a:cxn ang="0">
                      <a:pos x="8" y="0"/>
                    </a:cxn>
                  </a:cxnLst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5" name="Freeform 23"/>
                <p:cNvSpPr/>
                <p:nvPr/>
              </p:nvSpPr>
              <p:spPr>
                <a:xfrm>
                  <a:off x="5069" y="3545"/>
                  <a:ext cx="158" cy="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3" y="5"/>
                    </a:cxn>
                    <a:cxn ang="0">
                      <a:pos x="58" y="29"/>
                    </a:cxn>
                    <a:cxn ang="0">
                      <a:pos x="53" y="43"/>
                    </a:cxn>
                    <a:cxn ang="0">
                      <a:pos x="82" y="55"/>
                    </a:cxn>
                    <a:cxn ang="0">
                      <a:pos x="157" y="55"/>
                    </a:cxn>
                    <a:cxn ang="0">
                      <a:pos x="75" y="67"/>
                    </a:cxn>
                    <a:cxn ang="0">
                      <a:pos x="53" y="43"/>
                    </a:cxn>
                    <a:cxn ang="0">
                      <a:pos x="32" y="38"/>
                    </a:cxn>
                    <a:cxn ang="0">
                      <a:pos x="0" y="0"/>
                    </a:cxn>
                  </a:cxnLst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6" name="Freeform 24"/>
                <p:cNvSpPr/>
                <p:nvPr/>
              </p:nvSpPr>
              <p:spPr>
                <a:xfrm>
                  <a:off x="5195" y="3601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135" y="155"/>
                    </a:cxn>
                    <a:cxn ang="0">
                      <a:pos x="127" y="152"/>
                    </a:cxn>
                    <a:cxn ang="0">
                      <a:pos x="110" y="134"/>
                    </a:cxn>
                    <a:cxn ang="0">
                      <a:pos x="92" y="130"/>
                    </a:cxn>
                    <a:cxn ang="0">
                      <a:pos x="88" y="119"/>
                    </a:cxn>
                    <a:cxn ang="0">
                      <a:pos x="78" y="111"/>
                    </a:cxn>
                    <a:cxn ang="0">
                      <a:pos x="62" y="111"/>
                    </a:cxn>
                    <a:cxn ang="0">
                      <a:pos x="44" y="118"/>
                    </a:cxn>
                    <a:cxn ang="0">
                      <a:pos x="28" y="121"/>
                    </a:cxn>
                    <a:cxn ang="0">
                      <a:pos x="10" y="121"/>
                    </a:cxn>
                    <a:cxn ang="0">
                      <a:pos x="10" y="109"/>
                    </a:cxn>
                    <a:cxn ang="0">
                      <a:pos x="3" y="91"/>
                    </a:cxn>
                    <a:cxn ang="0">
                      <a:pos x="2" y="81"/>
                    </a:cxn>
                    <a:cxn ang="0">
                      <a:pos x="2" y="56"/>
                    </a:cxn>
                    <a:cxn ang="0">
                      <a:pos x="31" y="43"/>
                    </a:cxn>
                    <a:cxn ang="0">
                      <a:pos x="34" y="29"/>
                    </a:cxn>
                    <a:cxn ang="0">
                      <a:pos x="40" y="30"/>
                    </a:cxn>
                    <a:cxn ang="0">
                      <a:pos x="55" y="15"/>
                    </a:cxn>
                    <a:cxn ang="0">
                      <a:pos x="70" y="17"/>
                    </a:cxn>
                    <a:cxn ang="0">
                      <a:pos x="80" y="7"/>
                    </a:cxn>
                    <a:cxn ang="0">
                      <a:pos x="89" y="5"/>
                    </a:cxn>
                    <a:cxn ang="0">
                      <a:pos x="103" y="24"/>
                    </a:cxn>
                    <a:cxn ang="0">
                      <a:pos x="116" y="30"/>
                    </a:cxn>
                    <a:cxn ang="0">
                      <a:pos x="117" y="11"/>
                    </a:cxn>
                    <a:cxn ang="0">
                      <a:pos x="122" y="0"/>
                    </a:cxn>
                    <a:cxn ang="0">
                      <a:pos x="132" y="15"/>
                    </a:cxn>
                    <a:cxn ang="0">
                      <a:pos x="140" y="43"/>
                    </a:cxn>
                    <a:cxn ang="0">
                      <a:pos x="156" y="59"/>
                    </a:cxn>
                    <a:cxn ang="0">
                      <a:pos x="165" y="72"/>
                    </a:cxn>
                    <a:cxn ang="0">
                      <a:pos x="168" y="95"/>
                    </a:cxn>
                    <a:cxn ang="0">
                      <a:pos x="157" y="121"/>
                    </a:cxn>
                    <a:cxn ang="0">
                      <a:pos x="155" y="145"/>
                    </a:cxn>
                    <a:cxn ang="0">
                      <a:pos x="140" y="154"/>
                    </a:cxn>
                  </a:cxnLst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7" name="Freeform 25"/>
                <p:cNvSpPr/>
                <p:nvPr/>
              </p:nvSpPr>
              <p:spPr>
                <a:xfrm>
                  <a:off x="5330" y="3768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2" y="13"/>
                    </a:cxn>
                    <a:cxn ang="0">
                      <a:pos x="2" y="10"/>
                    </a:cxn>
                    <a:cxn ang="0">
                      <a:pos x="2" y="8"/>
                    </a:cxn>
                    <a:cxn ang="0">
                      <a:pos x="1" y="5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8" y="2"/>
                    </a:cxn>
                    <a:cxn ang="0">
                      <a:pos x="11" y="2"/>
                    </a:cxn>
                    <a:cxn ang="0">
                      <a:pos x="12" y="2"/>
                    </a:cxn>
                    <a:cxn ang="0">
                      <a:pos x="16" y="0"/>
                    </a:cxn>
                    <a:cxn ang="0">
                      <a:pos x="16" y="8"/>
                    </a:cxn>
                    <a:cxn ang="0">
                      <a:pos x="14" y="10"/>
                    </a:cxn>
                    <a:cxn ang="0">
                      <a:pos x="12" y="13"/>
                    </a:cxn>
                    <a:cxn ang="0">
                      <a:pos x="12" y="16"/>
                    </a:cxn>
                    <a:cxn ang="0">
                      <a:pos x="11" y="16"/>
                    </a:cxn>
                    <a:cxn ang="0">
                      <a:pos x="11" y="19"/>
                    </a:cxn>
                    <a:cxn ang="0">
                      <a:pos x="8" y="16"/>
                    </a:cxn>
                  </a:cxnLst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8" name="Freeform 26"/>
                <p:cNvSpPr/>
                <p:nvPr/>
              </p:nvSpPr>
              <p:spPr>
                <a:xfrm>
                  <a:off x="4739" y="3587"/>
                  <a:ext cx="19" cy="76"/>
                </a:xfrm>
                <a:custGeom>
                  <a:avLst/>
                  <a:gdLst/>
                  <a:ahLst/>
                  <a:cxnLst>
                    <a:cxn ang="0">
                      <a:pos x="2" y="26"/>
                    </a:cxn>
                    <a:cxn ang="0">
                      <a:pos x="9" y="20"/>
                    </a:cxn>
                    <a:cxn ang="0">
                      <a:pos x="14" y="0"/>
                    </a:cxn>
                    <a:cxn ang="0">
                      <a:pos x="18" y="30"/>
                    </a:cxn>
                    <a:cxn ang="0">
                      <a:pos x="12" y="67"/>
                    </a:cxn>
                    <a:cxn ang="0">
                      <a:pos x="0" y="75"/>
                    </a:cxn>
                    <a:cxn ang="0">
                      <a:pos x="0" y="57"/>
                    </a:cxn>
                    <a:cxn ang="0">
                      <a:pos x="3" y="45"/>
                    </a:cxn>
                    <a:cxn ang="0">
                      <a:pos x="2" y="26"/>
                    </a:cxn>
                  </a:cxnLst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1027" name="Rectangle 30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8" name="Rectangle 31"/>
          <p:cNvSpPr>
            <a:spLocks noGrp="1"/>
          </p:cNvSpPr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eaLnBrk="0" hangingPunct="0">
              <a:defRPr sz="1400"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r" eaLnBrk="0" hangingPunct="0">
              <a:defRPr sz="14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760AC-3AAF-4ADD-BB7B-824944ECAE8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90204" pitchFamily="34" charset="0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  <p:sp>
        <p:nvSpPr>
          <p:cNvPr id="1031" name="Rectangle 35"/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Liang, Introduction to Java Programming, Eleventh Edition, (c) 2017 Pearson Education, Inc. All rights reserved. 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liveexample.pearsoncmg.com/html/CircleWithException.html" TargetMode="External"/><Relationship Id="rId2" Type="http://schemas.openxmlformats.org/officeDocument/2006/relationships/hyperlink" Target="https://liveexample.pearsoncmg.com/html/TestCircleWithException.html" TargetMode="External"/><Relationship Id="rId1" Type="http://schemas.openxmlformats.org/officeDocument/2006/relationships/hyperlink" Target="html/TestCircleWithException.ba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liveexample.pearsoncmg.com/html/QuotientWithMethod.html" TargetMode="External"/><Relationship Id="rId5" Type="http://schemas.openxmlformats.org/officeDocument/2006/relationships/hyperlink" Target="html/QuotientWithMethod.bat" TargetMode="External"/><Relationship Id="rId4" Type="http://schemas.openxmlformats.org/officeDocument/2006/relationships/hyperlink" Target="https://liveexample.pearsoncmg.com/html/QuotientWithIf.html" TargetMode="External"/><Relationship Id="rId3" Type="http://schemas.openxmlformats.org/officeDocument/2006/relationships/hyperlink" Target="html/QuotientWithIf.bat" TargetMode="External"/><Relationship Id="rId2" Type="http://schemas.openxmlformats.org/officeDocument/2006/relationships/hyperlink" Target="https://liveexample.pearsoncmg.com/html/Quotient.html" TargetMode="External"/><Relationship Id="rId1" Type="http://schemas.openxmlformats.org/officeDocument/2006/relationships/hyperlink" Target="html/Quotient.bat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liveexample.pearsoncmg.com/html/InvalidRadiusException.html" TargetMode="External"/><Relationship Id="rId3" Type="http://schemas.openxmlformats.org/officeDocument/2006/relationships/hyperlink" Target="https://liveexample.pearsoncmg.com/html/CircleWithRadiusException.html" TargetMode="External"/><Relationship Id="rId2" Type="http://schemas.openxmlformats.org/officeDocument/2006/relationships/hyperlink" Target="https://liveexample.pearsoncmg.com/html/TestCircleWithRadiusException.html" TargetMode="External"/><Relationship Id="rId1" Type="http://schemas.openxmlformats.org/officeDocument/2006/relationships/hyperlink" Target="html/TestCircleWithRadiusException.bat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liveexample.pearsoncmg.com/html/QuotientWithException.html" TargetMode="External"/><Relationship Id="rId1" Type="http://schemas.openxmlformats.org/officeDocument/2006/relationships/hyperlink" Target="html/QuotientWithException.bat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liveexample.pearsoncmg.com/html/TestFileClass.html" TargetMode="External"/><Relationship Id="rId5" Type="http://schemas.openxmlformats.org/officeDocument/2006/relationships/hyperlink" Target="html/TestFileClass.bat" TargetMode="External"/><Relationship Id="rId4" Type="http://schemas.openxmlformats.org/officeDocument/2006/relationships/image" Target="../media/image8.png"/><Relationship Id="rId3" Type="http://schemas.openxmlformats.org/officeDocument/2006/relationships/oleObject" Target="../embeddings/oleObject11.bin"/><Relationship Id="rId2" Type="http://schemas.openxmlformats.org/officeDocument/2006/relationships/image" Target="../media/image7.png"/><Relationship Id="rId1" Type="http://schemas.openxmlformats.org/officeDocument/2006/relationships/oleObject" Target="../embeddings/oleObject10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liveexample.pearsoncmg.com/html/WriteData.html" TargetMode="External"/><Relationship Id="rId3" Type="http://schemas.openxmlformats.org/officeDocument/2006/relationships/hyperlink" Target="html/WriteData.bat" TargetMode="Externa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liveexample.pearsoncmg.com/html/WriteDataWithAutoClose.html" TargetMode="External"/><Relationship Id="rId1" Type="http://schemas.openxmlformats.org/officeDocument/2006/relationships/hyperlink" Target="html/WriteDataWithAutoClose.bat" TargetMode="External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liveexample.pearsoncmg.com/html/ReadData.html" TargetMode="External"/><Relationship Id="rId3" Type="http://schemas.openxmlformats.org/officeDocument/2006/relationships/hyperlink" Target="html/ReadData.bat" TargetMode="Externa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3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liveexample.pearsoncmg.com/html/ReplaceText.html" TargetMode="External"/><Relationship Id="rId1" Type="http://schemas.openxmlformats.org/officeDocument/2006/relationships/hyperlink" Target="html/ReplaceText.bat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liveexample.pearsoncmg.com/html/InputMismatchExceptionDemo.html" TargetMode="External"/><Relationship Id="rId1" Type="http://schemas.openxmlformats.org/officeDocument/2006/relationships/hyperlink" Target="html/InputMismatchExceptionDemo.bat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liveexample.pearsoncmg.com/html/ReadFileFromURL.html" TargetMode="External"/><Relationship Id="rId1" Type="http://schemas.openxmlformats.org/officeDocument/2006/relationships/hyperlink" Target="html/ReadFileFromURL.bat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liveexample.pearsoncmg.com/html/WebCrawler.html" TargetMode="External"/><Relationship Id="rId1" Type="http://schemas.openxmlformats.org/officeDocument/2006/relationships/hyperlink" Target="html/WebCrawler.bat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16954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Chapter 12 </a:t>
            </a:r>
            <a:br>
              <a:rPr lang="en-US" altLang="en-US" dirty="0"/>
            </a:br>
            <a:r>
              <a:rPr lang="en-US" altLang="en-US" dirty="0"/>
              <a:t>Exception Handling and Text IO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191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Runtime Exceptions</a:t>
            </a:r>
            <a:endParaRPr lang="en-US" altLang="en-US" b="1" dirty="0"/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152400" y="1371600"/>
          <a:ext cx="88392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598795" imgH="2847975" progId="Word.Picture.8">
                  <p:embed/>
                </p:oleObj>
              </mc:Choice>
              <mc:Fallback>
                <p:oleObj name="" r:id="rId1" imgW="5598795" imgH="2847975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1371600"/>
                        <a:ext cx="8839200" cy="451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5" name="Text Box 5"/>
          <p:cNvSpPr txBox="1"/>
          <p:nvPr/>
        </p:nvSpPr>
        <p:spPr>
          <a:xfrm>
            <a:off x="5943600" y="4572000"/>
            <a:ext cx="2743200" cy="9540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2"/>
                </a:solidFill>
                <a:cs typeface="Arial" panose="020B0604020202090204" pitchFamily="34" charset="0"/>
              </a:rPr>
              <a:t>RuntimeException is caused by programming errors, such as bad casting, accessing an out-of-bounds array, and numeric errors.</a:t>
            </a:r>
            <a:endParaRPr lang="en-US" altLang="en-US" sz="1400" dirty="0">
              <a:solidFill>
                <a:schemeClr val="tx2"/>
              </a:solidFill>
              <a:ea typeface="Arial" panose="020B0604020202090204" pitchFamily="34" charset="0"/>
            </a:endParaRPr>
          </a:p>
        </p:txBody>
      </p:sp>
      <p:sp>
        <p:nvSpPr>
          <p:cNvPr id="312326" name="Rectangle 6"/>
          <p:cNvSpPr/>
          <p:nvPr/>
        </p:nvSpPr>
        <p:spPr>
          <a:xfrm>
            <a:off x="5943600" y="1905000"/>
            <a:ext cx="2743200" cy="24384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sp>
        <p:nvSpPr>
          <p:cNvPr id="312327" name="Rectangle 7"/>
          <p:cNvSpPr/>
          <p:nvPr/>
        </p:nvSpPr>
        <p:spPr>
          <a:xfrm>
            <a:off x="4267200" y="2667000"/>
            <a:ext cx="1676400" cy="5334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5" grpId="0" bldLvl="0" animBg="1"/>
      <p:bldP spid="312325" grpId="1" bldLvl="0" animBg="1"/>
      <p:bldP spid="312326" grpId="0" animBg="1"/>
      <p:bldP spid="31232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523875" y="85725"/>
            <a:ext cx="8248015" cy="1343025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Checked vs. Unchecked Exceptions</a:t>
            </a:r>
            <a:endParaRPr lang="en-US" altLang="en-US" b="1" dirty="0"/>
          </a:p>
        </p:txBody>
      </p:sp>
      <p:sp>
        <p:nvSpPr>
          <p:cNvPr id="19461" name="Text Box 4"/>
          <p:cNvSpPr txBox="1"/>
          <p:nvPr/>
        </p:nvSpPr>
        <p:spPr>
          <a:xfrm>
            <a:off x="381000" y="1620520"/>
            <a:ext cx="8534400" cy="4483735"/>
          </a:xfrm>
          <a:prstGeom prst="rect">
            <a:avLst/>
          </a:prstGeom>
          <a:noFill/>
          <a:ln w="12700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Bef>
                <a:spcPct val="5000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unchecked exceptions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spcBef>
                <a:spcPct val="5000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u="sng" dirty="0">
                <a:cs typeface="Times New Roman" panose="02020603050405020304" pitchFamily="18" charset="0"/>
              </a:rPr>
              <a:t>RuntimeException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u="sng" dirty="0">
                <a:cs typeface="Times New Roman" panose="02020603050405020304" pitchFamily="18" charset="0"/>
              </a:rPr>
              <a:t>Error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u="sng" dirty="0">
                <a:cs typeface="Times New Roman" panose="02020603050405020304" pitchFamily="18" charset="0"/>
              </a:rPr>
              <a:t>their subclasses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0">
              <a:spcBef>
                <a:spcPct val="5000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checked exceptions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  <a:sym typeface="+mn-ea"/>
              </a:rPr>
              <a:t>all other exceptions </a:t>
            </a:r>
            <a:endParaRPr lang="en-US" altLang="en-US" i="1" dirty="0">
              <a:cs typeface="Times New Roman" panose="02020603050405020304" pitchFamily="18" charset="0"/>
              <a:sym typeface="+mn-ea"/>
            </a:endParaRPr>
          </a:p>
          <a:p>
            <a:pPr lvl="1">
              <a:spcBef>
                <a:spcPct val="5000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compiler forces the programmer to check and deal with the exceptions</a:t>
            </a:r>
            <a:endParaRPr lang="en-US" altLang="en-US" dirty="0">
              <a:latin typeface="Courier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191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Unchecked Exceptions</a:t>
            </a:r>
            <a:endParaRPr lang="en-US" altLang="en-US" b="1" dirty="0"/>
          </a:p>
        </p:txBody>
      </p:sp>
      <p:sp>
        <p:nvSpPr>
          <p:cNvPr id="21508" name="Rectangle 3"/>
          <p:cNvSpPr/>
          <p:nvPr/>
        </p:nvSpPr>
        <p:spPr>
          <a:xfrm>
            <a:off x="0" y="20002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152400" y="1371600"/>
          <a:ext cx="88392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5598795" imgH="2847975" progId="Word.Picture.8">
                  <p:embed/>
                </p:oleObj>
              </mc:Choice>
              <mc:Fallback>
                <p:oleObj name="" r:id="rId1" imgW="5598795" imgH="2847975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1371600"/>
                        <a:ext cx="8839200" cy="451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9" name="Text Box 5"/>
          <p:cNvSpPr txBox="1"/>
          <p:nvPr/>
        </p:nvSpPr>
        <p:spPr>
          <a:xfrm>
            <a:off x="6781800" y="4876800"/>
            <a:ext cx="1676400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bg2"/>
                </a:solidFill>
                <a:cs typeface="Arial" panose="020B0604020202090204" pitchFamily="34" charset="0"/>
              </a:rPr>
              <a:t>Unchecked exception.</a:t>
            </a:r>
            <a:endParaRPr lang="en-US" altLang="en-US" sz="1400" dirty="0">
              <a:solidFill>
                <a:schemeClr val="bg2"/>
              </a:solidFill>
              <a:ea typeface="Arial" panose="020B0604020202090204" pitchFamily="34" charset="0"/>
            </a:endParaRPr>
          </a:p>
        </p:txBody>
      </p:sp>
      <p:sp>
        <p:nvSpPr>
          <p:cNvPr id="313350" name="Rectangle 6"/>
          <p:cNvSpPr>
            <a:spLocks noChangeArrowheads="1"/>
          </p:cNvSpPr>
          <p:nvPr/>
        </p:nvSpPr>
        <p:spPr bwMode="auto">
          <a:xfrm>
            <a:off x="4114800" y="2743200"/>
            <a:ext cx="2209800" cy="5334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  <p:sp>
        <p:nvSpPr>
          <p:cNvPr id="313351" name="Rectangle 7"/>
          <p:cNvSpPr>
            <a:spLocks noChangeArrowheads="1"/>
          </p:cNvSpPr>
          <p:nvPr/>
        </p:nvSpPr>
        <p:spPr bwMode="auto">
          <a:xfrm>
            <a:off x="6248400" y="1905000"/>
            <a:ext cx="2514600" cy="25146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  <p:sp>
        <p:nvSpPr>
          <p:cNvPr id="313352" name="Rectangle 8"/>
          <p:cNvSpPr>
            <a:spLocks noChangeArrowheads="1"/>
          </p:cNvSpPr>
          <p:nvPr/>
        </p:nvSpPr>
        <p:spPr bwMode="auto">
          <a:xfrm>
            <a:off x="2743200" y="3962400"/>
            <a:ext cx="3581400" cy="18288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/>
      <p:bldP spid="313350" grpId="0" animBg="1"/>
      <p:bldP spid="313351" grpId="0" animBg="1"/>
      <p:bldP spid="3133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6667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Unchecked Exceptions</a:t>
            </a:r>
            <a:endParaRPr lang="en-US" altLang="en-US" b="1" dirty="0"/>
          </a:p>
        </p:txBody>
      </p:sp>
      <p:sp>
        <p:nvSpPr>
          <p:cNvPr id="20485" name="Text Box 4"/>
          <p:cNvSpPr txBox="1"/>
          <p:nvPr/>
        </p:nvSpPr>
        <p:spPr>
          <a:xfrm>
            <a:off x="304800" y="1066800"/>
            <a:ext cx="8610600" cy="526224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Unchecked exceptions reflect programming logic errors that are </a:t>
            </a:r>
            <a:r>
              <a:rPr lang="en-US" altLang="en-US" sz="2800" i="1" u="sng" dirty="0">
                <a:latin typeface="Times New Roman Italic" panose="02020603050405020304" charset="0"/>
                <a:cs typeface="Times New Roman Italic" panose="02020603050405020304" charset="0"/>
              </a:rPr>
              <a:t>not recoverable</a:t>
            </a:r>
            <a:r>
              <a:rPr lang="en-US" altLang="en-US" sz="2800" i="1" dirty="0">
                <a:latin typeface="Times New Roman Italic" panose="02020603050405020304" charset="0"/>
                <a:cs typeface="Times New Roman Italic" panose="02020603050405020304" charset="0"/>
              </a:rPr>
              <a:t>, and should be corrected </a:t>
            </a:r>
            <a:r>
              <a:rPr lang="en-US" altLang="zh-CN" sz="2800" dirty="0">
                <a:latin typeface="Times New Roman Italic" panose="02020603050405020304" charset="0"/>
                <a:ea typeface="宋体" charset="0"/>
                <a:cs typeface="Times New Roman Italic" panose="02020603050405020304" charset="0"/>
              </a:rPr>
              <a:t>e.g.: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lvl="0">
              <a:spcBef>
                <a:spcPct val="5000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sz="2800" u="sng" dirty="0">
                <a:cs typeface="Times New Roman" panose="02020603050405020304" pitchFamily="18" charset="0"/>
              </a:rPr>
              <a:t>NullPointerException: </a:t>
            </a:r>
            <a:r>
              <a:rPr lang="en-US" altLang="en-US" sz="2800" dirty="0">
                <a:cs typeface="Times New Roman" panose="02020603050405020304" pitchFamily="18" charset="0"/>
              </a:rPr>
              <a:t>if you access an object through a reference variable before an object is assigned to it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lvl="0">
              <a:spcBef>
                <a:spcPct val="5000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sz="2800" u="sng" dirty="0">
                <a:cs typeface="Times New Roman" panose="02020603050405020304" pitchFamily="18" charset="0"/>
              </a:rPr>
              <a:t>IndexOutOfBoundsException</a:t>
            </a:r>
            <a:r>
              <a:rPr lang="en-US" altLang="en-US" sz="2800" dirty="0">
                <a:cs typeface="Times New Roman" panose="02020603050405020304" pitchFamily="18" charset="0"/>
              </a:rPr>
              <a:t>: </a:t>
            </a:r>
            <a:r>
              <a:rPr lang="en-US" altLang="en-US" sz="2800" dirty="0">
                <a:cs typeface="Times New Roman" panose="02020603050405020304" pitchFamily="18" charset="0"/>
              </a:rPr>
              <a:t>if you access an element in an array outside the bounds of the array 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Unchecked exceptions can occur anywhere in the program. 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To avoid cumbersome overuse of try-catch blocks, Java </a:t>
            </a:r>
            <a:r>
              <a:rPr lang="en-US" altLang="en-US" sz="2800" i="1" u="sng" dirty="0">
                <a:latin typeface="Times New Roman Italic" panose="02020603050405020304" charset="0"/>
                <a:cs typeface="Times New Roman Italic" panose="02020603050405020304" charset="0"/>
              </a:rPr>
              <a:t>does not mandate</a:t>
            </a:r>
            <a:r>
              <a:rPr lang="en-US" altLang="en-US" sz="2800" dirty="0">
                <a:cs typeface="Times New Roman" panose="02020603050405020304" pitchFamily="18" charset="0"/>
              </a:rPr>
              <a:t> you to write code </a:t>
            </a:r>
            <a:r>
              <a:rPr lang="en-US" altLang="en-US" sz="2800" i="1" u="sng" dirty="0">
                <a:latin typeface="Times New Roman Italic" panose="02020603050405020304" charset="0"/>
                <a:cs typeface="Times New Roman Italic" panose="02020603050405020304" charset="0"/>
              </a:rPr>
              <a:t>to catch unchecked exceptions.</a:t>
            </a:r>
            <a:endParaRPr lang="en-US" altLang="en-US" sz="2800" i="1" u="sng" dirty="0">
              <a:latin typeface="Times New Roman Italic" panose="02020603050405020304" charset="0"/>
              <a:ea typeface="Times New Roman" panose="02020603050405020304" pitchFamily="18" charset="0"/>
              <a:cs typeface="Times New Roman Italic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Declaring, Throwing, and Catching Exceptions</a:t>
            </a:r>
            <a:endParaRPr lang="en-US" altLang="en-US" b="1" dirty="0"/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-158750" y="2514600"/>
          <a:ext cx="930275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5108575" imgH="1219200" progId="Word.Picture.8">
                  <p:embed/>
                </p:oleObj>
              </mc:Choice>
              <mc:Fallback>
                <p:oleObj name="" r:id="rId1" imgW="5108575" imgH="1219200" progId="Word.Picture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58750" y="2514600"/>
                        <a:ext cx="9302750" cy="2220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Declaring Exceptions</a:t>
            </a:r>
            <a:endParaRPr lang="en-US" altLang="en-US" b="1" dirty="0"/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343400"/>
          </a:xfrm>
        </p:spPr>
        <p:txBody>
          <a:bodyPr vert="horz" wrap="square" lIns="92075" tIns="46038" rIns="92075" bIns="46038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en-US" u="sng" dirty="0">
                <a:cs typeface="Times New Roman" panose="02020603050405020304" pitchFamily="18" charset="0"/>
                <a:sym typeface="+mn-ea"/>
              </a:rPr>
              <a:t>Declaring Exceptions:</a:t>
            </a:r>
            <a:r>
              <a:rPr lang="en-US" altLang="en-US" i="1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Every method must state the types of checked exceptions it might throw. 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30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000" dirty="0"/>
              <a:t>public void myMethod() throws IOException</a:t>
            </a:r>
            <a:endParaRPr lang="en-US" altLang="en-US" sz="3000" dirty="0"/>
          </a:p>
          <a:p>
            <a:pPr marL="0" indent="0">
              <a:spcBef>
                <a:spcPct val="100000"/>
              </a:spcBef>
              <a:buNone/>
            </a:pPr>
            <a:r>
              <a:rPr lang="en-US" altLang="en-US" sz="3000" dirty="0"/>
              <a:t>public void myMethod()</a:t>
            </a:r>
            <a:endParaRPr lang="en-US" altLang="en-US" sz="3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000" dirty="0"/>
              <a:t>   throws IOException, OtherException</a:t>
            </a:r>
            <a:endParaRPr lang="en-US" altLang="en-US" sz="3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Throwing Exceptions</a:t>
            </a:r>
            <a:endParaRPr lang="en-US" altLang="en-US" b="1" dirty="0"/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191000"/>
          </a:xfrm>
        </p:spPr>
        <p:txBody>
          <a:bodyPr vert="horz" wrap="square" lIns="92075" tIns="46038" rIns="92075" bIns="46038" anchor="t" anchorCtr="0"/>
          <a:p>
            <a:pPr marL="0" indent="0">
              <a:lnSpc>
                <a:spcPct val="90000"/>
              </a:lnSpc>
              <a:buNone/>
            </a:pPr>
            <a:r>
              <a:rPr lang="en-US" altLang="en-US" u="sng" dirty="0">
                <a:cs typeface="Times New Roman" panose="02020603050405020304" pitchFamily="18" charset="0"/>
                <a:sym typeface="+mn-ea"/>
              </a:rPr>
              <a:t>Throwing an Exception</a:t>
            </a:r>
            <a:r>
              <a:rPr lang="en-US" altLang="en-US" dirty="0">
                <a:cs typeface="Times New Roman" panose="02020603050405020304" pitchFamily="18" charset="0"/>
                <a:sym typeface="+mn-ea"/>
              </a:rPr>
              <a:t>: </a:t>
            </a:r>
            <a:r>
              <a:rPr lang="en-US" altLang="en-US" dirty="0">
                <a:cs typeface="Times New Roman" panose="02020603050405020304" pitchFamily="18" charset="0"/>
              </a:rPr>
              <a:t>When the program detects an error, the program can create an instance of an appropriate exception type and throw it.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000" dirty="0"/>
              <a:t>throw new TheException(); </a:t>
            </a:r>
            <a:endParaRPr lang="en-US" altLang="en-US" sz="3000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r>
              <a:rPr lang="en-US" altLang="en-US" sz="3000" dirty="0"/>
              <a:t>TheException ex = new TheException();</a:t>
            </a:r>
            <a:br>
              <a:rPr lang="en-US" altLang="en-US" sz="3000" dirty="0"/>
            </a:br>
            <a:r>
              <a:rPr lang="en-US" altLang="en-US" sz="3000" dirty="0"/>
              <a:t>throw ex;</a:t>
            </a:r>
            <a:endParaRPr lang="en-US" altLang="en-US" sz="3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478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Throwing Exceptions Example</a:t>
            </a:r>
            <a:endParaRPr lang="en-US" alt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44958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/** Set a new radius */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anose="02070409020205090404" pitchFamily="49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  public void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setRadius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(double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newRadius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)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anose="02070409020205090404" pitchFamily="49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throws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IllegalArgumentException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 {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anose="02070409020205090404" pitchFamily="49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    if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newRadius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 &gt;= 0)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anose="02070409020205090404" pitchFamily="49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      radius =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newRadius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;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anose="02070409020205090404" pitchFamily="49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    else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anose="02070409020205090404" pitchFamily="49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throw new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IllegalArgumentException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(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ourier New" panose="02070409020205090404" pitchFamily="49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        "Radius cannot be negative");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ourier New" panose="02070409020205090404" pitchFamily="49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409020205090404" pitchFamily="49" charset="0"/>
                <a:ea typeface="+mn-ea"/>
                <a:cs typeface="Times New Roman" panose="02020603050405020304" pitchFamily="18" charset="0"/>
              </a:rPr>
              <a:t>  }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anose="02070409020205090404" pitchFamily="49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 vert="horz" wrap="square" lIns="92075" tIns="46038" rIns="92075" bIns="46038" anchor="ctr" anchorCtr="0"/>
          <a:p>
            <a:r>
              <a:rPr lang="en-US" altLang="en-US" sz="4000" dirty="0"/>
              <a:t>Catching Exceptions</a:t>
            </a:r>
            <a:endParaRPr lang="en-US" altLang="en-US" sz="4000" b="1" dirty="0"/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029200"/>
          </a:xfrm>
        </p:spPr>
        <p:txBody>
          <a:bodyPr vert="horz" wrap="square" lIns="92075" tIns="46038" rIns="92075" bIns="46038" anchor="t" anchorCtr="0"/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try {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  statements;  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// Statements that may throw exceptions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catch (Exception1 exVar1) {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  handler for exception1;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catch (Exception2 exVar2) { 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  handler for exception2;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...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catch (ExceptionN exVar3) {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  handler for exceptionN;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}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 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685800"/>
          </a:xfrm>
        </p:spPr>
        <p:txBody>
          <a:bodyPr vert="horz" wrap="square" lIns="92075" tIns="46038" rIns="92075" bIns="46038" anchor="ctr" anchorCtr="0"/>
          <a:p>
            <a:r>
              <a:rPr lang="en-US" altLang="en-US" sz="4000" dirty="0"/>
              <a:t>Catch or Declare Checked Exceptions</a:t>
            </a:r>
            <a:endParaRPr lang="en-US" altLang="en-US" dirty="0">
              <a:latin typeface="Book Antiqua" pitchFamily="18" charset="0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593725" y="1564005"/>
            <a:ext cx="7776210" cy="1788795"/>
          </a:xfrm>
        </p:spPr>
        <p:txBody>
          <a:bodyPr vert="horz" wrap="square" lIns="92075" tIns="46038" rIns="92075" bIns="46038" anchor="t" anchorCtr="0"/>
          <a:p>
            <a:pPr marL="0" indent="0">
              <a:buNone/>
            </a:pPr>
            <a:r>
              <a:rPr lang="en-US" altLang="en-US" sz="3500" dirty="0">
                <a:cs typeface="Courier New" panose="02070409020205090404" pitchFamily="49" charset="0"/>
              </a:rPr>
              <a:t>Suppose p2 is defined as follows:</a:t>
            </a:r>
            <a:endParaRPr lang="en-US" altLang="en-US" sz="3500" dirty="0">
              <a:ea typeface="Courier New" panose="02070409020205090404" pitchFamily="49" charset="0"/>
            </a:endParaRPr>
          </a:p>
        </p:txBody>
      </p:sp>
      <p:sp>
        <p:nvSpPr>
          <p:cNvPr id="28677" name="Rectangle 8"/>
          <p:cNvSpPr/>
          <p:nvPr/>
        </p:nvSpPr>
        <p:spPr>
          <a:xfrm>
            <a:off x="2362200" y="2747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graphicFrame>
        <p:nvGraphicFramePr>
          <p:cNvPr id="28678" name="Object 7"/>
          <p:cNvGraphicFramePr>
            <a:graphicFrameLocks noChangeAspect="1"/>
          </p:cNvGraphicFramePr>
          <p:nvPr/>
        </p:nvGraphicFramePr>
        <p:xfrm>
          <a:off x="1295400" y="2362200"/>
          <a:ext cx="6437313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3371850" imgH="1357630" progId="Word.Picture.8">
                  <p:embed/>
                </p:oleObj>
              </mc:Choice>
              <mc:Fallback>
                <p:oleObj name="" r:id="rId1" imgW="3371850" imgH="1357630" progId="Word.Picture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2362200"/>
                        <a:ext cx="6437313" cy="2606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0668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Motivations</a:t>
            </a:r>
            <a:endParaRPr lang="en-US" altLang="en-US" dirty="0"/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3200400"/>
          </a:xfrm>
        </p:spPr>
        <p:txBody>
          <a:bodyPr vert="horz" wrap="square" lIns="92075" tIns="46038" rIns="92075" bIns="46038" anchor="t" anchorCtr="0"/>
          <a:p>
            <a:pPr marL="0" indent="0">
              <a:lnSpc>
                <a:spcPct val="95000"/>
              </a:lnSpc>
              <a:buNone/>
            </a:pPr>
            <a:r>
              <a:rPr lang="en-US" altLang="en-US" dirty="0"/>
              <a:t>When a program runs into a runtime error, the program </a:t>
            </a:r>
            <a:r>
              <a:rPr lang="en-US" altLang="en-US" i="1" u="sng" dirty="0">
                <a:latin typeface="Times New Roman Italic" panose="02020603050405020304" charset="0"/>
                <a:cs typeface="Times New Roman Italic" panose="02020603050405020304" charset="0"/>
              </a:rPr>
              <a:t>terminates abnormally</a:t>
            </a:r>
            <a:r>
              <a:rPr lang="en-US" altLang="en-US" dirty="0"/>
              <a:t>. </a:t>
            </a:r>
            <a:endParaRPr lang="en-US" altLang="en-US" dirty="0"/>
          </a:p>
          <a:p>
            <a:pPr marL="0" indent="0">
              <a:lnSpc>
                <a:spcPct val="95000"/>
              </a:lnSpc>
              <a:buNone/>
            </a:pPr>
            <a:endParaRPr lang="en-US" altLang="en-US" dirty="0"/>
          </a:p>
          <a:p>
            <a:pPr marL="0" indent="0">
              <a:lnSpc>
                <a:spcPct val="95000"/>
              </a:lnSpc>
              <a:buNone/>
            </a:pPr>
            <a:r>
              <a:rPr lang="en-US" altLang="en-US" dirty="0"/>
              <a:t>How can you handle the runtime error so that the program can continue to run or terminate gracefully? </a:t>
            </a:r>
            <a:endParaRPr lang="en-US" altLang="en-US" dirty="0"/>
          </a:p>
          <a:p>
            <a:pPr marL="0" indent="0">
              <a:lnSpc>
                <a:spcPct val="95000"/>
              </a:lnSpc>
              <a:buNone/>
            </a:pPr>
            <a:endParaRPr lang="en-US" altLang="en-US" dirty="0"/>
          </a:p>
          <a:p>
            <a:pPr marL="0" indent="0">
              <a:lnSpc>
                <a:spcPct val="95000"/>
              </a:lnSpc>
              <a:buNone/>
            </a:pPr>
            <a:r>
              <a:rPr lang="en-US" altLang="en-US" dirty="0"/>
              <a:t>This is the subject we will introduce in this chapter.</a:t>
            </a:r>
            <a:endParaRPr lang="en-US" altLang="en-US" dirty="0"/>
          </a:p>
        </p:txBody>
      </p:sp>
      <p:sp>
        <p:nvSpPr>
          <p:cNvPr id="6149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sp>
        <p:nvSpPr>
          <p:cNvPr id="6150" name="Rectangle 8"/>
          <p:cNvSpPr/>
          <p:nvPr/>
        </p:nvSpPr>
        <p:spPr>
          <a:xfrm>
            <a:off x="0" y="906463"/>
            <a:ext cx="336550" cy="2444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latin typeface="Courier New" panose="02070409020205090404" pitchFamily="49" charset="0"/>
                <a:cs typeface="Times New Roman" panose="02020603050405020304" pitchFamily="18" charset="0"/>
              </a:rPr>
              <a:t>  </a:t>
            </a:r>
            <a:endParaRPr lang="en-US" altLang="en-US" sz="2400" dirty="0">
              <a:ea typeface="Times New Roman" panose="02020603050405020304" pitchFamily="18" charset="0"/>
            </a:endParaRPr>
          </a:p>
        </p:txBody>
      </p:sp>
      <p:sp>
        <p:nvSpPr>
          <p:cNvPr id="6151" name="Rectangle 9"/>
          <p:cNvSpPr/>
          <p:nvPr/>
        </p:nvSpPr>
        <p:spPr>
          <a:xfrm>
            <a:off x="0" y="2065338"/>
            <a:ext cx="336550" cy="2444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409020205090404" pitchFamily="49" charset="0"/>
                <a:cs typeface="Times New Roman" panose="02020603050405020304" pitchFamily="18" charset="0"/>
              </a:rPr>
              <a:t>  </a:t>
            </a:r>
            <a:endParaRPr lang="en-US" altLang="en-US" sz="2400" dirty="0">
              <a:ea typeface="Times New Roman" panose="02020603050405020304" pitchFamily="18" charset="0"/>
            </a:endParaRPr>
          </a:p>
        </p:txBody>
      </p:sp>
      <p:sp>
        <p:nvSpPr>
          <p:cNvPr id="6152" name="Rectangle 10"/>
          <p:cNvSpPr/>
          <p:nvPr/>
        </p:nvSpPr>
        <p:spPr>
          <a:xfrm>
            <a:off x="0" y="3216275"/>
            <a:ext cx="336550" cy="2444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latin typeface="Courier New" panose="02070409020205090404" pitchFamily="49" charset="0"/>
                <a:cs typeface="Times New Roman" panose="02020603050405020304" pitchFamily="18" charset="0"/>
              </a:rPr>
              <a:t>  </a:t>
            </a:r>
            <a:endParaRPr lang="en-US" altLang="en-US" sz="2400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685800"/>
          </a:xfrm>
        </p:spPr>
        <p:txBody>
          <a:bodyPr vert="horz" wrap="square" lIns="92075" tIns="46038" rIns="92075" bIns="46038" anchor="ctr" anchorCtr="0"/>
          <a:p>
            <a:r>
              <a:rPr lang="en-US" altLang="en-US" sz="4000" dirty="0"/>
              <a:t>Catch or Declare Checked Exceptions</a:t>
            </a:r>
            <a:endParaRPr lang="en-US" altLang="en-US" dirty="0">
              <a:latin typeface="Book Antiqua" pitchFamily="18" charset="0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2286000"/>
          </a:xfrm>
        </p:spPr>
        <p:txBody>
          <a:bodyPr vert="horz" wrap="square" lIns="92075" tIns="46038" rIns="92075" bIns="46038" anchor="t" anchorCtr="0"/>
          <a:p>
            <a:pPr marL="0" indent="0">
              <a:buNone/>
            </a:pPr>
            <a:r>
              <a:rPr lang="en-US" altLang="en-US" sz="2200" i="1" u="sng" dirty="0">
                <a:latin typeface="Times New Roman Italic" panose="02020603050405020304" charset="0"/>
                <a:cs typeface="Times New Roman Italic" panose="02020603050405020304" charset="0"/>
              </a:rPr>
              <a:t>Java forces you to deal with checked exceptions.</a:t>
            </a:r>
            <a:r>
              <a:rPr lang="en-US" altLang="en-US" sz="2200" dirty="0">
                <a:cs typeface="Courier New" panose="02070409020205090404" pitchFamily="49" charset="0"/>
              </a:rPr>
              <a:t> If a method declares a checked exception (i.e., an exception other than </a:t>
            </a:r>
            <a:r>
              <a:rPr lang="en-US" altLang="en-US" sz="2200" u="sng" dirty="0">
                <a:cs typeface="Courier New" panose="02070409020205090404" pitchFamily="49" charset="0"/>
              </a:rPr>
              <a:t>Error</a:t>
            </a:r>
            <a:r>
              <a:rPr lang="en-US" altLang="en-US" sz="2200" dirty="0">
                <a:cs typeface="Courier New" panose="02070409020205090404" pitchFamily="49" charset="0"/>
              </a:rPr>
              <a:t> or </a:t>
            </a:r>
            <a:r>
              <a:rPr lang="en-US" altLang="en-US" sz="2200" u="sng" dirty="0">
                <a:cs typeface="Courier New" panose="02070409020205090404" pitchFamily="49" charset="0"/>
              </a:rPr>
              <a:t>RuntimeException</a:t>
            </a:r>
            <a:r>
              <a:rPr lang="en-US" altLang="en-US" sz="2200" dirty="0">
                <a:cs typeface="Courier New" panose="02070409020205090404" pitchFamily="49" charset="0"/>
              </a:rPr>
              <a:t>), you must invoke it in a </a:t>
            </a:r>
            <a:r>
              <a:rPr lang="en-US" altLang="en-US" sz="2200" u="sng" dirty="0">
                <a:cs typeface="Courier New" panose="02070409020205090404" pitchFamily="49" charset="0"/>
              </a:rPr>
              <a:t>try-catch</a:t>
            </a:r>
            <a:r>
              <a:rPr lang="en-US" altLang="en-US" sz="2200" dirty="0">
                <a:cs typeface="Courier New" panose="02070409020205090404" pitchFamily="49" charset="0"/>
              </a:rPr>
              <a:t> block or declare to throw the exception in the calling method. For example, suppose that method </a:t>
            </a:r>
            <a:r>
              <a:rPr lang="en-US" altLang="en-US" sz="2200" u="sng" dirty="0">
                <a:cs typeface="Courier New" panose="02070409020205090404" pitchFamily="49" charset="0"/>
              </a:rPr>
              <a:t>p1</a:t>
            </a:r>
            <a:r>
              <a:rPr lang="en-US" altLang="en-US" sz="2200" dirty="0">
                <a:cs typeface="Courier New" panose="02070409020205090404" pitchFamily="49" charset="0"/>
              </a:rPr>
              <a:t> invokes method </a:t>
            </a:r>
            <a:r>
              <a:rPr lang="en-US" altLang="en-US" sz="2200" u="sng" dirty="0">
                <a:cs typeface="Courier New" panose="02070409020205090404" pitchFamily="49" charset="0"/>
              </a:rPr>
              <a:t>p2</a:t>
            </a:r>
            <a:r>
              <a:rPr lang="en-US" altLang="en-US" sz="2200" dirty="0">
                <a:cs typeface="Courier New" panose="02070409020205090404" pitchFamily="49" charset="0"/>
              </a:rPr>
              <a:t> and </a:t>
            </a:r>
            <a:r>
              <a:rPr lang="en-US" altLang="en-US" sz="2200" u="sng" dirty="0">
                <a:cs typeface="Courier New" panose="02070409020205090404" pitchFamily="49" charset="0"/>
              </a:rPr>
              <a:t>p2</a:t>
            </a:r>
            <a:r>
              <a:rPr lang="en-US" altLang="en-US" sz="2200" dirty="0">
                <a:cs typeface="Courier New" panose="02070409020205090404" pitchFamily="49" charset="0"/>
              </a:rPr>
              <a:t> may throw a checked exception (e.g., </a:t>
            </a:r>
            <a:r>
              <a:rPr lang="en-US" altLang="en-US" sz="2200" u="sng" dirty="0">
                <a:cs typeface="Courier New" panose="02070409020205090404" pitchFamily="49" charset="0"/>
              </a:rPr>
              <a:t>IOException</a:t>
            </a:r>
            <a:r>
              <a:rPr lang="en-US" altLang="en-US" sz="2200" dirty="0">
                <a:cs typeface="Courier New" panose="02070409020205090404" pitchFamily="49" charset="0"/>
              </a:rPr>
              <a:t>), you have to write the code as shown in (a) or (b).</a:t>
            </a:r>
            <a:endParaRPr lang="en-US" altLang="en-US" sz="2200" dirty="0">
              <a:ea typeface="Courier New" panose="02070409020205090404" pitchFamily="49" charset="0"/>
            </a:endParaRPr>
          </a:p>
        </p:txBody>
      </p:sp>
      <p:sp>
        <p:nvSpPr>
          <p:cNvPr id="29701" name="Rectangle 4"/>
          <p:cNvSpPr/>
          <p:nvPr/>
        </p:nvSpPr>
        <p:spPr>
          <a:xfrm>
            <a:off x="2362200" y="2747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231775" y="3503613"/>
          <a:ext cx="8451850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4420235" imgH="1357630" progId="Word.Picture.8">
                  <p:embed/>
                </p:oleObj>
              </mc:Choice>
              <mc:Fallback>
                <p:oleObj name="" r:id="rId1" imgW="4420235" imgH="1357630" progId="Word.Picture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1775" y="3503613"/>
                        <a:ext cx="8451850" cy="2609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Line 6"/>
          <p:cNvSpPr/>
          <p:nvPr/>
        </p:nvSpPr>
        <p:spPr>
          <a:xfrm flipH="1">
            <a:off x="2362200" y="2057400"/>
            <a:ext cx="3505200" cy="2133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9704" name="Line 7"/>
          <p:cNvSpPr/>
          <p:nvPr/>
        </p:nvSpPr>
        <p:spPr>
          <a:xfrm flipH="1">
            <a:off x="6705600" y="2057400"/>
            <a:ext cx="1143000" cy="1752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vert="horz" wrap="square" lIns="92075" tIns="46038" rIns="92075" bIns="46038" anchor="ctr" anchorCtr="0"/>
          <a:p>
            <a:r>
              <a:rPr lang="en-US" altLang="en-US" sz="4000" dirty="0"/>
              <a:t>Example: Declaring, Throwing, and Catching Exceptions</a:t>
            </a:r>
            <a:endParaRPr lang="en-US" altLang="en-US" dirty="0">
              <a:latin typeface="Book Antiqua" pitchFamily="18" charset="0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>
          <a:xfrm>
            <a:off x="228600" y="1828800"/>
            <a:ext cx="8534400" cy="2971800"/>
          </a:xfrm>
        </p:spPr>
        <p:txBody>
          <a:bodyPr vert="horz" wrap="square" lIns="92075" tIns="46038" rIns="92075" bIns="46038" anchor="t" anchorCtr="0"/>
          <a:p>
            <a:pPr marL="0" indent="0">
              <a:lnSpc>
                <a:spcPct val="90000"/>
              </a:lnSpc>
              <a:buNone/>
            </a:pPr>
            <a:r>
              <a:rPr lang="en-US" altLang="en-US" sz="3400" dirty="0"/>
              <a:t>Objective: </a:t>
            </a:r>
            <a:r>
              <a:rPr lang="en-US" altLang="en-US" sz="3400" dirty="0">
                <a:cs typeface="Times New Roman" panose="02020603050405020304" pitchFamily="18" charset="0"/>
              </a:rPr>
              <a:t>This example demonstrates declaring, throwing, and catching exceptions by modifying the </a:t>
            </a:r>
            <a:r>
              <a:rPr lang="en-US" altLang="en-US" sz="3400" u="sng" dirty="0">
                <a:cs typeface="Times New Roman" panose="02020603050405020304" pitchFamily="18" charset="0"/>
              </a:rPr>
              <a:t>setRadius</a:t>
            </a:r>
            <a:r>
              <a:rPr lang="en-US" altLang="en-US" sz="3400" dirty="0">
                <a:cs typeface="Times New Roman" panose="02020603050405020304" pitchFamily="18" charset="0"/>
              </a:rPr>
              <a:t> method in the </a:t>
            </a:r>
            <a:r>
              <a:rPr lang="en-US" altLang="en-US" sz="3400" u="sng" dirty="0">
                <a:cs typeface="Times New Roman" panose="02020603050405020304" pitchFamily="18" charset="0"/>
              </a:rPr>
              <a:t>Circle</a:t>
            </a:r>
            <a:r>
              <a:rPr lang="en-US" altLang="en-US" sz="3400" dirty="0">
                <a:cs typeface="Times New Roman" panose="02020603050405020304" pitchFamily="18" charset="0"/>
              </a:rPr>
              <a:t> class defined in Chapter 9. </a:t>
            </a:r>
            <a:endParaRPr lang="en-US" altLang="en-US" sz="34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00" dirty="0">
                <a:cs typeface="Times New Roman" panose="02020603050405020304" pitchFamily="18" charset="0"/>
              </a:rPr>
              <a:t>The new </a:t>
            </a:r>
            <a:r>
              <a:rPr lang="en-US" altLang="en-US" sz="3400" u="sng" dirty="0">
                <a:cs typeface="Times New Roman" panose="02020603050405020304" pitchFamily="18" charset="0"/>
              </a:rPr>
              <a:t>setRadius</a:t>
            </a:r>
            <a:r>
              <a:rPr lang="en-US" altLang="en-US" sz="3400" dirty="0">
                <a:cs typeface="Times New Roman" panose="02020603050405020304" pitchFamily="18" charset="0"/>
              </a:rPr>
              <a:t> method throws an exception if radius is negative.</a:t>
            </a:r>
            <a:endParaRPr lang="en-US" altLang="en-US" sz="3400" dirty="0">
              <a:ea typeface="Times New Roman" panose="02020603050405020304" pitchFamily="18" charset="0"/>
            </a:endParaRPr>
          </a:p>
        </p:txBody>
      </p:sp>
      <p:sp>
        <p:nvSpPr>
          <p:cNvPr id="30725" name="AutoShape 10">
            <a:hlinkClick r:id="rId1" action="ppaction://program"/>
          </p:cNvPr>
          <p:cNvSpPr/>
          <p:nvPr/>
        </p:nvSpPr>
        <p:spPr>
          <a:xfrm>
            <a:off x="4832350" y="5791200"/>
            <a:ext cx="698500" cy="339725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1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  <p:sp>
        <p:nvSpPr>
          <p:cNvPr id="30726" name="Rectangle 10">
            <a:hlinkClick r:id="rId2"/>
          </p:cNvPr>
          <p:cNvSpPr/>
          <p:nvPr/>
        </p:nvSpPr>
        <p:spPr>
          <a:xfrm>
            <a:off x="1800225" y="5770563"/>
            <a:ext cx="2849563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TestCircleWithException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30727" name="Rectangle 11">
            <a:hlinkClick r:id="rId3"/>
          </p:cNvPr>
          <p:cNvSpPr/>
          <p:nvPr/>
        </p:nvSpPr>
        <p:spPr>
          <a:xfrm>
            <a:off x="1800225" y="5181600"/>
            <a:ext cx="2849563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CircleWithException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Rethrowing Exceptions</a:t>
            </a:r>
            <a:endParaRPr lang="en-US" altLang="en-US" b="1" dirty="0"/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3733800"/>
          </a:xfrm>
        </p:spPr>
        <p:txBody>
          <a:bodyPr vert="horz" wrap="square" lIns="92075" tIns="46038" rIns="92075" bIns="46038" anchor="t" anchorCtr="0"/>
          <a:p>
            <a:pPr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409020205090404" pitchFamily="49" charset="0"/>
              </a:rPr>
              <a:t>try {  </a:t>
            </a:r>
            <a:endParaRPr lang="en-US" altLang="en-US" sz="3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statements;</a:t>
            </a:r>
            <a:endParaRPr lang="en-US" altLang="en-US" sz="3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3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409020205090404" pitchFamily="49" charset="0"/>
              </a:rPr>
              <a:t>catch(TheException ex) { </a:t>
            </a:r>
            <a:endParaRPr lang="en-US" altLang="en-US" sz="3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409020205090404" pitchFamily="49" charset="0"/>
              </a:rPr>
              <a:t>  perform operations before exits;</a:t>
            </a:r>
            <a:endParaRPr lang="en-US" altLang="en-US" sz="3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409020205090404" pitchFamily="49" charset="0"/>
              </a:rPr>
              <a:t>  throw ex;</a:t>
            </a:r>
            <a:endParaRPr lang="en-US" altLang="en-US" sz="3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3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The </a:t>
            </a:r>
            <a:r>
              <a:rPr lang="en-US" altLang="en-US" sz="4200" dirty="0">
                <a:latin typeface="Courier New" panose="02070409020205090404" pitchFamily="49" charset="0"/>
              </a:rPr>
              <a:t>finally</a:t>
            </a:r>
            <a:r>
              <a:rPr lang="en-US" altLang="en-US" dirty="0"/>
              <a:t> Clause</a:t>
            </a:r>
            <a:endParaRPr lang="en-US" altLang="en-US" b="1" dirty="0"/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914400" y="1371600"/>
            <a:ext cx="7696200" cy="4191000"/>
          </a:xfrm>
        </p:spPr>
        <p:txBody>
          <a:bodyPr vert="horz" wrap="square" lIns="92075" tIns="46038" rIns="92075" bIns="46038" anchor="t" anchorCtr="0"/>
          <a:p>
            <a:pPr algn="just">
              <a:lnSpc>
                <a:spcPct val="90000"/>
              </a:lnSpc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409020205090404" pitchFamily="49" charset="0"/>
              </a:rPr>
              <a:t>try {  </a:t>
            </a:r>
            <a:endParaRPr lang="en-US" altLang="en-US" sz="3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statements;</a:t>
            </a:r>
            <a:endParaRPr lang="en-US" altLang="en-US" sz="3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3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409020205090404" pitchFamily="49" charset="0"/>
              </a:rPr>
              <a:t>catch(TheException ex) { </a:t>
            </a:r>
            <a:endParaRPr lang="en-US" altLang="en-US" sz="3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409020205090404" pitchFamily="49" charset="0"/>
              </a:rPr>
              <a:t>  handling ex; </a:t>
            </a:r>
            <a:endParaRPr lang="en-US" altLang="en-US" sz="3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3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409020205090404" pitchFamily="49" charset="0"/>
              </a:rPr>
              <a:t>finally { </a:t>
            </a:r>
            <a:endParaRPr lang="en-US" altLang="en-US" sz="3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409020205090404" pitchFamily="49" charset="0"/>
              </a:rPr>
              <a:t>  finalStatements; </a:t>
            </a:r>
            <a:endParaRPr lang="en-US" altLang="en-US" sz="3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3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p>
            <a:r>
              <a:rPr lang="en-US" altLang="en-US" sz="4300" dirty="0"/>
              <a:t>Trace a Program Execution</a:t>
            </a:r>
            <a:endParaRPr lang="en-US" altLang="en-US" sz="4300" dirty="0"/>
          </a:p>
        </p:txBody>
      </p:sp>
      <p:sp>
        <p:nvSpPr>
          <p:cNvPr id="33796" name="Rectangle 8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  <a:cs typeface="Arial" panose="020B0604020202090204" pitchFamily="34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  <a:ea typeface="Arial" panose="020B0604020202090204" pitchFamily="34" charset="0"/>
            </a:endParaRPr>
          </a:p>
        </p:txBody>
      </p:sp>
      <p:sp>
        <p:nvSpPr>
          <p:cNvPr id="33797" name="Rectangle 10"/>
          <p:cNvSpPr>
            <a:spLocks noGrp="1"/>
          </p:cNvSpPr>
          <p:nvPr>
            <p:ph idx="1"/>
          </p:nvPr>
        </p:nvSpPr>
        <p:spPr>
          <a:xfrm>
            <a:off x="304800" y="1905000"/>
            <a:ext cx="4648200" cy="4038600"/>
          </a:xfrm>
        </p:spPr>
        <p:txBody>
          <a:bodyPr vert="horz" wrap="square" lIns="92075" tIns="46038" rIns="92075" bIns="46038" anchor="t" anchorCtr="0"/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try {  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statements;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catch(TheException ex) { 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  handling ex; 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finally { 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  finalStatements; 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Next statement;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</p:txBody>
      </p:sp>
      <p:sp>
        <p:nvSpPr>
          <p:cNvPr id="33798" name="Rectangle 6"/>
          <p:cNvSpPr/>
          <p:nvPr/>
        </p:nvSpPr>
        <p:spPr>
          <a:xfrm>
            <a:off x="609600" y="2286000"/>
            <a:ext cx="28194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sp>
        <p:nvSpPr>
          <p:cNvPr id="291847" name="AutoShape 7"/>
          <p:cNvSpPr/>
          <p:nvPr/>
        </p:nvSpPr>
        <p:spPr>
          <a:xfrm>
            <a:off x="5715000" y="893763"/>
            <a:ext cx="2927350" cy="1087437"/>
          </a:xfrm>
          <a:prstGeom prst="wedgeRoundRectCallout">
            <a:avLst>
              <a:gd name="adj1" fmla="val -145120"/>
              <a:gd name="adj2" fmla="val 88833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>
                <a:cs typeface="Arial" panose="020B0604020202090204" pitchFamily="34" charset="0"/>
              </a:rPr>
              <a:t>Suppose no exceptions in the statements</a:t>
            </a:r>
            <a:endParaRPr lang="en-US" altLang="en-US" sz="2400" dirty="0">
              <a:ea typeface="Arial" panose="020B060402020209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p>
            <a:r>
              <a:rPr lang="en-US" altLang="en-US" sz="4300" dirty="0"/>
              <a:t>Trace a Program Execution</a:t>
            </a:r>
            <a:endParaRPr lang="en-US" altLang="en-US" sz="4300" dirty="0"/>
          </a:p>
        </p:txBody>
      </p:sp>
      <p:sp>
        <p:nvSpPr>
          <p:cNvPr id="34820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  <a:cs typeface="Arial" panose="020B0604020202090204" pitchFamily="34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  <a:ea typeface="Arial" panose="020B0604020202090204" pitchFamily="34" charset="0"/>
            </a:endParaRPr>
          </a:p>
        </p:txBody>
      </p:sp>
      <p:sp>
        <p:nvSpPr>
          <p:cNvPr id="34821" name="Rectangle 4"/>
          <p:cNvSpPr>
            <a:spLocks noGrp="1"/>
          </p:cNvSpPr>
          <p:nvPr>
            <p:ph idx="1"/>
          </p:nvPr>
        </p:nvSpPr>
        <p:spPr>
          <a:xfrm>
            <a:off x="304800" y="1905000"/>
            <a:ext cx="4648200" cy="4038600"/>
          </a:xfrm>
        </p:spPr>
        <p:txBody>
          <a:bodyPr vert="horz" wrap="square" lIns="92075" tIns="46038" rIns="92075" bIns="46038" anchor="t" anchorCtr="0"/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try {  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statements;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catch(TheException ex) { 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  handling ex; 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finally { 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  finalStatements; 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Next statement;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</p:txBody>
      </p:sp>
      <p:sp>
        <p:nvSpPr>
          <p:cNvPr id="292870" name="AutoShape 6"/>
          <p:cNvSpPr/>
          <p:nvPr/>
        </p:nvSpPr>
        <p:spPr>
          <a:xfrm>
            <a:off x="5715000" y="1447800"/>
            <a:ext cx="2927350" cy="1087438"/>
          </a:xfrm>
          <a:prstGeom prst="wedgeRoundRectCallout">
            <a:avLst>
              <a:gd name="adj1" fmla="val -124185"/>
              <a:gd name="adj2" fmla="val 23467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>
                <a:cs typeface="Arial" panose="020B0604020202090204" pitchFamily="34" charset="0"/>
              </a:rPr>
              <a:t>The final block is always executed</a:t>
            </a:r>
            <a:endParaRPr lang="en-US" altLang="en-US" sz="2400" dirty="0">
              <a:ea typeface="Arial" panose="020B0604020202090204" pitchFamily="34" charset="0"/>
            </a:endParaRPr>
          </a:p>
        </p:txBody>
      </p:sp>
      <p:sp>
        <p:nvSpPr>
          <p:cNvPr id="34823" name="Rectangle 7"/>
          <p:cNvSpPr/>
          <p:nvPr/>
        </p:nvSpPr>
        <p:spPr>
          <a:xfrm>
            <a:off x="762000" y="4495800"/>
            <a:ext cx="31242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p>
            <a:r>
              <a:rPr lang="en-US" altLang="en-US" sz="4300" dirty="0"/>
              <a:t>Trace a Program Execution</a:t>
            </a:r>
            <a:endParaRPr lang="en-US" altLang="en-US" sz="4300" dirty="0"/>
          </a:p>
        </p:txBody>
      </p:sp>
      <p:sp>
        <p:nvSpPr>
          <p:cNvPr id="35844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  <a:cs typeface="Arial" panose="020B0604020202090204" pitchFamily="34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  <a:ea typeface="Arial" panose="020B0604020202090204" pitchFamily="34" charset="0"/>
            </a:endParaRPr>
          </a:p>
        </p:txBody>
      </p:sp>
      <p:sp>
        <p:nvSpPr>
          <p:cNvPr id="35845" name="Rectangle 4"/>
          <p:cNvSpPr>
            <a:spLocks noGrp="1"/>
          </p:cNvSpPr>
          <p:nvPr>
            <p:ph idx="1"/>
          </p:nvPr>
        </p:nvSpPr>
        <p:spPr>
          <a:xfrm>
            <a:off x="304800" y="1905000"/>
            <a:ext cx="4648200" cy="4038600"/>
          </a:xfrm>
        </p:spPr>
        <p:txBody>
          <a:bodyPr vert="horz" wrap="square" lIns="92075" tIns="46038" rIns="92075" bIns="46038" anchor="t" anchorCtr="0"/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try {  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statements;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catch(TheException ex) { 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  handling ex; 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finally { 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  finalStatements; 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</a:rPr>
              <a:t>Next statement;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</a:endParaRPr>
          </a:p>
        </p:txBody>
      </p:sp>
      <p:sp>
        <p:nvSpPr>
          <p:cNvPr id="293893" name="AutoShape 5"/>
          <p:cNvSpPr/>
          <p:nvPr/>
        </p:nvSpPr>
        <p:spPr>
          <a:xfrm>
            <a:off x="5715000" y="1447800"/>
            <a:ext cx="2927350" cy="1087438"/>
          </a:xfrm>
          <a:prstGeom prst="wedgeRoundRectCallout">
            <a:avLst>
              <a:gd name="adj1" fmla="val -127171"/>
              <a:gd name="adj2" fmla="val 325912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>
                <a:cs typeface="Arial" panose="020B0604020202090204" pitchFamily="34" charset="0"/>
              </a:rPr>
              <a:t>Next statement in the method is executed</a:t>
            </a:r>
            <a:endParaRPr lang="en-US" altLang="en-US" sz="2400" dirty="0">
              <a:ea typeface="Arial" panose="020B0604020202090204" pitchFamily="34" charset="0"/>
            </a:endParaRPr>
          </a:p>
        </p:txBody>
      </p:sp>
      <p:sp>
        <p:nvSpPr>
          <p:cNvPr id="35847" name="Rectangle 6"/>
          <p:cNvSpPr/>
          <p:nvPr/>
        </p:nvSpPr>
        <p:spPr>
          <a:xfrm>
            <a:off x="381000" y="5562600"/>
            <a:ext cx="31242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p>
            <a:r>
              <a:rPr lang="en-US" altLang="en-US" sz="4300" dirty="0"/>
              <a:t>Trace a Program Execution</a:t>
            </a:r>
            <a:endParaRPr lang="en-US" altLang="en-US" sz="4300" dirty="0"/>
          </a:p>
        </p:txBody>
      </p:sp>
      <p:sp>
        <p:nvSpPr>
          <p:cNvPr id="36868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  <a:cs typeface="Arial" panose="020B0604020202090204" pitchFamily="34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  <a:ea typeface="Arial" panose="020B0604020202090204" pitchFamily="34" charset="0"/>
            </a:endParaRPr>
          </a:p>
        </p:txBody>
      </p:sp>
      <p:sp>
        <p:nvSpPr>
          <p:cNvPr id="36869" name="Rectangle 4"/>
          <p:cNvSpPr>
            <a:spLocks noGrp="1"/>
          </p:cNvSpPr>
          <p:nvPr>
            <p:ph idx="1"/>
          </p:nvPr>
        </p:nvSpPr>
        <p:spPr>
          <a:xfrm>
            <a:off x="304800" y="1447800"/>
            <a:ext cx="4648200" cy="4495800"/>
          </a:xfrm>
        </p:spPr>
        <p:txBody>
          <a:bodyPr vert="horz" wrap="square" lIns="92075" tIns="46038" rIns="92075" bIns="46038" anchor="t" anchorCtr="0"/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try {  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statement1;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statement2;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statement3;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catch(Exception1 ex) { 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  handling ex; 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finally { 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  finalStatements; 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Next statement;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</p:txBody>
      </p:sp>
      <p:sp>
        <p:nvSpPr>
          <p:cNvPr id="36870" name="Rectangle 5"/>
          <p:cNvSpPr/>
          <p:nvPr/>
        </p:nvSpPr>
        <p:spPr>
          <a:xfrm>
            <a:off x="609600" y="2057400"/>
            <a:ext cx="28194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sp>
        <p:nvSpPr>
          <p:cNvPr id="294918" name="AutoShape 6"/>
          <p:cNvSpPr/>
          <p:nvPr/>
        </p:nvSpPr>
        <p:spPr>
          <a:xfrm>
            <a:off x="5715000" y="1371600"/>
            <a:ext cx="3200400" cy="1143000"/>
          </a:xfrm>
          <a:prstGeom prst="wedgeRoundRectCallout">
            <a:avLst>
              <a:gd name="adj1" fmla="val -138245"/>
              <a:gd name="adj2" fmla="val 2236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>
                <a:cs typeface="Arial" panose="020B0604020202090204" pitchFamily="34" charset="0"/>
              </a:rPr>
              <a:t>Suppose an exception of type Exception1 is thrown in statement2</a:t>
            </a:r>
            <a:endParaRPr lang="en-US" altLang="en-US" sz="2400" dirty="0">
              <a:ea typeface="Arial" panose="020B060402020209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p>
            <a:r>
              <a:rPr lang="en-US" altLang="en-US" sz="4300" dirty="0"/>
              <a:t>Trace a Program Execution</a:t>
            </a:r>
            <a:endParaRPr lang="en-US" altLang="en-US" sz="4300" dirty="0"/>
          </a:p>
        </p:txBody>
      </p:sp>
      <p:sp>
        <p:nvSpPr>
          <p:cNvPr id="37892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  <a:cs typeface="Arial" panose="020B0604020202090204" pitchFamily="34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  <a:ea typeface="Arial" panose="020B0604020202090204" pitchFamily="34" charset="0"/>
            </a:endParaRPr>
          </a:p>
        </p:txBody>
      </p:sp>
      <p:sp>
        <p:nvSpPr>
          <p:cNvPr id="37893" name="Rectangle 4"/>
          <p:cNvSpPr>
            <a:spLocks noGrp="1"/>
          </p:cNvSpPr>
          <p:nvPr>
            <p:ph idx="1"/>
          </p:nvPr>
        </p:nvSpPr>
        <p:spPr>
          <a:xfrm>
            <a:off x="304800" y="1447800"/>
            <a:ext cx="4648200" cy="4495800"/>
          </a:xfrm>
        </p:spPr>
        <p:txBody>
          <a:bodyPr vert="horz" wrap="square" lIns="92075" tIns="46038" rIns="92075" bIns="46038" anchor="t" anchorCtr="0"/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try {  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statement1;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statement2;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statement3;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catch(Exception1 ex) { 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  handling ex; 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finally { 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  finalStatements; 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Next statement;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</p:txBody>
      </p:sp>
      <p:sp>
        <p:nvSpPr>
          <p:cNvPr id="37894" name="Rectangle 5"/>
          <p:cNvSpPr/>
          <p:nvPr/>
        </p:nvSpPr>
        <p:spPr>
          <a:xfrm>
            <a:off x="609600" y="3200400"/>
            <a:ext cx="28194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sp>
        <p:nvSpPr>
          <p:cNvPr id="299014" name="AutoShape 6"/>
          <p:cNvSpPr/>
          <p:nvPr/>
        </p:nvSpPr>
        <p:spPr>
          <a:xfrm>
            <a:off x="5715000" y="1371600"/>
            <a:ext cx="3200400" cy="1143000"/>
          </a:xfrm>
          <a:prstGeom prst="wedgeRoundRectCallout">
            <a:avLst>
              <a:gd name="adj1" fmla="val -134574"/>
              <a:gd name="adj2" fmla="val 12361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>
                <a:cs typeface="Arial" panose="020B0604020202090204" pitchFamily="34" charset="0"/>
              </a:rPr>
              <a:t>The exception is handled.</a:t>
            </a:r>
            <a:endParaRPr lang="en-US" altLang="en-US" sz="2400" dirty="0">
              <a:ea typeface="Arial" panose="020B060402020209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p>
            <a:r>
              <a:rPr lang="en-US" altLang="en-US" sz="4300" dirty="0"/>
              <a:t>Trace a Program Execution</a:t>
            </a:r>
            <a:endParaRPr lang="en-US" altLang="en-US" sz="4300" dirty="0"/>
          </a:p>
        </p:txBody>
      </p:sp>
      <p:sp>
        <p:nvSpPr>
          <p:cNvPr id="38916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  <a:cs typeface="Arial" panose="020B0604020202090204" pitchFamily="34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  <a:ea typeface="Arial" panose="020B0604020202090204" pitchFamily="34" charset="0"/>
            </a:endParaRPr>
          </a:p>
        </p:txBody>
      </p:sp>
      <p:sp>
        <p:nvSpPr>
          <p:cNvPr id="38917" name="Rectangle 4"/>
          <p:cNvSpPr>
            <a:spLocks noGrp="1"/>
          </p:cNvSpPr>
          <p:nvPr>
            <p:ph idx="1"/>
          </p:nvPr>
        </p:nvSpPr>
        <p:spPr>
          <a:xfrm>
            <a:off x="304800" y="1447800"/>
            <a:ext cx="4648200" cy="4495800"/>
          </a:xfrm>
        </p:spPr>
        <p:txBody>
          <a:bodyPr vert="horz" wrap="square" lIns="92075" tIns="46038" rIns="92075" bIns="46038" anchor="t" anchorCtr="0"/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try {  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statement1;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statement2;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statement3;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catch(Exception1 ex) { 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  handling ex; 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finally { 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  finalStatements; 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Next statement;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</p:txBody>
      </p:sp>
      <p:sp>
        <p:nvSpPr>
          <p:cNvPr id="38918" name="Rectangle 5"/>
          <p:cNvSpPr/>
          <p:nvPr/>
        </p:nvSpPr>
        <p:spPr>
          <a:xfrm>
            <a:off x="685800" y="4191000"/>
            <a:ext cx="28194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sp>
        <p:nvSpPr>
          <p:cNvPr id="300038" name="AutoShape 6"/>
          <p:cNvSpPr/>
          <p:nvPr/>
        </p:nvSpPr>
        <p:spPr>
          <a:xfrm>
            <a:off x="5715000" y="1371600"/>
            <a:ext cx="3200400" cy="1143000"/>
          </a:xfrm>
          <a:prstGeom prst="wedgeRoundRectCallout">
            <a:avLst>
              <a:gd name="adj1" fmla="val -124801"/>
              <a:gd name="adj2" fmla="val 208750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>
                <a:cs typeface="Arial" panose="020B0604020202090204" pitchFamily="34" charset="0"/>
              </a:rPr>
              <a:t>The final block is always executed.</a:t>
            </a:r>
            <a:endParaRPr lang="en-US" altLang="en-US" sz="2400" dirty="0">
              <a:ea typeface="Arial" panose="020B060402020209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5334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Objectives</a:t>
            </a:r>
            <a:endParaRPr lang="en-US" altLang="en-US" b="1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85800"/>
            <a:ext cx="8610600" cy="5638800"/>
          </a:xfrm>
        </p:spPr>
        <p:txBody>
          <a:bodyPr vert="horz" wrap="square" lIns="92075" tIns="46038" rIns="92075" bIns="46038" numCol="1" anchor="t" anchorCtr="0" compatLnSpc="1"/>
          <a:p>
            <a:r>
              <a:rPr lang="en-US" altLang="zh-CN" sz="1400" dirty="0"/>
              <a:t>To get an overview of exceptions and exception handling (</a:t>
            </a:r>
            <a:r>
              <a:rPr lang="zh-CN" altLang="en-US" sz="1400" dirty="0"/>
              <a:t>§</a:t>
            </a:r>
            <a:r>
              <a:rPr lang="en-US" altLang="zh-CN" sz="1400" dirty="0"/>
              <a:t>12.2).</a:t>
            </a:r>
            <a:endParaRPr lang="en-US" altLang="zh-CN" sz="1400" dirty="0"/>
          </a:p>
          <a:p>
            <a:r>
              <a:rPr lang="en-US" altLang="zh-CN" sz="1400" dirty="0"/>
              <a:t>To explore the advantages of using exception handling (</a:t>
            </a:r>
            <a:r>
              <a:rPr lang="zh-CN" altLang="en-US" sz="1400" dirty="0"/>
              <a:t>§</a:t>
            </a:r>
            <a:r>
              <a:rPr lang="en-US" altLang="zh-CN" sz="1400" dirty="0"/>
              <a:t>12.2).</a:t>
            </a:r>
            <a:endParaRPr lang="en-US" altLang="zh-CN" sz="1400" dirty="0"/>
          </a:p>
          <a:p>
            <a:r>
              <a:rPr lang="en-US" altLang="zh-CN" sz="1400" dirty="0"/>
              <a:t>To distinguish exception types: </a:t>
            </a:r>
            <a:r>
              <a:rPr lang="en-US" altLang="zh-CN" sz="1400" b="1" dirty="0"/>
              <a:t>Error</a:t>
            </a:r>
            <a:r>
              <a:rPr lang="en-US" altLang="zh-CN" sz="1400" dirty="0"/>
              <a:t> (fatal) vs. </a:t>
            </a:r>
            <a:r>
              <a:rPr lang="en-US" altLang="zh-CN" sz="1400" b="1" dirty="0"/>
              <a:t>Exception</a:t>
            </a:r>
            <a:r>
              <a:rPr lang="en-US" altLang="zh-CN" sz="1400" dirty="0"/>
              <a:t> (nonfatal) and checked vs. unchecked (</a:t>
            </a:r>
            <a:r>
              <a:rPr lang="zh-CN" altLang="en-US" sz="1400" dirty="0"/>
              <a:t>§</a:t>
            </a:r>
            <a:r>
              <a:rPr lang="en-US" altLang="zh-CN" sz="1400" dirty="0"/>
              <a:t>12.3).</a:t>
            </a:r>
            <a:endParaRPr lang="en-US" altLang="zh-CN" sz="1400" dirty="0"/>
          </a:p>
          <a:p>
            <a:r>
              <a:rPr lang="en-US" altLang="zh-CN" sz="1400" dirty="0"/>
              <a:t>To declare exceptions in a method header (</a:t>
            </a:r>
            <a:r>
              <a:rPr lang="zh-CN" altLang="en-US" sz="1400" dirty="0"/>
              <a:t>§</a:t>
            </a:r>
            <a:r>
              <a:rPr lang="en-US" altLang="zh-CN" sz="1400" dirty="0"/>
              <a:t>12.4.1).</a:t>
            </a:r>
            <a:endParaRPr lang="en-US" altLang="zh-CN" sz="1400" dirty="0"/>
          </a:p>
          <a:p>
            <a:r>
              <a:rPr lang="en-US" altLang="zh-CN" sz="1400" dirty="0"/>
              <a:t>To throw exceptions in a method (</a:t>
            </a:r>
            <a:r>
              <a:rPr lang="zh-CN" altLang="en-US" sz="1400" dirty="0"/>
              <a:t>§</a:t>
            </a:r>
            <a:r>
              <a:rPr lang="en-US" altLang="zh-CN" sz="1400" dirty="0"/>
              <a:t>12.4.2).</a:t>
            </a:r>
            <a:endParaRPr lang="en-US" altLang="zh-CN" sz="1400" dirty="0"/>
          </a:p>
          <a:p>
            <a:r>
              <a:rPr lang="en-US" altLang="zh-CN" sz="1400" dirty="0"/>
              <a:t>To write a </a:t>
            </a:r>
            <a:r>
              <a:rPr lang="en-US" altLang="zh-CN" sz="1400" b="1" dirty="0"/>
              <a:t>try-catch</a:t>
            </a:r>
            <a:r>
              <a:rPr lang="en-US" altLang="zh-CN" sz="1400" dirty="0"/>
              <a:t> block to handle exceptions (</a:t>
            </a:r>
            <a:r>
              <a:rPr lang="zh-CN" altLang="en-US" sz="1400" dirty="0"/>
              <a:t>§</a:t>
            </a:r>
            <a:r>
              <a:rPr lang="en-US" altLang="zh-CN" sz="1400" dirty="0"/>
              <a:t>12.4.3).</a:t>
            </a:r>
            <a:endParaRPr lang="en-US" altLang="zh-CN" sz="1400" dirty="0"/>
          </a:p>
          <a:p>
            <a:r>
              <a:rPr lang="en-US" altLang="zh-CN" sz="1400" dirty="0"/>
              <a:t>To explain how an exception is propagated (</a:t>
            </a:r>
            <a:r>
              <a:rPr lang="zh-CN" altLang="en-US" sz="1400" dirty="0"/>
              <a:t>§</a:t>
            </a:r>
            <a:r>
              <a:rPr lang="en-US" altLang="zh-CN" sz="1400" dirty="0"/>
              <a:t>12.4.3).</a:t>
            </a:r>
            <a:endParaRPr lang="en-US" altLang="zh-CN" sz="1400" dirty="0"/>
          </a:p>
          <a:p>
            <a:r>
              <a:rPr lang="en-US" altLang="zh-CN" sz="1400" dirty="0"/>
              <a:t>To obtain information from an exception object (</a:t>
            </a:r>
            <a:r>
              <a:rPr lang="zh-CN" altLang="en-US" sz="1400" dirty="0"/>
              <a:t>§</a:t>
            </a:r>
            <a:r>
              <a:rPr lang="en-US" altLang="zh-CN" sz="1400" dirty="0"/>
              <a:t>12.4.4).</a:t>
            </a:r>
            <a:endParaRPr lang="en-US" altLang="zh-CN" sz="1400" dirty="0"/>
          </a:p>
          <a:p>
            <a:r>
              <a:rPr lang="en-US" altLang="zh-CN" sz="1400" dirty="0"/>
              <a:t>To develop applications with exception handling (</a:t>
            </a:r>
            <a:r>
              <a:rPr lang="zh-CN" altLang="en-US" sz="1400" dirty="0"/>
              <a:t>§</a:t>
            </a:r>
            <a:r>
              <a:rPr lang="en-US" altLang="zh-CN" sz="1400" dirty="0"/>
              <a:t>12.4.5).</a:t>
            </a:r>
            <a:endParaRPr lang="en-US" altLang="zh-CN" sz="1400" dirty="0"/>
          </a:p>
          <a:p>
            <a:r>
              <a:rPr lang="en-US" altLang="zh-CN" sz="1400" dirty="0"/>
              <a:t>To use the </a:t>
            </a:r>
            <a:r>
              <a:rPr lang="en-US" altLang="zh-CN" sz="1400" b="1" dirty="0"/>
              <a:t>finally</a:t>
            </a:r>
            <a:r>
              <a:rPr lang="en-US" altLang="zh-CN" sz="1400" dirty="0"/>
              <a:t> clause in a </a:t>
            </a:r>
            <a:r>
              <a:rPr lang="en-US" altLang="zh-CN" sz="1400" b="1" dirty="0"/>
              <a:t>try-catch</a:t>
            </a:r>
            <a:r>
              <a:rPr lang="en-US" altLang="zh-CN" sz="1400" dirty="0"/>
              <a:t> block (</a:t>
            </a:r>
            <a:r>
              <a:rPr lang="zh-CN" altLang="en-US" sz="1400" dirty="0"/>
              <a:t>§</a:t>
            </a:r>
            <a:r>
              <a:rPr lang="en-US" altLang="zh-CN" sz="1400" dirty="0"/>
              <a:t>12.5).</a:t>
            </a:r>
            <a:endParaRPr lang="en-US" altLang="zh-CN" sz="1400" dirty="0"/>
          </a:p>
          <a:p>
            <a:r>
              <a:rPr lang="en-US" altLang="zh-CN" sz="1400" dirty="0"/>
              <a:t>To use exceptions only for unexpected errors (</a:t>
            </a:r>
            <a:r>
              <a:rPr lang="zh-CN" altLang="en-US" sz="1400" dirty="0"/>
              <a:t>§</a:t>
            </a:r>
            <a:r>
              <a:rPr lang="en-US" altLang="zh-CN" sz="1400" dirty="0"/>
              <a:t>12.6).</a:t>
            </a:r>
            <a:endParaRPr lang="en-US" altLang="zh-CN" sz="1400" dirty="0"/>
          </a:p>
          <a:p>
            <a:r>
              <a:rPr lang="en-US" altLang="zh-CN" sz="1400" dirty="0"/>
              <a:t>To rethrow exceptions in a </a:t>
            </a:r>
            <a:r>
              <a:rPr lang="en-US" altLang="zh-CN" sz="1400" b="1" dirty="0"/>
              <a:t>catch</a:t>
            </a:r>
            <a:r>
              <a:rPr lang="en-US" altLang="zh-CN" sz="1400" dirty="0"/>
              <a:t> block (</a:t>
            </a:r>
            <a:r>
              <a:rPr lang="zh-CN" altLang="en-US" sz="1400" dirty="0"/>
              <a:t>§</a:t>
            </a:r>
            <a:r>
              <a:rPr lang="en-US" altLang="zh-CN" sz="1400" dirty="0"/>
              <a:t>12.7).</a:t>
            </a:r>
            <a:endParaRPr lang="en-US" altLang="zh-CN" sz="1400" dirty="0"/>
          </a:p>
          <a:p>
            <a:r>
              <a:rPr lang="en-US" altLang="zh-CN" sz="1400" dirty="0"/>
              <a:t>To create chained exceptions (</a:t>
            </a:r>
            <a:r>
              <a:rPr lang="zh-CN" altLang="en-US" sz="1400" dirty="0"/>
              <a:t>§</a:t>
            </a:r>
            <a:r>
              <a:rPr lang="en-US" altLang="zh-CN" sz="1400" dirty="0"/>
              <a:t>12.8).</a:t>
            </a:r>
            <a:endParaRPr lang="en-US" altLang="zh-CN" sz="1400" dirty="0"/>
          </a:p>
          <a:p>
            <a:r>
              <a:rPr lang="en-US" altLang="zh-CN" sz="1400" dirty="0"/>
              <a:t>To define custom exception classes (</a:t>
            </a:r>
            <a:r>
              <a:rPr lang="zh-CN" altLang="en-US" sz="1400" dirty="0"/>
              <a:t>§</a:t>
            </a:r>
            <a:r>
              <a:rPr lang="en-US" altLang="zh-CN" sz="1400" dirty="0"/>
              <a:t>12.9).</a:t>
            </a:r>
            <a:endParaRPr lang="en-US" altLang="zh-CN" sz="1400" dirty="0"/>
          </a:p>
          <a:p>
            <a:r>
              <a:rPr lang="en-US" altLang="zh-CN" sz="1400" dirty="0"/>
              <a:t>To discover file/directory properties, to delete and rename files/directories, and to create directories using the </a:t>
            </a:r>
            <a:r>
              <a:rPr lang="en-US" altLang="zh-CN" sz="1400" b="1" dirty="0"/>
              <a:t>File</a:t>
            </a:r>
            <a:r>
              <a:rPr lang="en-US" altLang="zh-CN" sz="1400" dirty="0"/>
              <a:t> class (</a:t>
            </a:r>
            <a:r>
              <a:rPr lang="zh-CN" altLang="en-US" sz="1400" dirty="0"/>
              <a:t>§</a:t>
            </a:r>
            <a:r>
              <a:rPr lang="en-US" altLang="zh-CN" sz="1400" dirty="0"/>
              <a:t>12.10).</a:t>
            </a:r>
            <a:endParaRPr lang="en-US" altLang="zh-CN" sz="1400" dirty="0"/>
          </a:p>
          <a:p>
            <a:r>
              <a:rPr lang="en-US" altLang="zh-CN" sz="1400" dirty="0"/>
              <a:t>To write data to a file using the </a:t>
            </a:r>
            <a:r>
              <a:rPr lang="en-US" altLang="zh-CN" sz="1400" b="1" dirty="0"/>
              <a:t>PrintWriter</a:t>
            </a:r>
            <a:r>
              <a:rPr lang="en-US" altLang="zh-CN" sz="1400" dirty="0"/>
              <a:t> class (</a:t>
            </a:r>
            <a:r>
              <a:rPr lang="zh-CN" altLang="en-US" sz="1400" dirty="0"/>
              <a:t>§</a:t>
            </a:r>
            <a:r>
              <a:rPr lang="en-US" altLang="zh-CN" sz="1400" dirty="0"/>
              <a:t>12.11.1).</a:t>
            </a:r>
            <a:endParaRPr lang="en-US" altLang="zh-CN" sz="1400" dirty="0"/>
          </a:p>
          <a:p>
            <a:r>
              <a:rPr lang="en-US" altLang="zh-CN" sz="1400" dirty="0"/>
              <a:t>To use try-with-resources to ensure that the resources are closed automatically (</a:t>
            </a:r>
            <a:r>
              <a:rPr lang="zh-CN" altLang="en-US" sz="1400" dirty="0"/>
              <a:t>§</a:t>
            </a:r>
            <a:r>
              <a:rPr lang="en-US" altLang="zh-CN" sz="1400" dirty="0"/>
              <a:t>12.11.2).</a:t>
            </a:r>
            <a:endParaRPr lang="en-US" altLang="zh-CN" sz="1400" dirty="0"/>
          </a:p>
          <a:p>
            <a:r>
              <a:rPr lang="en-US" altLang="zh-CN" sz="1400" dirty="0"/>
              <a:t>To read data from a file using the </a:t>
            </a:r>
            <a:r>
              <a:rPr lang="en-US" altLang="zh-CN" sz="1400" b="1" dirty="0"/>
              <a:t>Scanner</a:t>
            </a:r>
            <a:r>
              <a:rPr lang="en-US" altLang="zh-CN" sz="1400" dirty="0"/>
              <a:t> class (</a:t>
            </a:r>
            <a:r>
              <a:rPr lang="zh-CN" altLang="en-US" sz="1400" dirty="0"/>
              <a:t>§</a:t>
            </a:r>
            <a:r>
              <a:rPr lang="en-US" altLang="zh-CN" sz="1400" dirty="0"/>
              <a:t>12.11.3).</a:t>
            </a:r>
            <a:endParaRPr lang="en-US" altLang="zh-CN" sz="1400" dirty="0"/>
          </a:p>
          <a:p>
            <a:r>
              <a:rPr lang="en-US" altLang="zh-CN" sz="1400" dirty="0"/>
              <a:t>To understand how data is read using a </a:t>
            </a:r>
            <a:r>
              <a:rPr lang="en-US" altLang="zh-CN" sz="1400" b="1" dirty="0"/>
              <a:t>Scanner</a:t>
            </a:r>
            <a:r>
              <a:rPr lang="en-US" altLang="zh-CN" sz="1400" dirty="0"/>
              <a:t> (</a:t>
            </a:r>
            <a:r>
              <a:rPr lang="zh-CN" altLang="en-US" sz="1400" dirty="0"/>
              <a:t>§</a:t>
            </a:r>
            <a:r>
              <a:rPr lang="en-US" altLang="zh-CN" sz="1400" dirty="0"/>
              <a:t>12.11.4).</a:t>
            </a:r>
            <a:endParaRPr lang="en-US" altLang="zh-CN" sz="1400" dirty="0"/>
          </a:p>
          <a:p>
            <a:r>
              <a:rPr lang="en-US" altLang="zh-CN" sz="1400" dirty="0"/>
              <a:t>To develop a program that replaces text in a file (</a:t>
            </a:r>
            <a:r>
              <a:rPr lang="zh-CN" altLang="en-US" sz="1400" dirty="0"/>
              <a:t>§</a:t>
            </a:r>
            <a:r>
              <a:rPr lang="en-US" altLang="zh-CN" sz="1400" dirty="0"/>
              <a:t>12.11.5).</a:t>
            </a:r>
            <a:endParaRPr lang="en-US" altLang="zh-CN" sz="1400" dirty="0"/>
          </a:p>
          <a:p>
            <a:r>
              <a:rPr lang="en-US" altLang="zh-CN" sz="1400" dirty="0"/>
              <a:t>To read data from the Web (</a:t>
            </a:r>
            <a:r>
              <a:rPr lang="zh-CN" altLang="en-US" sz="1400" dirty="0"/>
              <a:t>§</a:t>
            </a:r>
            <a:r>
              <a:rPr lang="en-US" altLang="zh-CN" sz="1400" dirty="0"/>
              <a:t>12.12).</a:t>
            </a:r>
            <a:endParaRPr lang="en-US" altLang="zh-CN" sz="1400" dirty="0"/>
          </a:p>
          <a:p>
            <a:r>
              <a:rPr lang="en-US" altLang="zh-CN" sz="1400" dirty="0"/>
              <a:t>To develop a Web crawler (</a:t>
            </a:r>
            <a:r>
              <a:rPr lang="zh-CN" altLang="en-US" sz="1400" dirty="0"/>
              <a:t>§</a:t>
            </a:r>
            <a:r>
              <a:rPr lang="en-US" altLang="zh-CN" sz="1400" dirty="0"/>
              <a:t>12.13).</a:t>
            </a:r>
            <a:endParaRPr lang="en-US" altLang="zh-CN" sz="1400" dirty="0"/>
          </a:p>
          <a:p>
            <a:pPr>
              <a:lnSpc>
                <a:spcPct val="95000"/>
              </a:lnSpc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p>
            <a:r>
              <a:rPr lang="en-US" altLang="en-US" sz="4300" dirty="0"/>
              <a:t>Trace a Program Execution</a:t>
            </a:r>
            <a:endParaRPr lang="en-US" altLang="en-US" sz="4300" dirty="0"/>
          </a:p>
        </p:txBody>
      </p:sp>
      <p:sp>
        <p:nvSpPr>
          <p:cNvPr id="39940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  <a:cs typeface="Arial" panose="020B0604020202090204" pitchFamily="34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  <a:ea typeface="Arial" panose="020B0604020202090204" pitchFamily="34" charset="0"/>
            </a:endParaRPr>
          </a:p>
        </p:txBody>
      </p:sp>
      <p:sp>
        <p:nvSpPr>
          <p:cNvPr id="39941" name="Rectangle 4"/>
          <p:cNvSpPr>
            <a:spLocks noGrp="1"/>
          </p:cNvSpPr>
          <p:nvPr>
            <p:ph idx="1"/>
          </p:nvPr>
        </p:nvSpPr>
        <p:spPr>
          <a:xfrm>
            <a:off x="304800" y="1447800"/>
            <a:ext cx="4648200" cy="4495800"/>
          </a:xfrm>
        </p:spPr>
        <p:txBody>
          <a:bodyPr vert="horz" wrap="square" lIns="92075" tIns="46038" rIns="92075" bIns="46038" anchor="t" anchorCtr="0"/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try {  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statement1;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statement2;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statement3;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catch(Exception1 ex) { 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  handling ex; 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finally { 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  finalStatements; 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409020205090404" pitchFamily="49" charset="0"/>
              </a:rPr>
              <a:t>Next statement;</a:t>
            </a:r>
            <a:endParaRPr lang="en-US" altLang="en-US" sz="2000" b="1" dirty="0">
              <a:solidFill>
                <a:schemeClr val="tx2"/>
              </a:solidFill>
              <a:latin typeface="Courier New" panose="02070409020205090404" pitchFamily="49" charset="0"/>
            </a:endParaRPr>
          </a:p>
        </p:txBody>
      </p:sp>
      <p:sp>
        <p:nvSpPr>
          <p:cNvPr id="39942" name="Rectangle 5"/>
          <p:cNvSpPr/>
          <p:nvPr/>
        </p:nvSpPr>
        <p:spPr>
          <a:xfrm>
            <a:off x="381000" y="5029200"/>
            <a:ext cx="28194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sp>
        <p:nvSpPr>
          <p:cNvPr id="301062" name="AutoShape 6"/>
          <p:cNvSpPr/>
          <p:nvPr/>
        </p:nvSpPr>
        <p:spPr>
          <a:xfrm>
            <a:off x="5715000" y="1371600"/>
            <a:ext cx="3200400" cy="1143000"/>
          </a:xfrm>
          <a:prstGeom prst="wedgeRoundRectCallout">
            <a:avLst>
              <a:gd name="adj1" fmla="val -133333"/>
              <a:gd name="adj2" fmla="val 282778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>
                <a:cs typeface="Arial" panose="020B0604020202090204" pitchFamily="34" charset="0"/>
              </a:rPr>
              <a:t>The next statement in the method is now executed.</a:t>
            </a:r>
            <a:endParaRPr lang="en-US" altLang="en-US" sz="2400" dirty="0">
              <a:ea typeface="Arial" panose="020B060402020209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p>
            <a:r>
              <a:rPr lang="en-US" altLang="en-US" sz="4300" dirty="0"/>
              <a:t>Trace a Program Execution</a:t>
            </a:r>
            <a:endParaRPr lang="en-US" altLang="en-US" sz="4300" dirty="0"/>
          </a:p>
        </p:txBody>
      </p:sp>
      <p:sp>
        <p:nvSpPr>
          <p:cNvPr id="40964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  <a:cs typeface="Arial" panose="020B0604020202090204" pitchFamily="34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  <a:ea typeface="Arial" panose="020B0604020202090204" pitchFamily="34" charset="0"/>
            </a:endParaRPr>
          </a:p>
        </p:txBody>
      </p:sp>
      <p:sp>
        <p:nvSpPr>
          <p:cNvPr id="40965" name="Rectangle 4"/>
          <p:cNvSpPr>
            <a:spLocks noGrp="1"/>
          </p:cNvSpPr>
          <p:nvPr>
            <p:ph idx="1"/>
          </p:nvPr>
        </p:nvSpPr>
        <p:spPr>
          <a:xfrm>
            <a:off x="304800" y="1143000"/>
            <a:ext cx="4648200" cy="5105400"/>
          </a:xfrm>
        </p:spPr>
        <p:txBody>
          <a:bodyPr vert="horz" wrap="square" lIns="92075" tIns="46038" rIns="92075" bIns="46038" anchor="t" anchorCtr="0"/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try { 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statement1;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statement2;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statement3;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catch(Exception1 ex) {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handling ex;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catch(Exception2 ex) {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handling ex;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throw ex;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finally {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finalStatements;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Next statement;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</p:txBody>
      </p:sp>
      <p:sp>
        <p:nvSpPr>
          <p:cNvPr id="40966" name="Rectangle 5"/>
          <p:cNvSpPr/>
          <p:nvPr/>
        </p:nvSpPr>
        <p:spPr>
          <a:xfrm>
            <a:off x="381000" y="1676400"/>
            <a:ext cx="28194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sp>
        <p:nvSpPr>
          <p:cNvPr id="302086" name="AutoShape 6"/>
          <p:cNvSpPr/>
          <p:nvPr/>
        </p:nvSpPr>
        <p:spPr>
          <a:xfrm>
            <a:off x="5715000" y="1371600"/>
            <a:ext cx="3200400" cy="1143000"/>
          </a:xfrm>
          <a:prstGeom prst="wedgeRoundRectCallout">
            <a:avLst>
              <a:gd name="adj1" fmla="val -142162"/>
              <a:gd name="adj2" fmla="val -486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>
                <a:cs typeface="Arial" panose="020B0604020202090204" pitchFamily="34" charset="0"/>
              </a:rPr>
              <a:t>statement2 throws an exception of type Exception2.</a:t>
            </a:r>
            <a:endParaRPr lang="en-US" altLang="en-US" sz="2400" dirty="0">
              <a:ea typeface="Arial" panose="020B060402020209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p>
            <a:r>
              <a:rPr lang="en-US" altLang="en-US" sz="4300" dirty="0"/>
              <a:t>Trace a Program Execution</a:t>
            </a:r>
            <a:endParaRPr lang="en-US" altLang="en-US" sz="4300" dirty="0"/>
          </a:p>
        </p:txBody>
      </p:sp>
      <p:sp>
        <p:nvSpPr>
          <p:cNvPr id="41988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  <a:cs typeface="Arial" panose="020B0604020202090204" pitchFamily="34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  <a:ea typeface="Arial" panose="020B0604020202090204" pitchFamily="34" charset="0"/>
            </a:endParaRPr>
          </a:p>
        </p:txBody>
      </p:sp>
      <p:sp>
        <p:nvSpPr>
          <p:cNvPr id="41989" name="Rectangle 4"/>
          <p:cNvSpPr>
            <a:spLocks noGrp="1"/>
          </p:cNvSpPr>
          <p:nvPr>
            <p:ph idx="1"/>
          </p:nvPr>
        </p:nvSpPr>
        <p:spPr>
          <a:xfrm>
            <a:off x="304800" y="1143000"/>
            <a:ext cx="4648200" cy="5105400"/>
          </a:xfrm>
        </p:spPr>
        <p:txBody>
          <a:bodyPr vert="horz" wrap="square" lIns="92075" tIns="46038" rIns="92075" bIns="46038" anchor="t" anchorCtr="0"/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try { 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statement1;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statement2;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statement3;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catch(Exception1 ex) {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handling ex;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catch(Exception2 ex) {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handling ex;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throw ex;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finally {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finalStatements;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Next statement;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</p:txBody>
      </p:sp>
      <p:sp>
        <p:nvSpPr>
          <p:cNvPr id="303110" name="AutoShape 6"/>
          <p:cNvSpPr/>
          <p:nvPr/>
        </p:nvSpPr>
        <p:spPr>
          <a:xfrm>
            <a:off x="5715000" y="1371600"/>
            <a:ext cx="3200400" cy="609600"/>
          </a:xfrm>
          <a:prstGeom prst="wedgeRoundRectCallout">
            <a:avLst>
              <a:gd name="adj1" fmla="val -136407"/>
              <a:gd name="adj2" fmla="val 337759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>
                <a:cs typeface="Arial" panose="020B0604020202090204" pitchFamily="34" charset="0"/>
              </a:rPr>
              <a:t>Handling exception</a:t>
            </a:r>
            <a:endParaRPr lang="en-US" altLang="en-US" sz="2400" dirty="0">
              <a:ea typeface="Arial" panose="020B0604020202090204" pitchFamily="34" charset="0"/>
            </a:endParaRPr>
          </a:p>
        </p:txBody>
      </p:sp>
      <p:sp>
        <p:nvSpPr>
          <p:cNvPr id="41991" name="Rectangle 7"/>
          <p:cNvSpPr/>
          <p:nvPr/>
        </p:nvSpPr>
        <p:spPr>
          <a:xfrm>
            <a:off x="381000" y="3581400"/>
            <a:ext cx="28194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p>
            <a:r>
              <a:rPr lang="en-US" altLang="en-US" sz="4300" dirty="0"/>
              <a:t>Trace a Program Execution</a:t>
            </a:r>
            <a:endParaRPr lang="en-US" altLang="en-US" sz="4300" dirty="0"/>
          </a:p>
        </p:txBody>
      </p:sp>
      <p:sp>
        <p:nvSpPr>
          <p:cNvPr id="43012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  <a:cs typeface="Arial" panose="020B0604020202090204" pitchFamily="34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  <a:ea typeface="Arial" panose="020B0604020202090204" pitchFamily="34" charset="0"/>
            </a:endParaRPr>
          </a:p>
        </p:txBody>
      </p:sp>
      <p:sp>
        <p:nvSpPr>
          <p:cNvPr id="43013" name="Rectangle 4"/>
          <p:cNvSpPr>
            <a:spLocks noGrp="1"/>
          </p:cNvSpPr>
          <p:nvPr>
            <p:ph idx="1"/>
          </p:nvPr>
        </p:nvSpPr>
        <p:spPr>
          <a:xfrm>
            <a:off x="304800" y="1143000"/>
            <a:ext cx="4648200" cy="5105400"/>
          </a:xfrm>
        </p:spPr>
        <p:txBody>
          <a:bodyPr vert="horz" wrap="square" lIns="92075" tIns="46038" rIns="92075" bIns="46038" anchor="t" anchorCtr="0"/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try { 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statement1;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statement2;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statement3;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catch(Exception1 ex) {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handling ex;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catch(Exception2 ex) {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handling ex;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throw ex;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finally {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finalStatements;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Next statement;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</p:txBody>
      </p:sp>
      <p:sp>
        <p:nvSpPr>
          <p:cNvPr id="305157" name="AutoShape 5"/>
          <p:cNvSpPr/>
          <p:nvPr/>
        </p:nvSpPr>
        <p:spPr>
          <a:xfrm>
            <a:off x="5715000" y="1371600"/>
            <a:ext cx="3200400" cy="609600"/>
          </a:xfrm>
          <a:prstGeom prst="wedgeRoundRectCallout">
            <a:avLst>
              <a:gd name="adj1" fmla="val -133681"/>
              <a:gd name="adj2" fmla="val 51823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>
                <a:cs typeface="Arial" panose="020B0604020202090204" pitchFamily="34" charset="0"/>
              </a:rPr>
              <a:t>Execute the final block</a:t>
            </a:r>
            <a:endParaRPr lang="en-US" altLang="en-US" sz="2400" dirty="0">
              <a:ea typeface="Arial" panose="020B0604020202090204" pitchFamily="34" charset="0"/>
            </a:endParaRPr>
          </a:p>
        </p:txBody>
      </p:sp>
      <p:sp>
        <p:nvSpPr>
          <p:cNvPr id="43015" name="Rectangle 6"/>
          <p:cNvSpPr/>
          <p:nvPr/>
        </p:nvSpPr>
        <p:spPr>
          <a:xfrm>
            <a:off x="381000" y="4724400"/>
            <a:ext cx="28194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p>
            <a:r>
              <a:rPr lang="en-US" altLang="en-US" sz="4300" dirty="0"/>
              <a:t>Trace a Program Execution</a:t>
            </a:r>
            <a:endParaRPr lang="en-US" altLang="en-US" sz="4300" dirty="0"/>
          </a:p>
        </p:txBody>
      </p:sp>
      <p:sp>
        <p:nvSpPr>
          <p:cNvPr id="44036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  <a:cs typeface="Arial" panose="020B0604020202090204" pitchFamily="34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  <a:ea typeface="Arial" panose="020B0604020202090204" pitchFamily="34" charset="0"/>
            </a:endParaRPr>
          </a:p>
        </p:txBody>
      </p:sp>
      <p:sp>
        <p:nvSpPr>
          <p:cNvPr id="44037" name="Rectangle 4"/>
          <p:cNvSpPr>
            <a:spLocks noGrp="1"/>
          </p:cNvSpPr>
          <p:nvPr>
            <p:ph idx="1"/>
          </p:nvPr>
        </p:nvSpPr>
        <p:spPr>
          <a:xfrm>
            <a:off x="304800" y="1143000"/>
            <a:ext cx="4648200" cy="5105400"/>
          </a:xfrm>
        </p:spPr>
        <p:txBody>
          <a:bodyPr vert="horz" wrap="square" lIns="92075" tIns="46038" rIns="92075" bIns="46038" anchor="t" anchorCtr="0"/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try { 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statement1;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statement2;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statement3;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catch(Exception1 ex) {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handling ex;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catch(Exception2 ex) {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handling ex;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throw ex;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finally {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  finalStatements; 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409020205090404" pitchFamily="49" charset="0"/>
              </a:rPr>
              <a:t>Next statement;</a:t>
            </a:r>
            <a:endParaRPr lang="en-US" altLang="en-US" sz="1800" b="1" dirty="0">
              <a:solidFill>
                <a:schemeClr val="tx2"/>
              </a:solidFill>
              <a:latin typeface="Courier New" panose="02070409020205090404" pitchFamily="49" charset="0"/>
            </a:endParaRPr>
          </a:p>
        </p:txBody>
      </p:sp>
      <p:sp>
        <p:nvSpPr>
          <p:cNvPr id="304133" name="AutoShape 5"/>
          <p:cNvSpPr/>
          <p:nvPr/>
        </p:nvSpPr>
        <p:spPr>
          <a:xfrm>
            <a:off x="5715000" y="1371600"/>
            <a:ext cx="3276600" cy="1143000"/>
          </a:xfrm>
          <a:prstGeom prst="wedgeRoundRectCallout">
            <a:avLst>
              <a:gd name="adj1" fmla="val -134398"/>
              <a:gd name="adj2" fmla="val 186528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>
                <a:cs typeface="Arial" panose="020B0604020202090204" pitchFamily="34" charset="0"/>
              </a:rPr>
              <a:t>Rethrow the exception and control is transferred to the caller</a:t>
            </a:r>
            <a:endParaRPr lang="en-US" altLang="en-US" sz="2400" dirty="0">
              <a:ea typeface="Arial" panose="020B0604020202090204" pitchFamily="34" charset="0"/>
            </a:endParaRPr>
          </a:p>
        </p:txBody>
      </p:sp>
      <p:sp>
        <p:nvSpPr>
          <p:cNvPr id="44039" name="Rectangle 6"/>
          <p:cNvSpPr/>
          <p:nvPr/>
        </p:nvSpPr>
        <p:spPr>
          <a:xfrm>
            <a:off x="381000" y="3886200"/>
            <a:ext cx="28194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Slide Number Placeholder 4"/>
          <p:cNvSpPr txBox="1">
            <a:spLocks noGrp="1"/>
          </p:cNvSpPr>
          <p:nvPr>
            <p:ph type="sldNum" sz="quarter" idx="11"/>
          </p:nvPr>
        </p:nvSpPr>
        <p:spPr>
          <a:xfrm>
            <a:off x="6553200" y="6399213"/>
            <a:ext cx="1905000" cy="457200"/>
          </a:xfrm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478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Catching Exceptions</a:t>
            </a:r>
            <a:endParaRPr lang="en-US" altLang="en-US" b="1" dirty="0"/>
          </a:p>
        </p:txBody>
      </p:sp>
      <p:sp>
        <p:nvSpPr>
          <p:cNvPr id="27654" name="Rectangle 11"/>
          <p:cNvSpPr/>
          <p:nvPr/>
        </p:nvSpPr>
        <p:spPr>
          <a:xfrm>
            <a:off x="0" y="22558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graphicFrame>
        <p:nvGraphicFramePr>
          <p:cNvPr id="27655" name="Object 10"/>
          <p:cNvGraphicFramePr>
            <a:graphicFrameLocks noChangeAspect="1"/>
          </p:cNvGraphicFramePr>
          <p:nvPr/>
        </p:nvGraphicFramePr>
        <p:xfrm>
          <a:off x="1588" y="1295400"/>
          <a:ext cx="9139237" cy="399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5375275" imgH="2341245" progId="Word.Picture.8">
                  <p:embed/>
                </p:oleObj>
              </mc:Choice>
              <mc:Fallback>
                <p:oleObj name="" r:id="rId1" imgW="5375275" imgH="2341245" progId="Word.Picture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8" y="1295400"/>
                        <a:ext cx="9139237" cy="3995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1"/>
          <p:cNvSpPr/>
          <p:nvPr/>
        </p:nvSpPr>
        <p:spPr>
          <a:xfrm>
            <a:off x="260350" y="5334000"/>
            <a:ext cx="7705725" cy="304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r>
              <a:rPr lang="en-US" altLang="zh-CN" sz="1800" dirty="0">
                <a:latin typeface="Times New Roman" panose="02020603050405020304" pitchFamily="18" charset="0"/>
              </a:rPr>
              <a:t>If exception is with type Exception3: Process ex3, S6, S7, S3, S4, S8, S1, S2, S9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27657" name="Rectangle 8"/>
          <p:cNvSpPr/>
          <p:nvPr/>
        </p:nvSpPr>
        <p:spPr>
          <a:xfrm>
            <a:off x="260350" y="5715000"/>
            <a:ext cx="7705725" cy="304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r>
              <a:rPr lang="en-US" altLang="zh-CN" sz="1800" dirty="0">
                <a:latin typeface="Times New Roman" panose="02020603050405020304" pitchFamily="18" charset="0"/>
              </a:rPr>
              <a:t>If exception is with type Exception2: S7, Process ex2, S4, S8, S1, S2, S9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27658" name="Rectangle 9"/>
          <p:cNvSpPr/>
          <p:nvPr/>
        </p:nvSpPr>
        <p:spPr>
          <a:xfrm>
            <a:off x="260350" y="6096000"/>
            <a:ext cx="7705725" cy="304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r>
              <a:rPr lang="en-US" altLang="zh-CN" sz="1800" dirty="0">
                <a:latin typeface="Times New Roman" panose="02020603050405020304" pitchFamily="18" charset="0"/>
              </a:rPr>
              <a:t>If exception is with type Exception1: S7, S8, Process ex1, S2, S9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Cautions When Using Exceptions</a:t>
            </a:r>
            <a:endParaRPr lang="en-US" altLang="en-US" b="1" dirty="0"/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724400"/>
          </a:xfrm>
        </p:spPr>
        <p:txBody>
          <a:bodyPr vert="horz" wrap="square" lIns="92075" tIns="46038" rIns="92075" bIns="46038" anchor="t" anchorCtr="0"/>
          <a:p>
            <a:pPr marL="0" indent="0">
              <a:spcAft>
                <a:spcPts val="1200"/>
              </a:spcAft>
              <a:buNone/>
            </a:pPr>
            <a:r>
              <a:rPr lang="en-US" altLang="en-US" dirty="0"/>
              <a:t>Exception handling separates error-handling code from normal programming tasks, thus making programs </a:t>
            </a:r>
            <a:r>
              <a:rPr lang="en-US" altLang="en-US" i="1" u="sng" dirty="0">
                <a:latin typeface="Times New Roman Italic" panose="02020603050405020304" charset="0"/>
                <a:cs typeface="Times New Roman Italic" panose="02020603050405020304" charset="0"/>
              </a:rPr>
              <a:t>easier to read and to modify</a:t>
            </a:r>
            <a:r>
              <a:rPr lang="en-US" altLang="en-US" dirty="0"/>
              <a:t>. </a:t>
            </a: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dirty="0"/>
              <a:t>However, exception handling usually </a:t>
            </a:r>
            <a:r>
              <a:rPr lang="en-US" altLang="en-US" i="1" u="sng" dirty="0">
                <a:latin typeface="Times New Roman Italic" panose="02020603050405020304" charset="0"/>
                <a:cs typeface="Times New Roman Italic" panose="02020603050405020304" charset="0"/>
              </a:rPr>
              <a:t>requires more time and resources</a:t>
            </a:r>
            <a:r>
              <a:rPr lang="en-US" altLang="en-US" dirty="0"/>
              <a:t> because </a:t>
            </a:r>
            <a:r>
              <a:rPr lang="en-US" altLang="en-US" dirty="0">
                <a:sym typeface="+mn-ea"/>
              </a:rPr>
              <a:t>it requires </a:t>
            </a:r>
            <a:r>
              <a:rPr lang="en-US" altLang="en-US" dirty="0"/>
              <a:t> </a:t>
            </a:r>
            <a:endParaRPr lang="en-US" altLang="en-US" dirty="0"/>
          </a:p>
          <a:p>
            <a:pPr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en-US" altLang="en-US" dirty="0"/>
              <a:t>instantiating a new exception object</a:t>
            </a:r>
            <a:endParaRPr lang="en-US" altLang="en-US" dirty="0"/>
          </a:p>
          <a:p>
            <a:pPr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en-US" altLang="en-US" dirty="0"/>
              <a:t>rolling back the call stack</a:t>
            </a:r>
            <a:endParaRPr lang="en-US" altLang="en-US" dirty="0"/>
          </a:p>
          <a:p>
            <a:pPr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en-US" altLang="en-US" dirty="0"/>
              <a:t>propagating the errors to the calling methods</a:t>
            </a: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When to Throw Exceptions</a:t>
            </a:r>
            <a:endParaRPr lang="en-US" altLang="en-US" b="1" dirty="0"/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724400"/>
          </a:xfrm>
        </p:spPr>
        <p:txBody>
          <a:bodyPr vert="horz" wrap="square" lIns="92075" tIns="46038" rIns="92075" bIns="46038" anchor="t" anchorCtr="0"/>
          <a:p>
            <a:pPr marL="0" indent="0">
              <a:spcAft>
                <a:spcPts val="1200"/>
              </a:spcAft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An exception occurs in a method. 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If you want the exception to be processed by its caller, you should create an exception object and throw it. 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If you can handle the exception in the method where it occurs, there is no need to throw it</a:t>
            </a:r>
            <a:r>
              <a:rPr lang="en-US" altLang="en-US" dirty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When to Use Exceptions</a:t>
            </a:r>
            <a:endParaRPr lang="en-US" altLang="en-US" b="1" dirty="0"/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1676400"/>
          </a:xfrm>
        </p:spPr>
        <p:txBody>
          <a:bodyPr vert="horz" wrap="square" lIns="92075" tIns="46038" rIns="92075" bIns="46038" anchor="t" anchorCtr="0"/>
          <a:p>
            <a:pPr mar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When should you use the try-catch block in the code? 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Use it to deal with </a:t>
            </a:r>
            <a:r>
              <a:rPr lang="en-US" altLang="en-US" sz="2800" i="1" u="sng" dirty="0">
                <a:latin typeface="Times New Roman Italic" panose="02020603050405020304" charset="0"/>
                <a:cs typeface="Times New Roman Italic" panose="02020603050405020304" charset="0"/>
              </a:rPr>
              <a:t>unexpected error conditions</a:t>
            </a:r>
            <a:r>
              <a:rPr lang="en-US" altLang="en-US" sz="2800" dirty="0">
                <a:cs typeface="Times New Roman" panose="02020603050405020304" pitchFamily="18" charset="0"/>
              </a:rPr>
              <a:t>. 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en-US" altLang="en-US" sz="2800" i="1" u="sng" dirty="0">
                <a:latin typeface="Times New Roman Italic" panose="02020603050405020304" charset="0"/>
                <a:cs typeface="Times New Roman Italic" panose="02020603050405020304" charset="0"/>
              </a:rPr>
              <a:t>Do not use</a:t>
            </a:r>
            <a:r>
              <a:rPr lang="en-US" altLang="en-US" sz="2800" dirty="0">
                <a:cs typeface="Times New Roman" panose="02020603050405020304" pitchFamily="18" charset="0"/>
              </a:rPr>
              <a:t> it to deal with </a:t>
            </a:r>
            <a:r>
              <a:rPr lang="en-US" altLang="en-US" sz="2800" i="1" u="sng" dirty="0">
                <a:latin typeface="Times New Roman Italic" panose="02020603050405020304" charset="0"/>
                <a:cs typeface="Times New Roman Italic" panose="02020603050405020304" charset="0"/>
              </a:rPr>
              <a:t>simple, expected situations</a:t>
            </a:r>
            <a:r>
              <a:rPr lang="en-US" altLang="en-US" sz="2800" dirty="0">
                <a:cs typeface="Times New Roman" panose="02020603050405020304" pitchFamily="18" charset="0"/>
              </a:rPr>
              <a:t>. </a:t>
            </a:r>
            <a:endParaRPr lang="en-US" altLang="en-US" sz="2800" dirty="0">
              <a:ea typeface="Times New Roman" panose="02020603050405020304" pitchFamily="18" charset="0"/>
            </a:endParaRPr>
          </a:p>
        </p:txBody>
      </p:sp>
      <p:sp>
        <p:nvSpPr>
          <p:cNvPr id="47109" name="Rectangle 4"/>
          <p:cNvSpPr/>
          <p:nvPr/>
        </p:nvSpPr>
        <p:spPr>
          <a:xfrm>
            <a:off x="464820" y="3276600"/>
            <a:ext cx="8374380" cy="3048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try {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  System.out.println(refVar.toString());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catch (NullPointerException ex) {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  System.out.println("refVar is null");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When to Use Exceptions</a:t>
            </a:r>
            <a:endParaRPr lang="en-US" altLang="en-US" b="1" dirty="0"/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609600"/>
          </a:xfrm>
        </p:spPr>
        <p:txBody>
          <a:bodyPr vert="horz" wrap="square" lIns="92075" tIns="46038" rIns="92075" bIns="46038" anchor="t" anchorCtr="0"/>
          <a:p>
            <a:pPr marL="0" indent="0">
              <a:spcAft>
                <a:spcPts val="1200"/>
              </a:spcAft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is better to be replaced by </a:t>
            </a:r>
            <a:endParaRPr lang="en-US" altLang="en-US" dirty="0">
              <a:ea typeface="Times New Roman" panose="02020603050405020304" pitchFamily="18" charset="0"/>
            </a:endParaRPr>
          </a:p>
        </p:txBody>
      </p:sp>
      <p:sp>
        <p:nvSpPr>
          <p:cNvPr id="48133" name="Rectangle 4"/>
          <p:cNvSpPr/>
          <p:nvPr/>
        </p:nvSpPr>
        <p:spPr>
          <a:xfrm>
            <a:off x="381000" y="2286000"/>
            <a:ext cx="8229600" cy="2590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if (refVar != null)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  System.out.println(refVar.toString());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else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  System.out.println("refVar is null");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Exception-Handling Overview </a:t>
            </a:r>
            <a:endParaRPr lang="en-US" altLang="en-US" dirty="0"/>
          </a:p>
        </p:txBody>
      </p:sp>
      <p:sp>
        <p:nvSpPr>
          <p:cNvPr id="9220" name="Text Box 11"/>
          <p:cNvSpPr txBox="1"/>
          <p:nvPr/>
        </p:nvSpPr>
        <p:spPr>
          <a:xfrm>
            <a:off x="381000" y="1295400"/>
            <a:ext cx="8534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cs typeface="Arial" panose="020B0604020202090204" pitchFamily="34" charset="0"/>
              </a:rPr>
              <a:t>Show runtime error</a:t>
            </a:r>
            <a:endParaRPr lang="en-US" altLang="en-US" sz="2800" dirty="0">
              <a:ea typeface="Arial" panose="020B0604020202090204" pitchFamily="34" charset="0"/>
            </a:endParaRPr>
          </a:p>
        </p:txBody>
      </p:sp>
      <p:sp>
        <p:nvSpPr>
          <p:cNvPr id="9221" name="Text Box 12"/>
          <p:cNvSpPr txBox="1"/>
          <p:nvPr/>
        </p:nvSpPr>
        <p:spPr>
          <a:xfrm>
            <a:off x="381000" y="2819400"/>
            <a:ext cx="8534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cs typeface="Arial" panose="020B0604020202090204" pitchFamily="34" charset="0"/>
              </a:rPr>
              <a:t>Fix it using an if statement</a:t>
            </a:r>
            <a:endParaRPr lang="en-US" altLang="en-US" sz="2800" dirty="0">
              <a:ea typeface="Arial" panose="020B0604020202090204" pitchFamily="34" charset="0"/>
            </a:endParaRPr>
          </a:p>
        </p:txBody>
      </p:sp>
      <p:sp>
        <p:nvSpPr>
          <p:cNvPr id="9222" name="Text Box 13"/>
          <p:cNvSpPr txBox="1"/>
          <p:nvPr/>
        </p:nvSpPr>
        <p:spPr>
          <a:xfrm>
            <a:off x="381000" y="4419600"/>
            <a:ext cx="8534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cs typeface="Arial" panose="020B0604020202090204" pitchFamily="34" charset="0"/>
              </a:rPr>
              <a:t>With a method</a:t>
            </a:r>
            <a:endParaRPr lang="en-US" altLang="en-US" sz="2800" dirty="0">
              <a:ea typeface="Arial" panose="020B0604020202090204" pitchFamily="34" charset="0"/>
            </a:endParaRPr>
          </a:p>
        </p:txBody>
      </p:sp>
      <p:sp>
        <p:nvSpPr>
          <p:cNvPr id="9223" name="AutoShape 10">
            <a:hlinkClick r:id="rId1" action="ppaction://program"/>
          </p:cNvPr>
          <p:cNvSpPr/>
          <p:nvPr/>
        </p:nvSpPr>
        <p:spPr>
          <a:xfrm>
            <a:off x="3200400" y="2057400"/>
            <a:ext cx="698500" cy="339725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1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  <p:sp>
        <p:nvSpPr>
          <p:cNvPr id="9224" name="Rectangle 16">
            <a:hlinkClick r:id="rId2"/>
          </p:cNvPr>
          <p:cNvSpPr/>
          <p:nvPr/>
        </p:nvSpPr>
        <p:spPr>
          <a:xfrm>
            <a:off x="798513" y="2036763"/>
            <a:ext cx="2220912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Quotient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9225" name="AutoShape 10">
            <a:hlinkClick r:id="rId3" action="ppaction://program"/>
          </p:cNvPr>
          <p:cNvSpPr/>
          <p:nvPr/>
        </p:nvSpPr>
        <p:spPr>
          <a:xfrm>
            <a:off x="3200400" y="3505200"/>
            <a:ext cx="698500" cy="339725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3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  <p:sp>
        <p:nvSpPr>
          <p:cNvPr id="9226" name="Rectangle 18">
            <a:hlinkClick r:id="rId4"/>
          </p:cNvPr>
          <p:cNvSpPr/>
          <p:nvPr/>
        </p:nvSpPr>
        <p:spPr>
          <a:xfrm>
            <a:off x="798513" y="3484563"/>
            <a:ext cx="2220912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QuotientWithIf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9227" name="AutoShape 10">
            <a:hlinkClick r:id="rId5" action="ppaction://program"/>
          </p:cNvPr>
          <p:cNvSpPr/>
          <p:nvPr/>
        </p:nvSpPr>
        <p:spPr>
          <a:xfrm>
            <a:off x="3529013" y="5181600"/>
            <a:ext cx="698500" cy="339725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5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  <p:sp>
        <p:nvSpPr>
          <p:cNvPr id="9228" name="Rectangle 20">
            <a:hlinkClick r:id="rId6"/>
          </p:cNvPr>
          <p:cNvSpPr/>
          <p:nvPr/>
        </p:nvSpPr>
        <p:spPr>
          <a:xfrm>
            <a:off x="795338" y="5160963"/>
            <a:ext cx="2552700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QuotientWithMethod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53400" cy="457200"/>
          </a:xfrm>
        </p:spPr>
        <p:txBody>
          <a:bodyPr vert="horz" wrap="square" lIns="92075" tIns="46038" rIns="92075" bIns="46038" anchor="ctr" anchorCtr="0"/>
          <a:p>
            <a:r>
              <a:rPr lang="en-US" altLang="en-US" sz="4000" dirty="0"/>
              <a:t>Defining Custom Exception Classes</a:t>
            </a:r>
            <a:endParaRPr lang="en-US" altLang="en-US" b="1" dirty="0"/>
          </a:p>
        </p:txBody>
      </p:sp>
      <p:sp>
        <p:nvSpPr>
          <p:cNvPr id="49156" name="Text Box 3"/>
          <p:cNvSpPr txBox="1"/>
          <p:nvPr/>
        </p:nvSpPr>
        <p:spPr>
          <a:xfrm>
            <a:off x="304800" y="1828800"/>
            <a:ext cx="8610600" cy="229933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Bef>
                <a:spcPct val="50000"/>
              </a:spcBef>
              <a:buFont typeface="Arial" panose="020B0604020202090204" pitchFamily="34" charset="0"/>
              <a:buChar char="•"/>
            </a:pPr>
            <a:r>
              <a:rPr lang="en-US" altLang="en-US" sz="2800" dirty="0">
                <a:cs typeface="Arial" panose="020B0604020202090204" pitchFamily="34" charset="0"/>
              </a:rPr>
              <a:t>Use the exception classes in the API whenever possible.</a:t>
            </a:r>
            <a:endParaRPr lang="en-US" altLang="en-US" sz="2800" dirty="0">
              <a:cs typeface="Arial" panose="020B0604020202090204" pitchFamily="34" charset="0"/>
            </a:endParaRPr>
          </a:p>
          <a:p>
            <a:pPr lvl="0">
              <a:spcBef>
                <a:spcPct val="50000"/>
              </a:spcBef>
              <a:buFont typeface="Arial" panose="020B0604020202090204" pitchFamily="34" charset="0"/>
              <a:buChar char="•"/>
            </a:pPr>
            <a:r>
              <a:rPr lang="en-US" altLang="en-US" sz="2800" dirty="0">
                <a:cs typeface="Arial" panose="020B0604020202090204" pitchFamily="34" charset="0"/>
              </a:rPr>
              <a:t>Define custom exception classes </a:t>
            </a:r>
            <a:endParaRPr lang="en-US" altLang="en-US" sz="2800" dirty="0">
              <a:cs typeface="Arial" panose="020B0604020202090204" pitchFamily="34" charset="0"/>
            </a:endParaRPr>
          </a:p>
          <a:p>
            <a:pPr lvl="1">
              <a:spcBef>
                <a:spcPct val="50000"/>
              </a:spcBef>
              <a:buFont typeface="Arial" panose="020B0604020202090204" pitchFamily="34" charset="0"/>
              <a:buChar char="•"/>
            </a:pPr>
            <a:r>
              <a:rPr lang="en-US" altLang="en-US" sz="2450" dirty="0">
                <a:cs typeface="Arial" panose="020B0604020202090204" pitchFamily="34" charset="0"/>
              </a:rPr>
              <a:t>if the predefined classes are not sufficient</a:t>
            </a:r>
            <a:endParaRPr lang="en-US" altLang="en-US" sz="2450" dirty="0">
              <a:cs typeface="Arial" panose="020B0604020202090204" pitchFamily="34" charset="0"/>
            </a:endParaRPr>
          </a:p>
          <a:p>
            <a:pPr lvl="1">
              <a:spcBef>
                <a:spcPct val="50000"/>
              </a:spcBef>
              <a:buFont typeface="Arial" panose="020B0604020202090204" pitchFamily="34" charset="0"/>
              <a:buChar char="•"/>
            </a:pPr>
            <a:r>
              <a:rPr lang="en-US" altLang="en-US" sz="2450" dirty="0">
                <a:cs typeface="Arial" panose="020B0604020202090204" pitchFamily="34" charset="0"/>
              </a:rPr>
              <a:t>by extending Exception or a subclass of Exception</a:t>
            </a:r>
            <a:endParaRPr lang="en-US" altLang="en-US" sz="245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8153400" cy="533400"/>
          </a:xfrm>
        </p:spPr>
        <p:txBody>
          <a:bodyPr vert="horz" wrap="square" lIns="92075" tIns="46038" rIns="92075" bIns="46038" anchor="ctr" anchorCtr="0"/>
          <a:p>
            <a:r>
              <a:rPr lang="en-US" altLang="en-US" sz="4000" dirty="0"/>
              <a:t>Custom Exception Class Example</a:t>
            </a:r>
            <a:endParaRPr lang="en-US" altLang="en-US" sz="4000" dirty="0"/>
          </a:p>
        </p:txBody>
      </p:sp>
      <p:sp>
        <p:nvSpPr>
          <p:cNvPr id="50180" name="Text Box 9"/>
          <p:cNvSpPr txBox="1"/>
          <p:nvPr/>
        </p:nvSpPr>
        <p:spPr>
          <a:xfrm>
            <a:off x="304800" y="1219200"/>
            <a:ext cx="8610600" cy="11874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en-US" sz="2400" dirty="0">
                <a:cs typeface="Courier New" panose="02070409020205090404" pitchFamily="49" charset="0"/>
              </a:rPr>
              <a:t>In Listing 13.8, the </a:t>
            </a:r>
            <a:r>
              <a:rPr lang="en-US" altLang="en-US" sz="2400" u="sng" dirty="0">
                <a:cs typeface="Courier New" panose="02070409020205090404" pitchFamily="49" charset="0"/>
              </a:rPr>
              <a:t>setRadius</a:t>
            </a:r>
            <a:r>
              <a:rPr lang="en-US" altLang="en-US" sz="2400" dirty="0">
                <a:cs typeface="Courier New" panose="02070409020205090404" pitchFamily="49" charset="0"/>
              </a:rPr>
              <a:t> method throws an exception if the radius is negative. Suppose you wish to pass the radius to the handler, you have to create a custom exception class. </a:t>
            </a:r>
            <a:endParaRPr lang="en-US" altLang="en-US" sz="2400" dirty="0">
              <a:ea typeface="Courier New" panose="02070409020205090404" pitchFamily="49" charset="0"/>
            </a:endParaRPr>
          </a:p>
        </p:txBody>
      </p:sp>
      <p:sp>
        <p:nvSpPr>
          <p:cNvPr id="50181" name="AutoShape 10">
            <a:hlinkClick r:id="rId1" action="ppaction://program"/>
          </p:cNvPr>
          <p:cNvSpPr/>
          <p:nvPr/>
        </p:nvSpPr>
        <p:spPr>
          <a:xfrm>
            <a:off x="6400800" y="5222875"/>
            <a:ext cx="698500" cy="339725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1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  <p:sp>
        <p:nvSpPr>
          <p:cNvPr id="50182" name="Rectangle 12">
            <a:hlinkClick r:id="rId2"/>
          </p:cNvPr>
          <p:cNvSpPr/>
          <p:nvPr/>
        </p:nvSpPr>
        <p:spPr>
          <a:xfrm>
            <a:off x="2559050" y="5202238"/>
            <a:ext cx="3660775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TestCircleWithRadiusException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50183" name="Rectangle 13">
            <a:hlinkClick r:id="rId3"/>
          </p:cNvPr>
          <p:cNvSpPr/>
          <p:nvPr/>
        </p:nvSpPr>
        <p:spPr>
          <a:xfrm>
            <a:off x="2574925" y="4613275"/>
            <a:ext cx="3660775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CircleWithRadiusException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50184" name="Rectangle 14">
            <a:hlinkClick r:id="rId4"/>
          </p:cNvPr>
          <p:cNvSpPr/>
          <p:nvPr/>
        </p:nvSpPr>
        <p:spPr>
          <a:xfrm>
            <a:off x="2574925" y="4003675"/>
            <a:ext cx="3660775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InvalidRadiusException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>
                <a:cs typeface="Times New Roman" panose="02020603050405020304" pitchFamily="18" charset="0"/>
              </a:rPr>
              <a:t>Assertions</a:t>
            </a:r>
            <a:endParaRPr lang="en-US" altLang="en-US" dirty="0"/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3657600"/>
          </a:xfrm>
        </p:spPr>
        <p:txBody>
          <a:bodyPr vert="horz" wrap="square" lIns="92075" tIns="46038" rIns="92075" bIns="46038" anchor="t" anchorCtr="0"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An assertion is a Java statement that enables you to </a:t>
            </a:r>
            <a:r>
              <a:rPr lang="en-US" altLang="en-US" sz="3600" i="1" u="sng" dirty="0">
                <a:latin typeface="Times New Roman Italic" panose="02020603050405020304" charset="0"/>
                <a:cs typeface="Times New Roman Italic" panose="02020603050405020304" charset="0"/>
              </a:rPr>
              <a:t>assert an assumption</a:t>
            </a:r>
            <a:r>
              <a:rPr lang="en-US" altLang="en-US" sz="3600" dirty="0">
                <a:cs typeface="Times New Roman" panose="02020603050405020304" pitchFamily="18" charset="0"/>
              </a:rPr>
              <a:t> about your program. </a:t>
            </a:r>
            <a:endParaRPr lang="en-US" altLang="en-US" sz="3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3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An assertion contains a </a:t>
            </a:r>
            <a:r>
              <a:rPr lang="en-US" altLang="en-US" sz="3600" u="sng" dirty="0">
                <a:cs typeface="Times New Roman" panose="02020603050405020304" pitchFamily="18" charset="0"/>
              </a:rPr>
              <a:t>Boolean expression</a:t>
            </a:r>
            <a:r>
              <a:rPr lang="en-US" altLang="en-US" sz="3600" dirty="0">
                <a:cs typeface="Times New Roman" panose="02020603050405020304" pitchFamily="18" charset="0"/>
              </a:rPr>
              <a:t> that should be true during program execution. </a:t>
            </a:r>
            <a:endParaRPr lang="en-US" altLang="en-US" sz="3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3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Assertions can be used to assure program correctness and avoid logic errors.</a:t>
            </a:r>
            <a:r>
              <a:rPr lang="en-US" altLang="en-US" sz="3000" dirty="0"/>
              <a:t> </a:t>
            </a:r>
            <a:endParaRPr lang="en-US" altLang="en-US" sz="3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>
                <a:cs typeface="Times New Roman" panose="02020603050405020304" pitchFamily="18" charset="0"/>
              </a:rPr>
              <a:t>Declaring Assertions</a:t>
            </a:r>
            <a:endParaRPr lang="en-US" altLang="en-US" dirty="0">
              <a:ea typeface="Times New Roman" panose="02020603050405020304" pitchFamily="18" charset="0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486400"/>
          </a:xfrm>
        </p:spPr>
        <p:txBody>
          <a:bodyPr vert="horz" wrap="square" lIns="92075" tIns="46038" rIns="92075" bIns="46038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en-US" sz="3000" dirty="0">
                <a:cs typeface="Times New Roman" panose="02020603050405020304" pitchFamily="18" charset="0"/>
              </a:rPr>
              <a:t>An </a:t>
            </a:r>
            <a:r>
              <a:rPr lang="en-US" altLang="en-US" sz="3000" i="1" dirty="0">
                <a:cs typeface="Times New Roman" panose="02020603050405020304" pitchFamily="18" charset="0"/>
              </a:rPr>
              <a:t>assertion</a:t>
            </a:r>
            <a:r>
              <a:rPr lang="en-US" altLang="en-US" sz="3000" dirty="0">
                <a:cs typeface="Times New Roman" panose="02020603050405020304" pitchFamily="18" charset="0"/>
              </a:rPr>
              <a:t> is declared using the new Java keyword </a:t>
            </a:r>
            <a:r>
              <a:rPr lang="en-US" altLang="en-US" sz="3000" u="sng" dirty="0">
                <a:cs typeface="Times New Roman" panose="02020603050405020304" pitchFamily="18" charset="0"/>
              </a:rPr>
              <a:t>assert</a:t>
            </a:r>
            <a:r>
              <a:rPr lang="en-US" altLang="en-US" sz="3000" dirty="0">
                <a:cs typeface="Times New Roman" panose="02020603050405020304" pitchFamily="18" charset="0"/>
              </a:rPr>
              <a:t> in JDK 1.4 as follows: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30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000" u="sng" dirty="0">
                <a:solidFill>
                  <a:srgbClr val="0070C0"/>
                </a:solidFill>
                <a:cs typeface="Times New Roman" panose="02020603050405020304" pitchFamily="18" charset="0"/>
              </a:rPr>
              <a:t>assert </a:t>
            </a:r>
            <a:r>
              <a:rPr lang="en-US" altLang="en-US" sz="3000" i="1" u="sng" dirty="0">
                <a:solidFill>
                  <a:srgbClr val="0070C0"/>
                </a:solidFill>
                <a:cs typeface="Times New Roman" panose="02020603050405020304" pitchFamily="18" charset="0"/>
              </a:rPr>
              <a:t>assertion</a:t>
            </a:r>
            <a:r>
              <a:rPr lang="en-US" altLang="en-US" sz="3000" u="sng" dirty="0">
                <a:solidFill>
                  <a:srgbClr val="0070C0"/>
                </a:solidFill>
                <a:cs typeface="Times New Roman" panose="02020603050405020304" pitchFamily="18" charset="0"/>
              </a:rPr>
              <a:t>;</a:t>
            </a:r>
            <a:r>
              <a:rPr lang="en-US" altLang="en-US" sz="30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endParaRPr lang="en-US" altLang="en-US" sz="30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000" dirty="0">
                <a:cs typeface="Times New Roman" panose="02020603050405020304" pitchFamily="18" charset="0"/>
              </a:rPr>
              <a:t>or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000" u="sng" dirty="0">
                <a:solidFill>
                  <a:srgbClr val="0070C0"/>
                </a:solidFill>
                <a:cs typeface="Times New Roman" panose="02020603050405020304" pitchFamily="18" charset="0"/>
              </a:rPr>
              <a:t>assert </a:t>
            </a:r>
            <a:r>
              <a:rPr lang="en-US" altLang="en-US" sz="3000" i="1" u="sng" dirty="0">
                <a:solidFill>
                  <a:srgbClr val="0070C0"/>
                </a:solidFill>
                <a:cs typeface="Times New Roman" panose="02020603050405020304" pitchFamily="18" charset="0"/>
              </a:rPr>
              <a:t>assertion</a:t>
            </a:r>
            <a:r>
              <a:rPr lang="en-US" altLang="en-US" sz="3000" u="sng" dirty="0">
                <a:solidFill>
                  <a:srgbClr val="0070C0"/>
                </a:solidFill>
                <a:cs typeface="Times New Roman" panose="02020603050405020304" pitchFamily="18" charset="0"/>
              </a:rPr>
              <a:t> : </a:t>
            </a:r>
            <a:r>
              <a:rPr lang="en-US" altLang="en-US" sz="3000" i="1" u="sng" dirty="0">
                <a:solidFill>
                  <a:srgbClr val="0070C0"/>
                </a:solidFill>
                <a:cs typeface="Times New Roman" panose="02020603050405020304" pitchFamily="18" charset="0"/>
              </a:rPr>
              <a:t>detailMessage</a:t>
            </a:r>
            <a:r>
              <a:rPr lang="en-US" altLang="en-US" sz="3000" u="sng" dirty="0">
                <a:solidFill>
                  <a:srgbClr val="0070C0"/>
                </a:solidFill>
                <a:cs typeface="Times New Roman" panose="02020603050405020304" pitchFamily="18" charset="0"/>
              </a:rPr>
              <a:t>;</a:t>
            </a:r>
            <a:endParaRPr lang="en-US" altLang="en-US" sz="3000" u="sng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30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000" i="1" dirty="0">
                <a:latin typeface="Times New Roman Italic" panose="02020603050405020304" charset="0"/>
                <a:cs typeface="Times New Roman Italic" panose="02020603050405020304" charset="0"/>
              </a:rPr>
              <a:t>assertion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altLang="en-US" sz="3000" dirty="0">
                <a:cs typeface="Times New Roman" panose="02020603050405020304" pitchFamily="18" charset="0"/>
              </a:rPr>
              <a:t>Boolean expression 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000" i="1" dirty="0">
                <a:cs typeface="Times New Roman" panose="02020603050405020304" pitchFamily="18" charset="0"/>
              </a:rPr>
              <a:t>detailMessage</a:t>
            </a:r>
            <a:r>
              <a:rPr lang="en-US" altLang="en-US" sz="3000" dirty="0">
                <a:cs typeface="Times New Roman" panose="02020603050405020304" pitchFamily="18" charset="0"/>
              </a:rPr>
              <a:t>: a primitive-type or an Object value 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30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3000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>
                <a:cs typeface="Times New Roman" panose="02020603050405020304" pitchFamily="18" charset="0"/>
              </a:rPr>
              <a:t>Executing Assertions</a:t>
            </a:r>
            <a:endParaRPr lang="en-US" altLang="en-US" dirty="0">
              <a:ea typeface="Times New Roman" panose="02020603050405020304" pitchFamily="18" charset="0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486400"/>
          </a:xfrm>
        </p:spPr>
        <p:txBody>
          <a:bodyPr vert="horz" wrap="square" lIns="92075" tIns="46038" rIns="92075" bIns="46038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en-US" sz="2600" dirty="0">
                <a:cs typeface="Times New Roman" panose="02020603050405020304" pitchFamily="18" charset="0"/>
              </a:rPr>
              <a:t>When </a:t>
            </a:r>
            <a:r>
              <a:rPr lang="en-US" altLang="en-US" sz="2600" dirty="0">
                <a:cs typeface="Times New Roman" panose="02020603050405020304" pitchFamily="18" charset="0"/>
                <a:sym typeface="+mn-ea"/>
              </a:rPr>
              <a:t>execute </a:t>
            </a:r>
            <a:r>
              <a:rPr lang="en-US" altLang="en-US" sz="2600" dirty="0">
                <a:cs typeface="Times New Roman" panose="02020603050405020304" pitchFamily="18" charset="0"/>
              </a:rPr>
              <a:t>an assertion, Java evaluates the assertion, if false: </a:t>
            </a:r>
            <a:endParaRPr lang="en-US" altLang="en-US" sz="26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en-US" sz="2600" dirty="0">
                <a:cs typeface="Times New Roman" panose="02020603050405020304" pitchFamily="18" charset="0"/>
              </a:rPr>
              <a:t>An AssertionError will be thrown</a:t>
            </a:r>
            <a:endParaRPr lang="en-US" altLang="en-US" sz="26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en-US" sz="2600" dirty="0">
                <a:cs typeface="Times New Roman" panose="02020603050405020304" pitchFamily="18" charset="0"/>
                <a:sym typeface="+mn-ea"/>
              </a:rPr>
              <a:t>The program displays a message on the console and exits</a:t>
            </a:r>
            <a:r>
              <a:rPr lang="en-US" altLang="en-US" sz="2600" dirty="0">
                <a:cs typeface="Times New Roman" panose="02020603050405020304" pitchFamily="18" charset="0"/>
              </a:rPr>
              <a:t> </a:t>
            </a:r>
            <a:endParaRPr lang="en-US" altLang="en-US" sz="2600" dirty="0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en-US" sz="2275" dirty="0">
                <a:cs typeface="Times New Roman" panose="02020603050405020304" pitchFamily="18" charset="0"/>
                <a:sym typeface="+mn-ea"/>
              </a:rPr>
              <a:t>because AssertionError is a subclass of Error</a:t>
            </a:r>
            <a:endParaRPr lang="en-US" altLang="en-US" sz="2600" dirty="0">
              <a:cs typeface="Times New Roman" panose="02020603050405020304" pitchFamily="18" charset="0"/>
            </a:endParaRPr>
          </a:p>
          <a:p>
            <a:pPr marL="0" indent="0" latinLnBrk="0">
              <a:spcBef>
                <a:spcPts val="1800"/>
              </a:spcBef>
              <a:buNone/>
            </a:pPr>
            <a:r>
              <a:rPr lang="en-US" altLang="en-US" sz="2600" dirty="0">
                <a:cs typeface="Times New Roman" panose="02020603050405020304" pitchFamily="18" charset="0"/>
              </a:rPr>
              <a:t>The AssertionError class has </a:t>
            </a:r>
            <a:endParaRPr lang="en-US" altLang="en-US" sz="26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en-US" sz="2600" dirty="0">
                <a:cs typeface="Times New Roman" panose="02020603050405020304" pitchFamily="18" charset="0"/>
              </a:rPr>
              <a:t>a </a:t>
            </a:r>
            <a:r>
              <a:rPr lang="en-US" altLang="en-US" sz="2600" i="1" u="sng" dirty="0">
                <a:latin typeface="Times New Roman Italic" panose="02020603050405020304" charset="0"/>
                <a:cs typeface="Times New Roman Italic" panose="02020603050405020304" charset="0"/>
              </a:rPr>
              <a:t>no-arg constructor</a:t>
            </a:r>
            <a:r>
              <a:rPr lang="en-US" altLang="en-US" sz="2600" dirty="0">
                <a:cs typeface="Times New Roman" panose="02020603050405020304" pitchFamily="18" charset="0"/>
              </a:rPr>
              <a:t> </a:t>
            </a:r>
            <a:endParaRPr lang="en-US" altLang="en-US" sz="2600" dirty="0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en-US" sz="2275" dirty="0">
                <a:cs typeface="Times New Roman" panose="02020603050405020304" pitchFamily="18" charset="0"/>
                <a:sym typeface="+mn-ea"/>
              </a:rPr>
              <a:t>For the first assert statement with no detail message</a:t>
            </a:r>
            <a:endParaRPr lang="en-US" altLang="en-US" sz="2275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en-US" sz="2600" i="1" u="sng" dirty="0">
                <a:latin typeface="Times New Roman Italic" panose="02020603050405020304" charset="0"/>
                <a:cs typeface="Times New Roman Italic" panose="02020603050405020304" charset="0"/>
              </a:rPr>
              <a:t>seven overloaded single-argument constructors</a:t>
            </a:r>
            <a:r>
              <a:rPr lang="en-US" altLang="en-US" sz="2600" dirty="0">
                <a:cs typeface="Times New Roman" panose="02020603050405020304" pitchFamily="18" charset="0"/>
              </a:rPr>
              <a:t> of type int, long, float, double, boolean, char, and Object. </a:t>
            </a:r>
            <a:endParaRPr lang="en-US" altLang="en-US" sz="2600" dirty="0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en-US" sz="2275" dirty="0">
                <a:cs typeface="Times New Roman" panose="02020603050405020304" pitchFamily="18" charset="0"/>
                <a:sym typeface="+mn-ea"/>
              </a:rPr>
              <a:t>For the second assert statement with a detail message</a:t>
            </a:r>
            <a:endParaRPr lang="en-US" altLang="en-US" sz="2275" dirty="0">
              <a:cs typeface="Times New Roman" panose="02020603050405020304" pitchFamily="18" charset="0"/>
              <a:sym typeface="+mn-ea"/>
            </a:endParaRPr>
          </a:p>
          <a:p>
            <a:pPr lvl="1"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en-US" sz="2275" dirty="0">
                <a:cs typeface="Times New Roman" panose="02020603050405020304" pitchFamily="18" charset="0"/>
                <a:sym typeface="+mn-ea"/>
              </a:rPr>
              <a:t>an appropriate AssertionError constructor is used to match the data type of the message</a:t>
            </a:r>
            <a:endParaRPr lang="en-US" altLang="en-US" sz="2275" dirty="0">
              <a:cs typeface="Times New Roman" panose="02020603050405020304" pitchFamily="18" charset="0"/>
              <a:sym typeface="+mn-ea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2600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91400" cy="6858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>
                <a:cs typeface="Times New Roman" panose="02020603050405020304" pitchFamily="18" charset="0"/>
              </a:rPr>
              <a:t>Executing Assertions Example</a:t>
            </a:r>
            <a:endParaRPr lang="en-US" altLang="en-US" dirty="0">
              <a:ea typeface="Times New Roman" panose="02020603050405020304" pitchFamily="18" charset="0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3200400"/>
          </a:xfrm>
        </p:spPr>
        <p:txBody>
          <a:bodyPr vert="horz" wrap="square" lIns="92075" tIns="46038" rIns="92075" bIns="46038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en-US" sz="2000" b="1" dirty="0">
                <a:latin typeface="Courier New" panose="02070409020205090404" pitchFamily="49" charset="0"/>
                <a:cs typeface="Times New Roman" panose="02020603050405020304" pitchFamily="18" charset="0"/>
              </a:rPr>
              <a:t>public class AssertionDemo {</a:t>
            </a:r>
            <a:endParaRPr lang="en-US" altLang="en-US" sz="2000" b="1" dirty="0"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b="1" dirty="0">
                <a:latin typeface="Courier New" panose="02070409020205090404" pitchFamily="49" charset="0"/>
                <a:cs typeface="Times New Roman" panose="02020603050405020304" pitchFamily="18" charset="0"/>
              </a:rPr>
              <a:t>  public static void main(String[] args) {</a:t>
            </a:r>
            <a:endParaRPr lang="en-US" altLang="en-US" sz="2000" b="1" dirty="0"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b="1" dirty="0">
                <a:latin typeface="Courier New" panose="02070409020205090404" pitchFamily="49" charset="0"/>
                <a:cs typeface="Times New Roman" panose="02020603050405020304" pitchFamily="18" charset="0"/>
              </a:rPr>
              <a:t>    int i; int sum = 0;</a:t>
            </a:r>
            <a:endParaRPr lang="en-US" altLang="en-US" sz="2000" b="1" dirty="0"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b="1" dirty="0">
                <a:latin typeface="Courier New" panose="02070409020205090404" pitchFamily="49" charset="0"/>
                <a:cs typeface="Times New Roman" panose="02020603050405020304" pitchFamily="18" charset="0"/>
              </a:rPr>
              <a:t>    for (i = 0; i &lt; 10; i++) {</a:t>
            </a:r>
            <a:endParaRPr lang="en-US" altLang="en-US" sz="2000" b="1" dirty="0"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b="1" dirty="0">
                <a:latin typeface="Courier New" panose="02070409020205090404" pitchFamily="49" charset="0"/>
                <a:cs typeface="Times New Roman" panose="02020603050405020304" pitchFamily="18" charset="0"/>
              </a:rPr>
              <a:t>      sum += i; </a:t>
            </a:r>
            <a:endParaRPr lang="en-US" altLang="en-US" sz="2000" b="1" dirty="0"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b="1" dirty="0">
                <a:latin typeface="Courier New" panose="02070409020205090404" pitchFamily="49" charset="0"/>
                <a:cs typeface="Times New Roman" panose="02020603050405020304" pitchFamily="18" charset="0"/>
              </a:rPr>
              <a:t>    }</a:t>
            </a:r>
            <a:endParaRPr lang="en-US" altLang="en-US" sz="2000" b="1" dirty="0"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FFFF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assert i == 10;</a:t>
            </a:r>
            <a:endParaRPr lang="en-US" altLang="en-US" sz="2000" b="1" dirty="0">
              <a:solidFill>
                <a:srgbClr val="0070C0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    assert sum &gt; 10 &amp;&amp; sum &lt; 5 * 10 : "sum is " + sum;</a:t>
            </a:r>
            <a:endParaRPr lang="en-US" altLang="en-US" sz="2000" b="1" dirty="0">
              <a:solidFill>
                <a:srgbClr val="0070C0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b="1" dirty="0">
                <a:latin typeface="Courier New" panose="02070409020205090404" pitchFamily="49" charset="0"/>
                <a:cs typeface="Times New Roman" panose="02020603050405020304" pitchFamily="18" charset="0"/>
              </a:rPr>
              <a:t>  }</a:t>
            </a:r>
            <a:endParaRPr lang="en-US" altLang="en-US" sz="2000" b="1" dirty="0"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b="1" dirty="0">
                <a:latin typeface="Courier New" panose="02070409020205090404" pitchFamily="49" charset="0"/>
                <a:cs typeface="Times New Roman" panose="02020603050405020304" pitchFamily="18" charset="0"/>
              </a:rPr>
              <a:t>}</a:t>
            </a:r>
            <a:endParaRPr lang="en-US" altLang="en-US" sz="2000" b="1" dirty="0">
              <a:latin typeface="Courier New" panose="02070409020205090404" pitchFamily="49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182880" y="228600"/>
            <a:ext cx="8870315" cy="6858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>
                <a:cs typeface="Times New Roman" panose="02020603050405020304" pitchFamily="18" charset="0"/>
              </a:rPr>
              <a:t>Compiling Programs with Assertions </a:t>
            </a:r>
            <a:endParaRPr lang="en-US" altLang="en-US" dirty="0">
              <a:ea typeface="Times New Roman" panose="02020603050405020304" pitchFamily="18" charset="0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 vert="horz" wrap="square" lIns="92075" tIns="46038" rIns="92075" bIns="46038" anchor="t" anchorCtr="0"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400" dirty="0">
                <a:cs typeface="Times New Roman" panose="02020603050405020304" pitchFamily="18" charset="0"/>
              </a:rPr>
              <a:t>Since </a:t>
            </a:r>
            <a:r>
              <a:rPr lang="en-US" altLang="en-US" sz="3400" u="sng" dirty="0">
                <a:cs typeface="Times New Roman" panose="02020603050405020304" pitchFamily="18" charset="0"/>
              </a:rPr>
              <a:t>assert</a:t>
            </a:r>
            <a:r>
              <a:rPr lang="en-US" altLang="en-US" sz="3400" dirty="0">
                <a:cs typeface="Times New Roman" panose="02020603050405020304" pitchFamily="18" charset="0"/>
              </a:rPr>
              <a:t> is a new Java keyword introduced in JDK 1.4, you have to compile the program using a JDK 1.4 compiler. </a:t>
            </a:r>
            <a:endParaRPr lang="en-US" altLang="en-US" sz="34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34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400" dirty="0">
                <a:cs typeface="Times New Roman" panose="02020603050405020304" pitchFamily="18" charset="0"/>
              </a:rPr>
              <a:t>Furthermore, you need to include the switch </a:t>
            </a:r>
            <a:r>
              <a:rPr lang="en-US" altLang="en-US" sz="3400" dirty="0">
                <a:solidFill>
                  <a:srgbClr val="0070C0"/>
                </a:solidFill>
                <a:cs typeface="Times New Roman" panose="02020603050405020304" pitchFamily="18" charset="0"/>
              </a:rPr>
              <a:t>–source 1.4</a:t>
            </a:r>
            <a:r>
              <a:rPr lang="en-US" altLang="en-US" sz="3400" dirty="0">
                <a:cs typeface="Times New Roman" panose="02020603050405020304" pitchFamily="18" charset="0"/>
              </a:rPr>
              <a:t> in the compiler command as follows:</a:t>
            </a:r>
            <a:endParaRPr lang="en-US" altLang="en-US" sz="34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34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400" b="1" dirty="0">
                <a:solidFill>
                  <a:srgbClr val="0070C0"/>
                </a:solidFill>
                <a:cs typeface="Times New Roman" panose="02020603050405020304" pitchFamily="18" charset="0"/>
              </a:rPr>
              <a:t>javac –source 1.4 AssertionDemo.java</a:t>
            </a:r>
            <a:endParaRPr lang="en-US" altLang="en-US" sz="34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34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400" dirty="0">
                <a:cs typeface="Times New Roman" panose="02020603050405020304" pitchFamily="18" charset="0"/>
              </a:rPr>
              <a:t>NOTE: If you use JDK 1.5, there is no need to use the –source 1.4 option in the command.</a:t>
            </a:r>
            <a:endParaRPr lang="en-US" altLang="en-US" sz="3600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xfrm>
            <a:off x="133350" y="228600"/>
            <a:ext cx="8757920" cy="6858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>
                <a:cs typeface="Times New Roman" panose="02020603050405020304" pitchFamily="18" charset="0"/>
              </a:rPr>
              <a:t>Running Programs with Assertions</a:t>
            </a:r>
            <a:endParaRPr lang="en-US" altLang="en-US" dirty="0">
              <a:ea typeface="Times New Roman" panose="02020603050405020304" pitchFamily="18" charset="0"/>
            </a:endParaRPr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 vert="horz" wrap="square" lIns="92075" tIns="46038" rIns="92075" bIns="46038" anchor="t" anchorCtr="0"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dirty="0">
                <a:cs typeface="Times New Roman" panose="02020603050405020304" pitchFamily="18" charset="0"/>
              </a:rPr>
              <a:t>By default, the assertions are disabled at runtime. To enable it, use the switch </a:t>
            </a:r>
            <a:r>
              <a:rPr lang="en-US" altLang="en-US" sz="3000" dirty="0">
                <a:solidFill>
                  <a:srgbClr val="0070C0"/>
                </a:solidFill>
                <a:cs typeface="Times New Roman" panose="02020603050405020304" pitchFamily="18" charset="0"/>
              </a:rPr>
              <a:t>–enableassertions</a:t>
            </a:r>
            <a:r>
              <a:rPr lang="en-US" altLang="en-US" sz="3000" dirty="0">
                <a:cs typeface="Times New Roman" panose="02020603050405020304" pitchFamily="18" charset="0"/>
              </a:rPr>
              <a:t>, or </a:t>
            </a:r>
            <a:r>
              <a:rPr lang="en-US" altLang="en-US" sz="3000" dirty="0">
                <a:solidFill>
                  <a:srgbClr val="0070C0"/>
                </a:solidFill>
                <a:cs typeface="Times New Roman" panose="02020603050405020304" pitchFamily="18" charset="0"/>
              </a:rPr>
              <a:t>–ea</a:t>
            </a:r>
            <a:r>
              <a:rPr lang="en-US" altLang="en-US" sz="3000" dirty="0">
                <a:cs typeface="Times New Roman" panose="02020603050405020304" pitchFamily="18" charset="0"/>
              </a:rPr>
              <a:t> for short, as follows: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3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rgbClr val="00FFFF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sz="3000" b="1" dirty="0">
                <a:solidFill>
                  <a:srgbClr val="0070C0"/>
                </a:solidFill>
                <a:cs typeface="Times New Roman" panose="02020603050405020304" pitchFamily="18" charset="0"/>
              </a:rPr>
              <a:t>java –ea AssertionDemo</a:t>
            </a:r>
            <a:endParaRPr lang="en-US" altLang="en-US" sz="3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3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dirty="0">
                <a:cs typeface="Times New Roman" panose="02020603050405020304" pitchFamily="18" charset="0"/>
              </a:rPr>
              <a:t>Assertions can be selectively enabled or disabled at class level or package level. The disable switch is </a:t>
            </a:r>
            <a:r>
              <a:rPr lang="en-US" altLang="en-US" sz="3000" dirty="0">
                <a:solidFill>
                  <a:srgbClr val="0070C0"/>
                </a:solidFill>
                <a:cs typeface="Times New Roman" panose="02020603050405020304" pitchFamily="18" charset="0"/>
              </a:rPr>
              <a:t>–disableassertions</a:t>
            </a:r>
            <a:r>
              <a:rPr lang="en-US" altLang="en-US" sz="3000" dirty="0">
                <a:cs typeface="Times New Roman" panose="02020603050405020304" pitchFamily="18" charset="0"/>
              </a:rPr>
              <a:t> or </a:t>
            </a:r>
            <a:r>
              <a:rPr lang="en-US" altLang="en-US" sz="3000" dirty="0">
                <a:solidFill>
                  <a:srgbClr val="0070C0"/>
                </a:solidFill>
                <a:cs typeface="Times New Roman" panose="02020603050405020304" pitchFamily="18" charset="0"/>
              </a:rPr>
              <a:t>–da</a:t>
            </a:r>
            <a:r>
              <a:rPr lang="en-US" altLang="en-US" sz="3000" dirty="0">
                <a:cs typeface="Times New Roman" panose="02020603050405020304" pitchFamily="18" charset="0"/>
              </a:rPr>
              <a:t> for short. For example, the following command enables assertions in package </a:t>
            </a:r>
            <a:r>
              <a:rPr lang="en-US" altLang="en-US" sz="3000" u="sng" dirty="0">
                <a:cs typeface="Times New Roman" panose="02020603050405020304" pitchFamily="18" charset="0"/>
              </a:rPr>
              <a:t>package1</a:t>
            </a:r>
            <a:r>
              <a:rPr lang="en-US" altLang="en-US" sz="3000" dirty="0">
                <a:cs typeface="Times New Roman" panose="02020603050405020304" pitchFamily="18" charset="0"/>
              </a:rPr>
              <a:t> and disables assertions in class </a:t>
            </a:r>
            <a:r>
              <a:rPr lang="en-US" altLang="en-US" sz="3000" u="sng" dirty="0">
                <a:cs typeface="Times New Roman" panose="02020603050405020304" pitchFamily="18" charset="0"/>
              </a:rPr>
              <a:t>Class1</a:t>
            </a:r>
            <a:r>
              <a:rPr lang="en-US" altLang="en-US" sz="3000" dirty="0">
                <a:cs typeface="Times New Roman" panose="02020603050405020304" pitchFamily="18" charset="0"/>
              </a:rPr>
              <a:t>.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rgbClr val="0070C0"/>
                </a:solidFill>
                <a:cs typeface="Times New Roman" panose="02020603050405020304" pitchFamily="18" charset="0"/>
              </a:rPr>
              <a:t>java –ea:package1 –da:Class1 AssertionDemo</a:t>
            </a:r>
            <a:endParaRPr lang="en-US" altLang="en-US" sz="3000" b="1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66675" y="228600"/>
            <a:ext cx="8978265" cy="10668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>
                <a:cs typeface="Times New Roman" panose="02020603050405020304" pitchFamily="18" charset="0"/>
              </a:rPr>
              <a:t>Exception Handling or Assertions?</a:t>
            </a:r>
            <a:endParaRPr lang="en-US" altLang="en-US" dirty="0">
              <a:ea typeface="Times New Roman" panose="02020603050405020304" pitchFamily="18" charset="0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304800" y="1447800"/>
            <a:ext cx="8839200" cy="5181600"/>
          </a:xfrm>
        </p:spPr>
        <p:txBody>
          <a:bodyPr vert="horz" wrap="square" lIns="92075" tIns="46038" rIns="92075" bIns="46038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en-US" sz="2800"/>
              <a:t>Assertion should not be used to replace exception handling. </a:t>
            </a:r>
            <a:endParaRPr lang="en-US" altLang="en-US" sz="2800"/>
          </a:p>
          <a:p>
            <a:pPr marL="0" indent="0" latinLnBrk="0">
              <a:spcBef>
                <a:spcPts val="1200"/>
              </a:spcBef>
              <a:buNone/>
            </a:pPr>
            <a:r>
              <a:rPr lang="en-US" altLang="en-US" sz="2800"/>
              <a:t>Exception handling </a:t>
            </a:r>
            <a:endParaRPr lang="en-US" altLang="en-US" sz="2800"/>
          </a:p>
          <a:p>
            <a:pPr lvl="1" algn="l">
              <a:spcBef>
                <a:spcPct val="20000"/>
              </a:spcBef>
              <a:buSzTx/>
              <a:buFont typeface="Arial" panose="020B0604020202090204" pitchFamily="34" charset="0"/>
              <a:buChar char="•"/>
            </a:pPr>
            <a:r>
              <a:rPr lang="en-US" altLang="en-US" sz="2400"/>
              <a:t>addresses robustness</a:t>
            </a:r>
            <a:endParaRPr lang="en-US" altLang="en-US" sz="2400"/>
          </a:p>
          <a:p>
            <a:pPr lvl="1" algn="l">
              <a:spcBef>
                <a:spcPct val="20000"/>
              </a:spcBef>
              <a:buSzTx/>
              <a:buFont typeface="Arial" panose="020B0604020202090204" pitchFamily="34" charset="0"/>
              <a:buChar char="•"/>
            </a:pPr>
            <a:r>
              <a:rPr lang="en-US" altLang="en-US" sz="2400"/>
              <a:t>deals with unusual circumstances during execution</a:t>
            </a:r>
            <a:endParaRPr lang="en-US" altLang="en-US" sz="240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/>
              <a:t>Assertion </a:t>
            </a:r>
            <a:endParaRPr lang="en-US" altLang="en-US" sz="2800"/>
          </a:p>
          <a:p>
            <a:pPr lvl="1" algn="l">
              <a:buSzTx/>
              <a:buFont typeface="Arial" panose="020B0604020202090204" pitchFamily="34" charset="0"/>
              <a:buChar char="•"/>
            </a:pPr>
            <a:r>
              <a:rPr lang="en-US" altLang="en-US" sz="2400"/>
              <a:t>addresses correctness of the program</a:t>
            </a:r>
            <a:endParaRPr lang="en-US" altLang="en-US" sz="2400"/>
          </a:p>
          <a:p>
            <a:pPr lvl="1" algn="l">
              <a:buSzTx/>
              <a:buFont typeface="Arial" panose="020B0604020202090204" pitchFamily="34" charset="0"/>
              <a:buChar char="•"/>
            </a:pPr>
            <a:r>
              <a:rPr lang="en-US" altLang="en-US" sz="2400"/>
              <a:t>not used for normal tests</a:t>
            </a:r>
            <a:endParaRPr lang="en-US" altLang="en-US" sz="2400"/>
          </a:p>
          <a:p>
            <a:pPr lvl="1" algn="l">
              <a:buSzTx/>
              <a:buFont typeface="Arial" panose="020B0604020202090204" pitchFamily="34" charset="0"/>
              <a:buChar char="•"/>
            </a:pPr>
            <a:r>
              <a:rPr lang="en-US" altLang="en-US" sz="2400"/>
              <a:t>used for internal consistency and validity checks</a:t>
            </a:r>
            <a:endParaRPr lang="en-US" altLang="en-US" sz="2400"/>
          </a:p>
          <a:p>
            <a:pPr lvl="1" algn="l">
              <a:buSzTx/>
              <a:buFont typeface="Arial" panose="020B0604020202090204" pitchFamily="34" charset="0"/>
              <a:buChar char="•"/>
            </a:pPr>
            <a:r>
              <a:rPr lang="en-US" altLang="en-US" sz="2400"/>
              <a:t>checked at runtime</a:t>
            </a:r>
            <a:endParaRPr lang="en-US" altLang="en-US" sz="2400"/>
          </a:p>
          <a:p>
            <a:pPr lvl="1" algn="l">
              <a:buSzTx/>
              <a:buFont typeface="Arial" panose="020B0604020202090204" pitchFamily="34" charset="0"/>
              <a:buChar char="•"/>
            </a:pPr>
            <a:r>
              <a:rPr lang="en-US" altLang="en-US" sz="2400"/>
              <a:t>can be turned on or off at startup time</a:t>
            </a:r>
            <a:endParaRPr lang="en-US" altLang="en-US" sz="240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8372" name="Rectangle 3"/>
          <p:cNvSpPr>
            <a:spLocks noGrp="1"/>
          </p:cNvSpPr>
          <p:nvPr>
            <p:ph idx="1"/>
          </p:nvPr>
        </p:nvSpPr>
        <p:spPr>
          <a:xfrm>
            <a:off x="304800" y="1447800"/>
            <a:ext cx="8839200" cy="3505200"/>
          </a:xfrm>
        </p:spPr>
        <p:txBody>
          <a:bodyPr vert="horz" wrap="square" lIns="92075" tIns="46038" rIns="92075" bIns="46038" anchor="t" anchorCtr="0"/>
          <a:p>
            <a:pPr marL="0" indent="0" latinLnBrk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000" i="1" dirty="0">
                <a:cs typeface="Times New Roman" panose="02020603050405020304" pitchFamily="18" charset="0"/>
              </a:rPr>
              <a:t>Do not use assertions for argument checking</a:t>
            </a:r>
            <a:r>
              <a:rPr lang="en-US" altLang="en-US" sz="3000" dirty="0">
                <a:cs typeface="Times New Roman" panose="02020603050405020304" pitchFamily="18" charset="0"/>
              </a:rPr>
              <a:t>. 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dirty="0">
                <a:cs typeface="Times New Roman" panose="02020603050405020304" pitchFamily="18" charset="0"/>
              </a:rPr>
              <a:t>Valid arguments that may be passed to a public method are considered to be part of </a:t>
            </a:r>
            <a:r>
              <a:rPr lang="en-US" altLang="en-US" sz="3000" i="1" u="sng" dirty="0">
                <a:latin typeface="Times New Roman Italic" panose="02020603050405020304" charset="0"/>
                <a:cs typeface="Times New Roman Italic" panose="02020603050405020304" charset="0"/>
              </a:rPr>
              <a:t>the method’s contract</a:t>
            </a:r>
            <a:r>
              <a:rPr lang="en-US" altLang="en-US" sz="3000" dirty="0">
                <a:cs typeface="Times New Roman" panose="02020603050405020304" pitchFamily="18" charset="0"/>
              </a:rPr>
              <a:t>. The contract </a:t>
            </a:r>
            <a:r>
              <a:rPr lang="en-US" altLang="en-US" sz="3000" i="1" u="sng" dirty="0">
                <a:latin typeface="Times New Roman Italic" panose="02020603050405020304" charset="0"/>
                <a:cs typeface="Times New Roman Italic" panose="02020603050405020304" charset="0"/>
              </a:rPr>
              <a:t>must always be obeyed</a:t>
            </a:r>
            <a:r>
              <a:rPr lang="en-US" altLang="en-US" sz="3000" dirty="0">
                <a:cs typeface="Times New Roman" panose="02020603050405020304" pitchFamily="18" charset="0"/>
              </a:rPr>
              <a:t> whether assertions are enabled or disabled. 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en-US" sz="3000" dirty="0">
                <a:cs typeface="Times New Roman" panose="02020603050405020304" pitchFamily="18" charset="0"/>
              </a:rPr>
              <a:t>For example, the following code in the Circle class should be rewritten using exception handling.</a:t>
            </a:r>
            <a:endParaRPr lang="en-US" altLang="en-US" sz="3000" dirty="0">
              <a:ea typeface="Times New Roman" panose="02020603050405020304" pitchFamily="18" charset="0"/>
            </a:endParaRPr>
          </a:p>
        </p:txBody>
      </p:sp>
      <p:sp>
        <p:nvSpPr>
          <p:cNvPr id="58373" name="Rectangle 4"/>
          <p:cNvSpPr/>
          <p:nvPr/>
        </p:nvSpPr>
        <p:spPr>
          <a:xfrm>
            <a:off x="381000" y="4800600"/>
            <a:ext cx="8382000" cy="1447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public void setRadius(double newRadius) {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  assert newRadius &gt;= 0;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  radius =  newRadius;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409020205090404" pitchFamily="49" charset="0"/>
                <a:cs typeface="Times New Roman" panose="02020603050405020304" pitchFamily="18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409020205090404" pitchFamily="49" charset="0"/>
              <a:ea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675" y="228600"/>
            <a:ext cx="8978265" cy="10668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>
                <a:cs typeface="Times New Roman" panose="02020603050405020304" pitchFamily="18" charset="0"/>
              </a:rPr>
              <a:t>Exception Handling or Assertions?</a:t>
            </a:r>
            <a:endParaRPr lang="en-US" altLang="en-US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Exception Advantages</a:t>
            </a:r>
            <a:endParaRPr lang="en-US" altLang="en-US" dirty="0"/>
          </a:p>
        </p:txBody>
      </p:sp>
      <p:sp>
        <p:nvSpPr>
          <p:cNvPr id="11268" name="Text Box 9"/>
          <p:cNvSpPr txBox="1"/>
          <p:nvPr/>
        </p:nvSpPr>
        <p:spPr>
          <a:xfrm>
            <a:off x="304800" y="2819400"/>
            <a:ext cx="8534400" cy="18002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cs typeface="Arial" panose="020B0604020202090204" pitchFamily="34" charset="0"/>
              </a:rPr>
              <a:t>Now you see the </a:t>
            </a:r>
            <a:r>
              <a:rPr lang="en-US" altLang="en-US" sz="2800" i="1" dirty="0">
                <a:cs typeface="Arial" panose="020B0604020202090204" pitchFamily="34" charset="0"/>
              </a:rPr>
              <a:t>advantages</a:t>
            </a:r>
            <a:r>
              <a:rPr lang="en-US" altLang="en-US" sz="2800" dirty="0">
                <a:cs typeface="Arial" panose="020B0604020202090204" pitchFamily="34" charset="0"/>
              </a:rPr>
              <a:t> of using exception handling. It enables a method to throw an exception to its caller. Without this capability, a method must handle the exception or terminate the program.</a:t>
            </a:r>
            <a:endParaRPr lang="en-US" altLang="en-US" sz="2800" dirty="0">
              <a:ea typeface="Arial" panose="020B0604020202090204" pitchFamily="34" charset="0"/>
            </a:endParaRPr>
          </a:p>
        </p:txBody>
      </p:sp>
      <p:sp>
        <p:nvSpPr>
          <p:cNvPr id="11269" name="AutoShape 10">
            <a:hlinkClick r:id="rId1" action="ppaction://program"/>
          </p:cNvPr>
          <p:cNvSpPr/>
          <p:nvPr/>
        </p:nvSpPr>
        <p:spPr>
          <a:xfrm>
            <a:off x="4114800" y="1828800"/>
            <a:ext cx="698500" cy="339725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1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  <p:sp>
        <p:nvSpPr>
          <p:cNvPr id="11270" name="Rectangle 8">
            <a:hlinkClick r:id="rId2"/>
          </p:cNvPr>
          <p:cNvSpPr/>
          <p:nvPr/>
        </p:nvSpPr>
        <p:spPr>
          <a:xfrm>
            <a:off x="966788" y="1808163"/>
            <a:ext cx="2967037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QuotientWithException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idx="1"/>
          </p:nvPr>
        </p:nvSpPr>
        <p:spPr>
          <a:xfrm>
            <a:off x="304800" y="1447800"/>
            <a:ext cx="8839200" cy="5181600"/>
          </a:xfrm>
        </p:spPr>
        <p:txBody>
          <a:bodyPr vert="horz" wrap="square" lIns="92075" tIns="46038" rIns="92075" bIns="46038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en-US" sz="3000" i="1" dirty="0">
                <a:cs typeface="Times New Roman" panose="02020603050405020304" pitchFamily="18" charset="0"/>
              </a:rPr>
              <a:t>Use assertions to reaffirm assumptions</a:t>
            </a:r>
            <a:r>
              <a:rPr lang="en-US" altLang="en-US" sz="3000" dirty="0">
                <a:cs typeface="Times New Roman" panose="02020603050405020304" pitchFamily="18" charset="0"/>
              </a:rPr>
              <a:t>. 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30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000" dirty="0">
                <a:cs typeface="Times New Roman" panose="02020603050405020304" pitchFamily="18" charset="0"/>
              </a:rPr>
              <a:t>This gives you more confidence to assure correctness of the program. 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30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000" dirty="0">
                <a:cs typeface="Times New Roman" panose="02020603050405020304" pitchFamily="18" charset="0"/>
              </a:rPr>
              <a:t>A common use of assertions is to replace assumptions with assertions in the code. </a:t>
            </a:r>
            <a:endParaRPr lang="en-US" altLang="en-US" sz="3000" dirty="0">
              <a:ea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675" y="228600"/>
            <a:ext cx="8978265" cy="10668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>
                <a:cs typeface="Times New Roman" panose="02020603050405020304" pitchFamily="18" charset="0"/>
              </a:rPr>
              <a:t>Exception Handling or Assertions?</a:t>
            </a:r>
            <a:endParaRPr lang="en-US" altLang="en-US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990600"/>
          </a:xfrm>
        </p:spPr>
        <p:txBody>
          <a:bodyPr vert="horz" wrap="square" lIns="92075" tIns="46038" rIns="92075" bIns="46038" anchor="t" anchorCtr="0"/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3000" dirty="0">
                <a:cs typeface="Times New Roman" panose="02020603050405020304" pitchFamily="18" charset="0"/>
              </a:rPr>
              <a:t>Another good use of assertions is place assertions in a switch statement without a default case. For example,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endParaRPr lang="en-US" altLang="en-US" sz="3000" dirty="0">
              <a:ea typeface="Times New Roman" panose="02020603050405020304" pitchFamily="18" charset="0"/>
            </a:endParaRPr>
          </a:p>
        </p:txBody>
      </p:sp>
      <p:sp>
        <p:nvSpPr>
          <p:cNvPr id="60421" name="Rectangle 4"/>
          <p:cNvSpPr/>
          <p:nvPr/>
        </p:nvSpPr>
        <p:spPr>
          <a:xfrm>
            <a:off x="457200" y="3048000"/>
            <a:ext cx="8305800" cy="2209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2000" b="1" dirty="0">
                <a:latin typeface="Courier New" panose="02070409020205090404" pitchFamily="49" charset="0"/>
                <a:cs typeface="Times New Roman" panose="02020603050405020304" pitchFamily="18" charset="0"/>
              </a:rPr>
              <a:t>switch (month) {</a:t>
            </a:r>
            <a:endParaRPr lang="en-US" altLang="en-US" sz="2000" b="1" dirty="0"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b="1" dirty="0">
                <a:latin typeface="Courier New" panose="02070409020205090404" pitchFamily="49" charset="0"/>
                <a:cs typeface="Times New Roman" panose="02020603050405020304" pitchFamily="18" charset="0"/>
              </a:rPr>
              <a:t>  case 1: ... ; break;</a:t>
            </a:r>
            <a:endParaRPr lang="en-US" altLang="en-US" sz="2000" b="1" dirty="0"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b="1" dirty="0">
                <a:latin typeface="Courier New" panose="02070409020205090404" pitchFamily="49" charset="0"/>
                <a:cs typeface="Times New Roman" panose="02020603050405020304" pitchFamily="18" charset="0"/>
              </a:rPr>
              <a:t>  case 2: ... ; break;</a:t>
            </a:r>
            <a:endParaRPr lang="en-US" altLang="en-US" sz="2000" b="1" dirty="0"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b="1" dirty="0">
                <a:latin typeface="Courier New" panose="02070409020205090404" pitchFamily="49" charset="0"/>
                <a:cs typeface="Times New Roman" panose="02020603050405020304" pitchFamily="18" charset="0"/>
              </a:rPr>
              <a:t>  ...</a:t>
            </a:r>
            <a:endParaRPr lang="en-US" altLang="en-US" sz="2000" b="1" dirty="0"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b="1" dirty="0">
                <a:latin typeface="Courier New" panose="02070409020205090404" pitchFamily="49" charset="0"/>
                <a:cs typeface="Times New Roman" panose="02020603050405020304" pitchFamily="18" charset="0"/>
              </a:rPr>
              <a:t>  case 12: ... ; break;</a:t>
            </a:r>
            <a:endParaRPr lang="en-US" altLang="en-US" sz="2000" b="1" dirty="0"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b="1" dirty="0">
                <a:latin typeface="Courier New" panose="02070409020205090404" pitchFamily="49" charset="0"/>
                <a:cs typeface="Times New Roman" panose="02020603050405020304" pitchFamily="18" charset="0"/>
              </a:rPr>
              <a:t>  default: assert false : "Invalid month: " + month</a:t>
            </a:r>
            <a:endParaRPr lang="en-US" altLang="en-US" sz="2000" b="1" dirty="0">
              <a:latin typeface="Courier New" panose="02070409020205090404" pitchFamily="49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 b="1" dirty="0">
                <a:latin typeface="Courier New" panose="02070409020205090404" pitchFamily="49" charset="0"/>
                <a:cs typeface="Times New Roman" panose="02020603050405020304" pitchFamily="18" charset="0"/>
              </a:rPr>
              <a:t>} </a:t>
            </a:r>
            <a:endParaRPr lang="en-US" altLang="en-US" sz="2000" b="1" dirty="0">
              <a:latin typeface="Courier New" panose="02070409020205090404" pitchFamily="49" charset="0"/>
              <a:ea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675" y="228600"/>
            <a:ext cx="8978265" cy="10668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>
                <a:cs typeface="Times New Roman" panose="02020603050405020304" pitchFamily="18" charset="0"/>
              </a:rPr>
              <a:t>Exception Handling or Assertions?</a:t>
            </a:r>
            <a:endParaRPr lang="en-US" altLang="en-US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191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The File Class</a:t>
            </a:r>
            <a:endParaRPr lang="en-US" altLang="en-US" b="1" dirty="0"/>
          </a:p>
        </p:txBody>
      </p:sp>
      <p:sp>
        <p:nvSpPr>
          <p:cNvPr id="61444" name="Rectangle 3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024630"/>
          </a:xfrm>
        </p:spPr>
        <p:txBody>
          <a:bodyPr vert="horz" wrap="square" lIns="92075" tIns="46038" rIns="92075" bIns="46038" anchor="t" anchorCtr="0"/>
          <a:p>
            <a:pPr marL="0" indent="0" latinLnBrk="0">
              <a:spcBef>
                <a:spcPts val="1800"/>
              </a:spcBef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The </a:t>
            </a:r>
            <a:r>
              <a:rPr lang="en-US" altLang="en-US" sz="2800" u="sng" dirty="0">
                <a:cs typeface="Times New Roman" panose="02020603050405020304" pitchFamily="18" charset="0"/>
              </a:rPr>
              <a:t>File</a:t>
            </a:r>
            <a:r>
              <a:rPr lang="en-US" altLang="en-US" sz="2800" dirty="0">
                <a:cs typeface="Times New Roman" panose="02020603050405020304" pitchFamily="18" charset="0"/>
              </a:rPr>
              <a:t> class is intended to provide an abstraction that deals with most of the </a:t>
            </a:r>
            <a:r>
              <a:rPr lang="en-US" altLang="en-US" sz="2800" i="1" u="sng" dirty="0">
                <a:latin typeface="Times New Roman Italic" panose="02020603050405020304" charset="0"/>
                <a:cs typeface="Times New Roman Italic" panose="02020603050405020304" charset="0"/>
              </a:rPr>
              <a:t>machine-dependent complexities of files</a:t>
            </a:r>
            <a:r>
              <a:rPr lang="en-US" altLang="en-US" sz="2800" dirty="0">
                <a:cs typeface="Times New Roman" panose="02020603050405020304" pitchFamily="18" charset="0"/>
              </a:rPr>
              <a:t> and </a:t>
            </a:r>
            <a:r>
              <a:rPr lang="en-US" altLang="en-US" sz="2800" i="1" u="sng" dirty="0">
                <a:latin typeface="Times New Roman Italic" panose="02020603050405020304" charset="0"/>
                <a:cs typeface="Times New Roman Italic" panose="02020603050405020304" charset="0"/>
              </a:rPr>
              <a:t>path names in a machine-independent fashion</a:t>
            </a:r>
            <a:r>
              <a:rPr lang="en-US" altLang="en-US" sz="2800" dirty="0">
                <a:cs typeface="Times New Roman" panose="02020603050405020304" pitchFamily="18" charset="0"/>
              </a:rPr>
              <a:t>. 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marL="0" indent="0" latinLnBrk="0">
              <a:spcBef>
                <a:spcPts val="1800"/>
              </a:spcBef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The filename is a string. 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marL="0" indent="0" latinLnBrk="0">
              <a:spcBef>
                <a:spcPts val="1800"/>
              </a:spcBef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The </a:t>
            </a:r>
            <a:r>
              <a:rPr lang="en-US" altLang="en-US" sz="2800" u="sng" dirty="0">
                <a:cs typeface="Times New Roman" panose="02020603050405020304" pitchFamily="18" charset="0"/>
              </a:rPr>
              <a:t>File</a:t>
            </a:r>
            <a:r>
              <a:rPr lang="en-US" altLang="en-US" sz="2800" dirty="0">
                <a:cs typeface="Times New Roman" panose="02020603050405020304" pitchFamily="18" charset="0"/>
              </a:rPr>
              <a:t> class is a wrapper class for the file name and its directory path. </a:t>
            </a:r>
            <a:endParaRPr lang="en-US" altLang="en-US" sz="2800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2467" name="Rectangle 2"/>
          <p:cNvSpPr/>
          <p:nvPr/>
        </p:nvSpPr>
        <p:spPr>
          <a:xfrm>
            <a:off x="2143125" y="9667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sp>
        <p:nvSpPr>
          <p:cNvPr id="62468" name="Rectangle 4"/>
          <p:cNvSpPr>
            <a:spLocks noGrp="1"/>
          </p:cNvSpPr>
          <p:nvPr>
            <p:ph type="title"/>
          </p:nvPr>
        </p:nvSpPr>
        <p:spPr>
          <a:xfrm>
            <a:off x="304800" y="82550"/>
            <a:ext cx="7924800" cy="381000"/>
          </a:xfrm>
        </p:spPr>
        <p:txBody>
          <a:bodyPr vert="horz" wrap="square" lIns="92075" tIns="46038" rIns="92075" bIns="46038" anchor="ctr" anchorCtr="0"/>
          <a:p>
            <a:pPr algn="l"/>
            <a:r>
              <a:rPr lang="en-US" altLang="en-US" sz="2000" dirty="0"/>
              <a:t>Obtaining file properties and manipulating file</a:t>
            </a:r>
            <a:endParaRPr lang="en-US" altLang="en-US" sz="2000" b="1" dirty="0"/>
          </a:p>
        </p:txBody>
      </p:sp>
      <p:sp>
        <p:nvSpPr>
          <p:cNvPr id="62469" name="Rectangle 6"/>
          <p:cNvSpPr/>
          <p:nvPr/>
        </p:nvSpPr>
        <p:spPr>
          <a:xfrm>
            <a:off x="0" y="2286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pic>
        <p:nvPicPr>
          <p:cNvPr id="62470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381000"/>
            <a:ext cx="7329488" cy="606742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01000" cy="6096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Problem: Explore File Properties</a:t>
            </a:r>
            <a:endParaRPr lang="en-US" altLang="en-US" dirty="0"/>
          </a:p>
        </p:txBody>
      </p:sp>
      <p:sp>
        <p:nvSpPr>
          <p:cNvPr id="63492" name="Rectangle 5"/>
          <p:cNvSpPr/>
          <p:nvPr/>
        </p:nvSpPr>
        <p:spPr>
          <a:xfrm>
            <a:off x="381000" y="1066800"/>
            <a:ext cx="8458200" cy="2057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Objective: Write a program that demonstrates how to create files in a platform-independent way and use the methods in the File class to obtain their properties. The following figures show a sample run of the program on Windows and on Unix.</a:t>
            </a:r>
            <a:endParaRPr lang="en-US" altLang="en-US" sz="2800" dirty="0">
              <a:ea typeface="Times New Roman" panose="02020603050405020304" pitchFamily="18" charset="0"/>
            </a:endParaRPr>
          </a:p>
        </p:txBody>
      </p:sp>
      <p:sp>
        <p:nvSpPr>
          <p:cNvPr id="63493" name="Rectangle 6"/>
          <p:cNvSpPr/>
          <p:nvPr/>
        </p:nvSpPr>
        <p:spPr>
          <a:xfrm>
            <a:off x="2219325" y="19335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graphicFrame>
        <p:nvGraphicFramePr>
          <p:cNvPr id="63494" name="Object 7"/>
          <p:cNvGraphicFramePr>
            <a:graphicFrameLocks noChangeAspect="1"/>
          </p:cNvGraphicFramePr>
          <p:nvPr/>
        </p:nvGraphicFramePr>
        <p:xfrm>
          <a:off x="514350" y="3200400"/>
          <a:ext cx="4038600" cy="256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709160" imgH="2994660" progId="Paint.Picture">
                  <p:embed/>
                </p:oleObj>
              </mc:Choice>
              <mc:Fallback>
                <p:oleObj name="" r:id="rId1" imgW="4709160" imgH="299466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350" y="3200400"/>
                        <a:ext cx="4038600" cy="2566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Rectangle 8"/>
          <p:cNvSpPr/>
          <p:nvPr/>
        </p:nvSpPr>
        <p:spPr>
          <a:xfrm>
            <a:off x="2219325" y="18573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graphicFrame>
        <p:nvGraphicFramePr>
          <p:cNvPr id="63496" name="Object 9"/>
          <p:cNvGraphicFramePr>
            <a:graphicFrameLocks noChangeAspect="1"/>
          </p:cNvGraphicFramePr>
          <p:nvPr/>
        </p:nvGraphicFramePr>
        <p:xfrm>
          <a:off x="4800600" y="3200400"/>
          <a:ext cx="3867150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4709160" imgH="3147060" progId="Paint.Picture">
                  <p:embed/>
                </p:oleObj>
              </mc:Choice>
              <mc:Fallback>
                <p:oleObj name="" r:id="rId3" imgW="4709160" imgH="314706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0600" y="3200400"/>
                        <a:ext cx="3867150" cy="2582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AutoShape 10">
            <a:hlinkClick r:id="rId5" action="ppaction://program"/>
          </p:cNvPr>
          <p:cNvSpPr/>
          <p:nvPr/>
        </p:nvSpPr>
        <p:spPr>
          <a:xfrm>
            <a:off x="7315200" y="5943600"/>
            <a:ext cx="698500" cy="339725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5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  <p:sp>
        <p:nvSpPr>
          <p:cNvPr id="63498" name="Rectangle 12">
            <a:hlinkClick r:id="rId6"/>
          </p:cNvPr>
          <p:cNvSpPr/>
          <p:nvPr/>
        </p:nvSpPr>
        <p:spPr>
          <a:xfrm>
            <a:off x="5410200" y="5922963"/>
            <a:ext cx="1724025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TestFileClass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191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Text I/O</a:t>
            </a:r>
            <a:endParaRPr lang="en-US" altLang="en-US" b="1" dirty="0"/>
          </a:p>
        </p:txBody>
      </p:sp>
      <p:sp>
        <p:nvSpPr>
          <p:cNvPr id="64516" name="Rectangle 3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267200"/>
          </a:xfrm>
        </p:spPr>
        <p:txBody>
          <a:bodyPr vert="horz" wrap="square" lIns="92075" tIns="46038" rIns="92075" bIns="46038" anchor="t" anchorCtr="0"/>
          <a:p>
            <a:pPr marL="0" indent="0" latinLnBrk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en-US" sz="2800" dirty="0"/>
              <a:t>A </a:t>
            </a:r>
            <a:r>
              <a:rPr lang="en-US" altLang="en-US" sz="2800" u="sng" dirty="0"/>
              <a:t>File</a:t>
            </a:r>
            <a:r>
              <a:rPr lang="en-US" altLang="en-US" sz="2800" dirty="0"/>
              <a:t> object encapsulates the properties of a file or a path, but does not contain the methods for reading/writing data from/to a file. </a:t>
            </a:r>
            <a:endParaRPr lang="en-US" altLang="en-US" sz="2800" dirty="0"/>
          </a:p>
          <a:p>
            <a:pPr marL="0" indent="0" latinLnBrk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en-US" sz="2800" dirty="0"/>
              <a:t>In order to perform I/O, you need to create objects using appropriate Java I/O classes. The objects contain the methods for reading/writing data from/to a file. </a:t>
            </a:r>
            <a:endParaRPr lang="en-US" altLang="en-US" sz="2800" dirty="0"/>
          </a:p>
          <a:p>
            <a:pPr marL="0" indent="0" latinLnBrk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en-US" sz="2800" dirty="0"/>
              <a:t>We can read/write strings and numeric values from/to a text file using the </a:t>
            </a:r>
            <a:r>
              <a:rPr lang="en-US" altLang="en-US" sz="2800" u="sng" dirty="0"/>
              <a:t>Scanner</a:t>
            </a:r>
            <a:r>
              <a:rPr lang="en-US" altLang="en-US" sz="2800" dirty="0"/>
              <a:t> and </a:t>
            </a:r>
            <a:r>
              <a:rPr lang="en-US" altLang="en-US" sz="2800" u="sng" dirty="0"/>
              <a:t>PrintWriter</a:t>
            </a:r>
            <a:r>
              <a:rPr lang="en-US" altLang="en-US" sz="2800" dirty="0"/>
              <a:t> classes.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 vert="horz" wrap="square" lIns="92075" tIns="46038" rIns="92075" bIns="46038" anchor="ctr" anchorCtr="0"/>
          <a:p>
            <a:r>
              <a:rPr lang="en-US" altLang="en-US" sz="4000" dirty="0"/>
              <a:t>Writing Data Using </a:t>
            </a:r>
            <a:r>
              <a:rPr lang="en-US" altLang="en-US" sz="4000" u="sng" dirty="0"/>
              <a:t>PrintWriter</a:t>
            </a:r>
            <a:r>
              <a:rPr lang="en-US" altLang="en-US" sz="4000" dirty="0"/>
              <a:t> </a:t>
            </a:r>
            <a:endParaRPr lang="en-US" altLang="en-US" sz="4000" dirty="0"/>
          </a:p>
        </p:txBody>
      </p:sp>
      <p:sp>
        <p:nvSpPr>
          <p:cNvPr id="65540" name="Rectangle 5"/>
          <p:cNvSpPr/>
          <p:nvPr/>
        </p:nvSpPr>
        <p:spPr>
          <a:xfrm>
            <a:off x="0" y="22558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 dirty="0">
              <a:solidFill>
                <a:schemeClr val="tx2"/>
              </a:solidFill>
              <a:ea typeface="Arial" panose="020B0604020202090204" pitchFamily="34" charset="0"/>
            </a:endParaRPr>
          </a:p>
        </p:txBody>
      </p:sp>
      <p:graphicFrame>
        <p:nvGraphicFramePr>
          <p:cNvPr id="65541" name="Object 6"/>
          <p:cNvGraphicFramePr>
            <a:graphicFrameLocks noChangeAspect="1"/>
          </p:cNvGraphicFramePr>
          <p:nvPr/>
        </p:nvGraphicFramePr>
        <p:xfrm>
          <a:off x="311150" y="838200"/>
          <a:ext cx="8520113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032250" imgH="2343785" progId="Word.Picture.8">
                  <p:embed/>
                </p:oleObj>
              </mc:Choice>
              <mc:Fallback>
                <p:oleObj name="" r:id="rId1" imgW="4032250" imgH="2343785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1150" y="838200"/>
                        <a:ext cx="8520113" cy="4968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AutoShape 10">
            <a:hlinkClick r:id="rId3" action="ppaction://program"/>
          </p:cNvPr>
          <p:cNvSpPr/>
          <p:nvPr/>
        </p:nvSpPr>
        <p:spPr>
          <a:xfrm>
            <a:off x="7696200" y="6015038"/>
            <a:ext cx="698500" cy="339725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3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  <p:sp>
        <p:nvSpPr>
          <p:cNvPr id="65543" name="Rectangle 9">
            <a:hlinkClick r:id="rId4"/>
          </p:cNvPr>
          <p:cNvSpPr/>
          <p:nvPr/>
        </p:nvSpPr>
        <p:spPr>
          <a:xfrm>
            <a:off x="5791200" y="5994400"/>
            <a:ext cx="1724025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WriteData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191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Try-with-resources</a:t>
            </a:r>
            <a:endParaRPr lang="en-US" altLang="en-US" dirty="0"/>
          </a:p>
        </p:txBody>
      </p:sp>
      <p:sp>
        <p:nvSpPr>
          <p:cNvPr id="66564" name="Rectangle 3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581400"/>
          </a:xfrm>
        </p:spPr>
        <p:txBody>
          <a:bodyPr vert="horz" wrap="square" lIns="92075" tIns="46038" rIns="92075" bIns="46038" anchor="t" anchorCtr="0"/>
          <a:p>
            <a:pPr marL="0" indent="0" latinLnBrk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altLang="en-US" sz="2800" dirty="0"/>
              <a:t>Programmers often forget to close the file. </a:t>
            </a:r>
            <a:endParaRPr lang="en-US" altLang="en-US" sz="2800" dirty="0"/>
          </a:p>
          <a:p>
            <a:pPr marL="0" indent="0" latinLnBrk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altLang="en-US" sz="2800" dirty="0"/>
              <a:t>JDK 7 provides the followings new try-with-resources syntax that automatically closes the files. </a:t>
            </a:r>
            <a:endParaRPr lang="en-US" altLang="en-US" sz="2800" dirty="0"/>
          </a:p>
          <a:p>
            <a:pPr marL="0" indent="0">
              <a:buNone/>
            </a:pPr>
            <a:r>
              <a:rPr lang="en-AU" altLang="en-US" sz="2800" b="1" dirty="0"/>
              <a:t>try</a:t>
            </a:r>
            <a:r>
              <a:rPr lang="en-US" altLang="en-US" sz="2800" dirty="0"/>
              <a:t> (declare and create resources) {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  Use the resource to process the file;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}</a:t>
            </a:r>
            <a:endParaRPr lang="en-US" altLang="en-US" sz="2800" dirty="0"/>
          </a:p>
          <a:p>
            <a:pPr marL="0" indent="0">
              <a:buNone/>
            </a:pPr>
            <a:endParaRPr lang="en-US" altLang="en-US" sz="2600" dirty="0"/>
          </a:p>
        </p:txBody>
      </p:sp>
      <p:sp>
        <p:nvSpPr>
          <p:cNvPr id="66565" name="AutoShape 10">
            <a:hlinkClick r:id="rId1" action="ppaction://program"/>
          </p:cNvPr>
          <p:cNvSpPr/>
          <p:nvPr/>
        </p:nvSpPr>
        <p:spPr>
          <a:xfrm>
            <a:off x="7848600" y="5410200"/>
            <a:ext cx="698500" cy="339725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1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  <p:sp>
        <p:nvSpPr>
          <p:cNvPr id="66566" name="Rectangle 8">
            <a:hlinkClick r:id="rId2"/>
          </p:cNvPr>
          <p:cNvSpPr/>
          <p:nvPr/>
        </p:nvSpPr>
        <p:spPr>
          <a:xfrm>
            <a:off x="4572000" y="5389563"/>
            <a:ext cx="3095625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WriteDataWithAutoClose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Reading Data Using </a:t>
            </a:r>
            <a:r>
              <a:rPr lang="en-US" altLang="en-US" u="sng" dirty="0"/>
              <a:t>Scanner</a:t>
            </a:r>
            <a:r>
              <a:rPr lang="en-US" altLang="en-US" dirty="0"/>
              <a:t> </a:t>
            </a:r>
            <a:endParaRPr lang="en-US" altLang="en-US" dirty="0"/>
          </a:p>
        </p:txBody>
      </p:sp>
      <p:sp>
        <p:nvSpPr>
          <p:cNvPr id="67588" name="Rectangle 3"/>
          <p:cNvSpPr/>
          <p:nvPr/>
        </p:nvSpPr>
        <p:spPr>
          <a:xfrm>
            <a:off x="285750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sp>
        <p:nvSpPr>
          <p:cNvPr id="67589" name="Rectangle 4"/>
          <p:cNvSpPr/>
          <p:nvPr/>
        </p:nvSpPr>
        <p:spPr>
          <a:xfrm>
            <a:off x="2714625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sp>
        <p:nvSpPr>
          <p:cNvPr id="67590" name="Rectangle 5"/>
          <p:cNvSpPr/>
          <p:nvPr/>
        </p:nvSpPr>
        <p:spPr>
          <a:xfrm>
            <a:off x="0" y="22748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graphicFrame>
        <p:nvGraphicFramePr>
          <p:cNvPr id="67591" name="Object 6"/>
          <p:cNvGraphicFramePr>
            <a:graphicFrameLocks noChangeAspect="1"/>
          </p:cNvGraphicFramePr>
          <p:nvPr/>
        </p:nvGraphicFramePr>
        <p:xfrm>
          <a:off x="231775" y="1139825"/>
          <a:ext cx="8680450" cy="44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508500" imgH="2311400" progId="Word.Picture.8">
                  <p:embed/>
                </p:oleObj>
              </mc:Choice>
              <mc:Fallback>
                <p:oleObj name="" r:id="rId1" imgW="4508500" imgH="2311400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1775" y="1139825"/>
                        <a:ext cx="8680450" cy="445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AutoShape 10">
            <a:hlinkClick r:id="rId3" action="ppaction://program"/>
          </p:cNvPr>
          <p:cNvSpPr/>
          <p:nvPr/>
        </p:nvSpPr>
        <p:spPr>
          <a:xfrm>
            <a:off x="7667625" y="5799138"/>
            <a:ext cx="698500" cy="339725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3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  <p:sp>
        <p:nvSpPr>
          <p:cNvPr id="67593" name="Rectangle 11">
            <a:hlinkClick r:id="rId4"/>
          </p:cNvPr>
          <p:cNvSpPr/>
          <p:nvPr/>
        </p:nvSpPr>
        <p:spPr>
          <a:xfrm>
            <a:off x="6143625" y="5778500"/>
            <a:ext cx="1341438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ReadData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191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Problem: Replacing Text</a:t>
            </a:r>
            <a:endParaRPr lang="en-US" altLang="en-US" dirty="0"/>
          </a:p>
        </p:txBody>
      </p:sp>
      <p:sp>
        <p:nvSpPr>
          <p:cNvPr id="68612" name="Rectangle 3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581400"/>
          </a:xfrm>
        </p:spPr>
        <p:txBody>
          <a:bodyPr vert="horz" wrap="square" lIns="92075" tIns="46038" rIns="92075" bIns="46038" anchor="t" anchorCtr="0"/>
          <a:p>
            <a:pPr marL="0" indent="0">
              <a:buNone/>
            </a:pPr>
            <a:r>
              <a:rPr lang="en-US" altLang="en-US" sz="2600" dirty="0"/>
              <a:t>Write a class named </a:t>
            </a:r>
            <a:r>
              <a:rPr lang="en-US" altLang="en-US" sz="2600" u="sng" dirty="0"/>
              <a:t>ReplaceText</a:t>
            </a:r>
            <a:r>
              <a:rPr lang="en-US" altLang="en-US" sz="2600" dirty="0"/>
              <a:t> that replaces a string in a text file with a new string. The filename and strings are passed as command-line arguments as follows:</a:t>
            </a:r>
            <a:endParaRPr lang="en-US" altLang="en-US" sz="2600" u="sng" dirty="0"/>
          </a:p>
          <a:p>
            <a:pPr lvl="1">
              <a:buNone/>
            </a:pPr>
            <a:r>
              <a:rPr lang="en-US" altLang="en-US" sz="2200" dirty="0"/>
              <a:t>java ReplaceText sourceFile targetFile oldString newString</a:t>
            </a:r>
            <a:endParaRPr lang="en-US" altLang="en-US" sz="2200" dirty="0"/>
          </a:p>
          <a:p>
            <a:pPr lvl="1">
              <a:buNone/>
            </a:pPr>
            <a:endParaRPr lang="en-US" altLang="en-US" sz="2200" dirty="0"/>
          </a:p>
          <a:p>
            <a:pPr marL="0" indent="0">
              <a:buNone/>
            </a:pPr>
            <a:r>
              <a:rPr lang="en-US" altLang="en-US" sz="2600" dirty="0"/>
              <a:t>For example, invoking</a:t>
            </a:r>
            <a:endParaRPr lang="en-US" altLang="en-US" sz="2600" u="sng" dirty="0"/>
          </a:p>
          <a:p>
            <a:pPr lvl="1">
              <a:buNone/>
            </a:pPr>
            <a:r>
              <a:rPr lang="en-US" altLang="en-US" sz="2200" dirty="0"/>
              <a:t>java ReplaceText FormatString.java t.txt StringBuilder StringBuffer</a:t>
            </a:r>
            <a:endParaRPr lang="en-US" altLang="en-US" sz="2200" dirty="0"/>
          </a:p>
          <a:p>
            <a:pPr marL="0" indent="0">
              <a:buNone/>
            </a:pPr>
            <a:r>
              <a:rPr lang="en-US" altLang="en-US" sz="2600" dirty="0"/>
              <a:t>replaces all the occurrences of </a:t>
            </a:r>
            <a:r>
              <a:rPr lang="en-US" altLang="en-US" sz="2600" u="sng" dirty="0"/>
              <a:t>StringBuilder</a:t>
            </a:r>
            <a:r>
              <a:rPr lang="en-US" altLang="en-US" sz="2600" dirty="0"/>
              <a:t> by </a:t>
            </a:r>
            <a:r>
              <a:rPr lang="en-US" altLang="en-US" sz="2600" u="sng" dirty="0"/>
              <a:t>StringBuffer</a:t>
            </a:r>
            <a:r>
              <a:rPr lang="en-US" altLang="en-US" sz="2600" dirty="0"/>
              <a:t> in FormatString.java and saves the new file in t.txt.</a:t>
            </a:r>
            <a:endParaRPr lang="en-US" altLang="en-US" sz="2600" dirty="0"/>
          </a:p>
        </p:txBody>
      </p:sp>
      <p:sp>
        <p:nvSpPr>
          <p:cNvPr id="68613" name="AutoShape 10">
            <a:hlinkClick r:id="rId1" action="ppaction://program"/>
          </p:cNvPr>
          <p:cNvSpPr/>
          <p:nvPr/>
        </p:nvSpPr>
        <p:spPr>
          <a:xfrm>
            <a:off x="7485063" y="5589588"/>
            <a:ext cx="698500" cy="339725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1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  <p:sp>
        <p:nvSpPr>
          <p:cNvPr id="68614" name="Rectangle 8">
            <a:hlinkClick r:id="rId2"/>
          </p:cNvPr>
          <p:cNvSpPr/>
          <p:nvPr/>
        </p:nvSpPr>
        <p:spPr>
          <a:xfrm>
            <a:off x="5534025" y="5568950"/>
            <a:ext cx="1770063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ReplaceText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Handling InputMismatchException</a:t>
            </a:r>
            <a:endParaRPr lang="en-US" altLang="en-US" dirty="0"/>
          </a:p>
        </p:txBody>
      </p:sp>
      <p:sp>
        <p:nvSpPr>
          <p:cNvPr id="13316" name="Text Box 5"/>
          <p:cNvSpPr txBox="1"/>
          <p:nvPr/>
        </p:nvSpPr>
        <p:spPr>
          <a:xfrm>
            <a:off x="304800" y="2819400"/>
            <a:ext cx="85344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cs typeface="Arial" panose="020B0604020202090204" pitchFamily="34" charset="0"/>
              </a:rPr>
              <a:t>By handling InputMismatchException, your program will continuously read an input until it is correct.</a:t>
            </a:r>
            <a:endParaRPr lang="en-US" altLang="en-US" sz="2800" dirty="0">
              <a:ea typeface="Arial" panose="020B0604020202090204" pitchFamily="34" charset="0"/>
            </a:endParaRPr>
          </a:p>
        </p:txBody>
      </p:sp>
      <p:sp>
        <p:nvSpPr>
          <p:cNvPr id="13317" name="AutoShape 10">
            <a:hlinkClick r:id="rId1" action="ppaction://program"/>
          </p:cNvPr>
          <p:cNvSpPr/>
          <p:nvPr/>
        </p:nvSpPr>
        <p:spPr>
          <a:xfrm>
            <a:off x="5013325" y="1828800"/>
            <a:ext cx="698500" cy="339725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1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  <p:sp>
        <p:nvSpPr>
          <p:cNvPr id="13318" name="Rectangle 8">
            <a:hlinkClick r:id="rId2"/>
          </p:cNvPr>
          <p:cNvSpPr/>
          <p:nvPr/>
        </p:nvSpPr>
        <p:spPr>
          <a:xfrm>
            <a:off x="1390650" y="1808163"/>
            <a:ext cx="3441700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InputMismatchExceptionDemo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191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Reading Data from the Web</a:t>
            </a:r>
            <a:endParaRPr lang="en-US" altLang="en-US" dirty="0"/>
          </a:p>
        </p:txBody>
      </p:sp>
      <p:sp>
        <p:nvSpPr>
          <p:cNvPr id="69636" name="Rectangle 3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676400"/>
          </a:xfrm>
        </p:spPr>
        <p:txBody>
          <a:bodyPr vert="horz" wrap="square" lIns="92075" tIns="46038" rIns="92075" bIns="46038" anchor="t" anchorCtr="0"/>
          <a:p>
            <a:pPr marL="0" indent="0">
              <a:lnSpc>
                <a:spcPct val="90000"/>
              </a:lnSpc>
              <a:buNone/>
            </a:pPr>
            <a:r>
              <a:rPr lang="en-US" altLang="en-US" sz="3600" dirty="0"/>
              <a:t>Just like you can read data from a file on your computer, you can read data from a file on the Web.</a:t>
            </a:r>
            <a:endParaRPr lang="en-US" altLang="en-US" sz="3600" dirty="0"/>
          </a:p>
        </p:txBody>
      </p:sp>
      <p:sp>
        <p:nvSpPr>
          <p:cNvPr id="69637" name="Rectangle 7"/>
          <p:cNvSpPr/>
          <p:nvPr/>
        </p:nvSpPr>
        <p:spPr>
          <a:xfrm>
            <a:off x="0" y="25146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pic>
        <p:nvPicPr>
          <p:cNvPr id="69638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3048000"/>
            <a:ext cx="8158163" cy="25908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0659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191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Reading Data from the Web</a:t>
            </a:r>
            <a:endParaRPr lang="en-US" altLang="en-US" dirty="0"/>
          </a:p>
        </p:txBody>
      </p:sp>
      <p:sp>
        <p:nvSpPr>
          <p:cNvPr id="70660" name="Rectangle 3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581400"/>
          </a:xfrm>
        </p:spPr>
        <p:txBody>
          <a:bodyPr vert="horz" wrap="square" lIns="92075" tIns="46038" rIns="92075" bIns="46038" anchor="t" anchorCtr="0"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URL url = </a:t>
            </a:r>
            <a:r>
              <a:rPr lang="en-US" altLang="en-US" sz="2800" b="1" dirty="0"/>
              <a:t>new</a:t>
            </a:r>
            <a:r>
              <a:rPr lang="en-US" altLang="en-US" sz="2800" dirty="0"/>
              <a:t> URL(</a:t>
            </a:r>
            <a:r>
              <a:rPr lang="en-US" altLang="en-US" sz="2800" b="1" dirty="0"/>
              <a:t>"www.google.com/index.html"</a:t>
            </a:r>
            <a:r>
              <a:rPr lang="en-US" altLang="en-US" sz="2800" dirty="0"/>
              <a:t>);</a:t>
            </a: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After a </a:t>
            </a:r>
            <a:r>
              <a:rPr lang="en-US" altLang="en-US" sz="2800" b="1" dirty="0"/>
              <a:t>URL</a:t>
            </a:r>
            <a:r>
              <a:rPr lang="en-US" altLang="en-US" sz="2800" dirty="0"/>
              <a:t> object is created, you can use the </a:t>
            </a:r>
            <a:r>
              <a:rPr lang="en-US" altLang="en-US" sz="2800" b="1" dirty="0"/>
              <a:t>openStream()</a:t>
            </a:r>
            <a:r>
              <a:rPr lang="en-US" altLang="en-US" sz="2800" dirty="0"/>
              <a:t> method defined in the </a:t>
            </a:r>
            <a:r>
              <a:rPr lang="en-US" altLang="en-US" sz="2800" b="1" dirty="0"/>
              <a:t>URL</a:t>
            </a:r>
            <a:r>
              <a:rPr lang="en-US" altLang="en-US" sz="2800" dirty="0"/>
              <a:t> class to open an input stream and use this stream to create a </a:t>
            </a:r>
            <a:r>
              <a:rPr lang="en-US" altLang="en-US" sz="2800" b="1" dirty="0"/>
              <a:t>Scanner</a:t>
            </a:r>
            <a:r>
              <a:rPr lang="en-US" altLang="en-US" sz="2800" dirty="0"/>
              <a:t> object as follows:</a:t>
            </a: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Scanner input = </a:t>
            </a:r>
            <a:r>
              <a:rPr lang="en-US" altLang="en-US" sz="2800" b="1" dirty="0"/>
              <a:t>new</a:t>
            </a:r>
            <a:r>
              <a:rPr lang="en-US" altLang="en-US" sz="2800" dirty="0"/>
              <a:t> Scanner(url.openStream());</a:t>
            </a:r>
            <a:endParaRPr lang="en-US" altLang="en-US" sz="2800" dirty="0"/>
          </a:p>
        </p:txBody>
      </p:sp>
      <p:sp>
        <p:nvSpPr>
          <p:cNvPr id="70661" name="AutoShape 10">
            <a:hlinkClick r:id="rId1" action="ppaction://program"/>
          </p:cNvPr>
          <p:cNvSpPr/>
          <p:nvPr/>
        </p:nvSpPr>
        <p:spPr>
          <a:xfrm>
            <a:off x="5829300" y="4897438"/>
            <a:ext cx="698500" cy="339725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1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  <p:sp>
        <p:nvSpPr>
          <p:cNvPr id="70662" name="Rectangle 8">
            <a:hlinkClick r:id="rId2"/>
          </p:cNvPr>
          <p:cNvSpPr/>
          <p:nvPr/>
        </p:nvSpPr>
        <p:spPr>
          <a:xfrm>
            <a:off x="3276600" y="4876800"/>
            <a:ext cx="2371725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ReadFileFromURL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191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Case Study: Web Crawler</a:t>
            </a:r>
            <a:endParaRPr lang="en-US" altLang="en-US" dirty="0"/>
          </a:p>
        </p:txBody>
      </p:sp>
      <p:sp>
        <p:nvSpPr>
          <p:cNvPr id="71684" name="Rectangle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66800"/>
          </a:xfrm>
        </p:spPr>
        <p:txBody>
          <a:bodyPr vert="horz" wrap="square" lIns="92075" tIns="46038" rIns="92075" bIns="46038" anchor="t" anchorCtr="0"/>
          <a:p>
            <a:pPr marL="0" indent="0">
              <a:buNone/>
            </a:pPr>
            <a:r>
              <a:rPr lang="en-US" altLang="en-US" dirty="0"/>
              <a:t>This case study develops a program that travels the Web by following hyperlinks.</a:t>
            </a:r>
            <a:endParaRPr lang="en-US" altLang="en-US" dirty="0"/>
          </a:p>
        </p:txBody>
      </p:sp>
      <p:sp>
        <p:nvSpPr>
          <p:cNvPr id="71685" name="Rectangle 7"/>
          <p:cNvSpPr/>
          <p:nvPr/>
        </p:nvSpPr>
        <p:spPr>
          <a:xfrm>
            <a:off x="0" y="21240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pic>
        <p:nvPicPr>
          <p:cNvPr id="71686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286000"/>
            <a:ext cx="7848600" cy="4056063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191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Case Study: Web Crawler</a:t>
            </a:r>
            <a:endParaRPr lang="en-US" altLang="en-US" dirty="0"/>
          </a:p>
        </p:txBody>
      </p:sp>
      <p:sp>
        <p:nvSpPr>
          <p:cNvPr id="72708" name="Rectangle 3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895600"/>
          </a:xfrm>
        </p:spPr>
        <p:txBody>
          <a:bodyPr vert="horz" wrap="square" lIns="92075" tIns="46038" rIns="92075" bIns="46038" anchor="t" anchorCtr="0"/>
          <a:p>
            <a:pPr marL="0" indent="0">
              <a:buNone/>
            </a:pPr>
            <a:r>
              <a:rPr lang="en-US" altLang="en-US" sz="2800" dirty="0"/>
              <a:t>The program follows the URLs to traverse the Web. </a:t>
            </a:r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To avoid that each URL is traversed only once, the program maintains two lists of URLs: </a:t>
            </a:r>
            <a:endParaRPr lang="en-US" altLang="en-US" sz="2800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2800" dirty="0"/>
              <a:t>list 1 stores the URLs pending for traversing </a:t>
            </a:r>
            <a:endParaRPr lang="en-US" altLang="en-US" sz="2800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2800" dirty="0"/>
              <a:t>list 2 stores the URLs that have already been traversed</a:t>
            </a:r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191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Case Study: Web Crawler</a:t>
            </a:r>
            <a:endParaRPr lang="en-US" altLang="en-US" dirty="0"/>
          </a:p>
        </p:txBody>
      </p:sp>
      <p:sp>
        <p:nvSpPr>
          <p:cNvPr id="73732" name="Rectangle 3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886200"/>
          </a:xfrm>
        </p:spPr>
        <p:txBody>
          <a:bodyPr vert="horz" wrap="square" lIns="92075" tIns="46038" rIns="92075" bIns="46038" anchor="t" anchorCtr="0"/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Baskerville Old Face" pitchFamily="18" charset="0"/>
              </a:rPr>
              <a:t>Add the starting URL to a list named listOfPendingURLs; </a:t>
            </a:r>
            <a:endParaRPr lang="en-US" altLang="en-US" sz="2000" dirty="0">
              <a:latin typeface="Baskerville Old Face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Baskerville Old Face" pitchFamily="18" charset="0"/>
              </a:rPr>
              <a:t>while listOfPendingURLs is not empty {</a:t>
            </a:r>
            <a:endParaRPr lang="en-US" altLang="en-US" sz="2000" dirty="0">
              <a:latin typeface="Baskerville Old Face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Baskerville Old Face" pitchFamily="18" charset="0"/>
              </a:rPr>
              <a:t>        Remove a URL from listOfPendingURLs;</a:t>
            </a:r>
            <a:endParaRPr lang="en-US" altLang="en-US" sz="2000" dirty="0">
              <a:latin typeface="Baskerville Old Face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Baskerville Old Face" pitchFamily="18" charset="0"/>
              </a:rPr>
              <a:t>        if this URL is not in listOfTraversedURLs {</a:t>
            </a:r>
            <a:endParaRPr lang="en-US" altLang="en-US" sz="2000" dirty="0">
              <a:latin typeface="Baskerville Old Face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Baskerville Old Face" pitchFamily="18" charset="0"/>
              </a:rPr>
              <a:t>          Add it to listOfTraversedURLs;</a:t>
            </a:r>
            <a:endParaRPr lang="en-US" altLang="en-US" sz="2000" dirty="0">
              <a:latin typeface="Baskerville Old Face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Baskerville Old Face" pitchFamily="18" charset="0"/>
              </a:rPr>
              <a:t>          Display this URL;</a:t>
            </a:r>
            <a:endParaRPr lang="en-US" altLang="en-US" sz="2000" dirty="0">
              <a:latin typeface="Baskerville Old Face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Baskerville Old Face" pitchFamily="18" charset="0"/>
              </a:rPr>
              <a:t>          Exit the while loop when the size of S is equal to 100. </a:t>
            </a:r>
            <a:endParaRPr lang="en-US" altLang="en-US" sz="2000" dirty="0">
              <a:latin typeface="Baskerville Old Face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Baskerville Old Face" pitchFamily="18" charset="0"/>
              </a:rPr>
              <a:t>          Read the page from this URL and for each URL contained in the page {</a:t>
            </a:r>
            <a:endParaRPr lang="en-US" altLang="en-US" sz="2000" dirty="0">
              <a:latin typeface="Baskerville Old Face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Baskerville Old Face" pitchFamily="18" charset="0"/>
              </a:rPr>
              <a:t>            Add it to listOfPendingURLs if it is not is listOfTraversedURLs; </a:t>
            </a:r>
            <a:endParaRPr lang="en-US" altLang="en-US" sz="2000" dirty="0">
              <a:latin typeface="Baskerville Old Face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Baskerville Old Face" pitchFamily="18" charset="0"/>
              </a:rPr>
              <a:t>          }</a:t>
            </a:r>
            <a:endParaRPr lang="en-US" altLang="en-US" sz="2000" dirty="0">
              <a:latin typeface="Baskerville Old Face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Baskerville Old Face" pitchFamily="18" charset="0"/>
              </a:rPr>
              <a:t>     }</a:t>
            </a:r>
            <a:endParaRPr lang="en-US" altLang="en-US" sz="2000" dirty="0">
              <a:latin typeface="Baskerville Old Face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Baskerville Old Face" pitchFamily="18" charset="0"/>
              </a:rPr>
              <a:t> }</a:t>
            </a:r>
            <a:endParaRPr lang="en-US" altLang="en-US" sz="2000" dirty="0">
              <a:latin typeface="Baskerville Old Face" pitchFamily="18" charset="0"/>
            </a:endParaRPr>
          </a:p>
        </p:txBody>
      </p:sp>
      <p:sp>
        <p:nvSpPr>
          <p:cNvPr id="73733" name="AutoShape 10">
            <a:hlinkClick r:id="rId1" action="ppaction://program"/>
          </p:cNvPr>
          <p:cNvSpPr/>
          <p:nvPr/>
        </p:nvSpPr>
        <p:spPr>
          <a:xfrm>
            <a:off x="5829300" y="4897438"/>
            <a:ext cx="698500" cy="339725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1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  <p:sp>
        <p:nvSpPr>
          <p:cNvPr id="73734" name="Rectangle 8">
            <a:hlinkClick r:id="rId2"/>
          </p:cNvPr>
          <p:cNvSpPr/>
          <p:nvPr/>
        </p:nvSpPr>
        <p:spPr>
          <a:xfrm>
            <a:off x="3276600" y="4876800"/>
            <a:ext cx="2371725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WebCrawler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191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Exception Types</a:t>
            </a:r>
            <a:endParaRPr lang="en-US" altLang="en-US" b="1" dirty="0"/>
          </a:p>
        </p:txBody>
      </p:sp>
      <p:sp>
        <p:nvSpPr>
          <p:cNvPr id="15364" name="Rectangle 10"/>
          <p:cNvSpPr/>
          <p:nvPr/>
        </p:nvSpPr>
        <p:spPr>
          <a:xfrm>
            <a:off x="0" y="20002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graphicFrame>
        <p:nvGraphicFramePr>
          <p:cNvPr id="15365" name="Object 9"/>
          <p:cNvGraphicFramePr>
            <a:graphicFrameLocks noChangeAspect="1"/>
          </p:cNvGraphicFramePr>
          <p:nvPr/>
        </p:nvGraphicFramePr>
        <p:xfrm>
          <a:off x="152400" y="1371600"/>
          <a:ext cx="88392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598795" imgH="2847975" progId="Word.Picture.8">
                  <p:embed/>
                </p:oleObj>
              </mc:Choice>
              <mc:Fallback>
                <p:oleObj name="" r:id="rId1" imgW="5598795" imgH="2847975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1371600"/>
                        <a:ext cx="8839200" cy="451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191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System Errors</a:t>
            </a:r>
            <a:endParaRPr lang="en-US" altLang="en-US" b="1" dirty="0"/>
          </a:p>
        </p:txBody>
      </p:sp>
      <p:sp>
        <p:nvSpPr>
          <p:cNvPr id="16388" name="Rectangle 3"/>
          <p:cNvSpPr/>
          <p:nvPr/>
        </p:nvSpPr>
        <p:spPr>
          <a:xfrm>
            <a:off x="0" y="20002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304800" y="1371600"/>
          <a:ext cx="88392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5598795" imgH="2847975" progId="Word.Picture.8">
                  <p:embed/>
                </p:oleObj>
              </mc:Choice>
              <mc:Fallback>
                <p:oleObj name="" r:id="rId1" imgW="5598795" imgH="2847975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1371600"/>
                        <a:ext cx="8839200" cy="451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77" name="Rectangle 5"/>
          <p:cNvSpPr/>
          <p:nvPr/>
        </p:nvSpPr>
        <p:spPr>
          <a:xfrm>
            <a:off x="2895600" y="4038600"/>
            <a:ext cx="3194050" cy="18288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  <p:sp>
        <p:nvSpPr>
          <p:cNvPr id="310278" name="Text Box 6"/>
          <p:cNvSpPr txBox="1"/>
          <p:nvPr/>
        </p:nvSpPr>
        <p:spPr>
          <a:xfrm>
            <a:off x="0" y="4343400"/>
            <a:ext cx="2971800" cy="2047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chemeClr val="tx2"/>
                </a:solidFill>
                <a:cs typeface="Times New Roman" panose="02020603050405020304" pitchFamily="18" charset="0"/>
              </a:rPr>
              <a:t>System errors</a:t>
            </a:r>
            <a:r>
              <a:rPr lang="en-US" altLang="en-US" sz="1600" dirty="0">
                <a:solidFill>
                  <a:schemeClr val="tx2"/>
                </a:solidFill>
                <a:cs typeface="Times New Roman" panose="02020603050405020304" pitchFamily="18" charset="0"/>
              </a:rPr>
              <a:t> are thrown by JVM and represented in the </a:t>
            </a:r>
            <a:r>
              <a:rPr lang="en-US" altLang="en-US" sz="1600" u="sng" dirty="0">
                <a:solidFill>
                  <a:schemeClr val="tx2"/>
                </a:solidFill>
                <a:cs typeface="Times New Roman" panose="02020603050405020304" pitchFamily="18" charset="0"/>
              </a:rPr>
              <a:t>Error</a:t>
            </a:r>
            <a:r>
              <a:rPr lang="en-US" altLang="en-US" sz="1600" dirty="0">
                <a:solidFill>
                  <a:schemeClr val="tx2"/>
                </a:solidFill>
                <a:cs typeface="Times New Roman" panose="02020603050405020304" pitchFamily="18" charset="0"/>
              </a:rPr>
              <a:t> class. The </a:t>
            </a:r>
            <a:r>
              <a:rPr lang="en-US" altLang="en-US" sz="1600" u="sng" dirty="0">
                <a:solidFill>
                  <a:schemeClr val="tx2"/>
                </a:solidFill>
                <a:cs typeface="Times New Roman" panose="02020603050405020304" pitchFamily="18" charset="0"/>
              </a:rPr>
              <a:t>Error</a:t>
            </a:r>
            <a:r>
              <a:rPr lang="en-US" altLang="en-US" sz="1600" dirty="0">
                <a:solidFill>
                  <a:schemeClr val="tx2"/>
                </a:solidFill>
                <a:cs typeface="Times New Roman" panose="02020603050405020304" pitchFamily="18" charset="0"/>
              </a:rPr>
              <a:t> class describes internal system errors. Such errors rarely occur. If one does, there is little you can do beyond notifying the user and trying to terminate the program gracefully. </a:t>
            </a:r>
            <a:endParaRPr lang="en-US" altLang="en-US" sz="1600" dirty="0">
              <a:solidFill>
                <a:schemeClr val="tx2"/>
              </a:solidFill>
              <a:ea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7" grpId="0" bldLvl="0" animBg="1"/>
      <p:bldP spid="3102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191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Exceptions</a:t>
            </a:r>
            <a:endParaRPr lang="en-US" altLang="en-US" b="1" dirty="0"/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152400" y="1371600"/>
          <a:ext cx="88392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598795" imgH="2847975" progId="Word.Picture.8">
                  <p:embed/>
                </p:oleObj>
              </mc:Choice>
              <mc:Fallback>
                <p:oleObj name="" r:id="rId1" imgW="5598795" imgH="284797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1371600"/>
                        <a:ext cx="8839200" cy="451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1" name="Text Box 5"/>
          <p:cNvSpPr txBox="1"/>
          <p:nvPr/>
        </p:nvSpPr>
        <p:spPr>
          <a:xfrm>
            <a:off x="0" y="1219200"/>
            <a:ext cx="2667000" cy="173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u="sng" dirty="0">
                <a:solidFill>
                  <a:schemeClr val="tx2"/>
                </a:solidFill>
                <a:cs typeface="Times New Roman" panose="02020603050405020304" pitchFamily="18" charset="0"/>
              </a:rPr>
              <a:t>Exception</a:t>
            </a:r>
            <a:r>
              <a:rPr lang="en-US" altLang="en-US" sz="1800" dirty="0">
                <a:solidFill>
                  <a:schemeClr val="tx2"/>
                </a:solidFill>
                <a:cs typeface="Times New Roman" panose="02020603050405020304" pitchFamily="18" charset="0"/>
              </a:rPr>
              <a:t> describes errors caused by your program and external circumstances. These errors can be caught and handled by your program</a:t>
            </a:r>
            <a:r>
              <a:rPr lang="en-US" altLang="en-US" sz="1800" dirty="0">
                <a:solidFill>
                  <a:schemeClr val="bg2"/>
                </a:solidFill>
                <a:cs typeface="Times New Roman" panose="02020603050405020304" pitchFamily="18" charset="0"/>
              </a:rPr>
              <a:t>. </a:t>
            </a:r>
            <a:endParaRPr lang="en-US" altLang="en-US" sz="1800" dirty="0">
              <a:solidFill>
                <a:schemeClr val="bg2"/>
              </a:solidFill>
              <a:ea typeface="Arial" panose="020B0604020202090204" pitchFamily="34" charset="0"/>
            </a:endParaRPr>
          </a:p>
        </p:txBody>
      </p:sp>
      <p:sp>
        <p:nvSpPr>
          <p:cNvPr id="311302" name="Rectangle 6"/>
          <p:cNvSpPr/>
          <p:nvPr/>
        </p:nvSpPr>
        <p:spPr>
          <a:xfrm>
            <a:off x="2743200" y="1447800"/>
            <a:ext cx="6172200" cy="28956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1" grpId="0"/>
      <p:bldP spid="311302" grpId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0</TotalTime>
  <Words>16460</Words>
  <Application>WPS 演示</Application>
  <PresentationFormat>On-screen Show (4:3)</PresentationFormat>
  <Paragraphs>839</Paragraphs>
  <Slides>64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64</vt:i4>
      </vt:variant>
    </vt:vector>
  </HeadingPairs>
  <TitlesOfParts>
    <vt:vector size="101" baseType="lpstr">
      <vt:lpstr>Arial</vt:lpstr>
      <vt:lpstr>宋体</vt:lpstr>
      <vt:lpstr>Wingdings</vt:lpstr>
      <vt:lpstr>Times New Roman</vt:lpstr>
      <vt:lpstr>Monotype Sorts</vt:lpstr>
      <vt:lpstr>Thonburi</vt:lpstr>
      <vt:lpstr>Monotype Sorts</vt:lpstr>
      <vt:lpstr>Times New Roman Italic</vt:lpstr>
      <vt:lpstr>Courier New</vt:lpstr>
      <vt:lpstr>Book Antiqua</vt:lpstr>
      <vt:lpstr>苹方-简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Courier</vt:lpstr>
      <vt:lpstr>Courier</vt:lpstr>
      <vt:lpstr>Forte</vt:lpstr>
      <vt:lpstr>Baskerville Old Face</vt:lpstr>
      <vt:lpstr>International</vt:lpstr>
      <vt:lpstr>1_International</vt:lpstr>
      <vt:lpstr>Word.Picture.8</vt:lpstr>
      <vt:lpstr>Paint.Picture</vt:lpstr>
      <vt:lpstr>Paint.Picture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Chapter 12 Exception Handling and Text IO</vt:lpstr>
      <vt:lpstr>Motivations</vt:lpstr>
      <vt:lpstr>Objectives</vt:lpstr>
      <vt:lpstr>Exception-Handling Overview </vt:lpstr>
      <vt:lpstr>Exception Advantages</vt:lpstr>
      <vt:lpstr>Handling InputMismatchException</vt:lpstr>
      <vt:lpstr>Exception Types</vt:lpstr>
      <vt:lpstr>System Errors</vt:lpstr>
      <vt:lpstr>Exceptions</vt:lpstr>
      <vt:lpstr>Runtime Exceptions</vt:lpstr>
      <vt:lpstr>Checked vs. Unchecked Exceptions</vt:lpstr>
      <vt:lpstr>Unchecked Exceptions</vt:lpstr>
      <vt:lpstr>Unchecked Exceptions</vt:lpstr>
      <vt:lpstr>Declaring, Throwing, and Catching Exceptions</vt:lpstr>
      <vt:lpstr>Declaring Exceptions</vt:lpstr>
      <vt:lpstr>Throwing Exceptions</vt:lpstr>
      <vt:lpstr>Throwing Exceptions Example</vt:lpstr>
      <vt:lpstr>Catching Exceptions</vt:lpstr>
      <vt:lpstr>Catch or Declare Checked Exceptions</vt:lpstr>
      <vt:lpstr>Catch or Declare Checked Exceptions</vt:lpstr>
      <vt:lpstr>Example: Declaring, Throwing, and Catching Exceptions</vt:lpstr>
      <vt:lpstr>Rethrowing Exceptions</vt:lpstr>
      <vt:lpstr>The finally Clause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Catching Exceptions</vt:lpstr>
      <vt:lpstr>Cautions When Using Exceptions</vt:lpstr>
      <vt:lpstr>When to Throw Exceptions</vt:lpstr>
      <vt:lpstr>When to Use Exceptions</vt:lpstr>
      <vt:lpstr>When to Use Exceptions</vt:lpstr>
      <vt:lpstr>Defining Custom Exception Classes</vt:lpstr>
      <vt:lpstr>Custom Exception Class Example</vt:lpstr>
      <vt:lpstr>Assertions</vt:lpstr>
      <vt:lpstr>Declaring Assertions</vt:lpstr>
      <vt:lpstr>Executing Assertions</vt:lpstr>
      <vt:lpstr>Executing Assertions Example</vt:lpstr>
      <vt:lpstr>Compiling Programs with Assertions </vt:lpstr>
      <vt:lpstr>Running Programs with Assertions</vt:lpstr>
      <vt:lpstr>Exception Handling or Assertions?</vt:lpstr>
      <vt:lpstr>Exception Handling or Assertions?</vt:lpstr>
      <vt:lpstr>Exception Handling or Assertions?</vt:lpstr>
      <vt:lpstr>Exception Handling or Assertions?</vt:lpstr>
      <vt:lpstr>The File Class</vt:lpstr>
      <vt:lpstr>Obtaining file properties and manipulating file</vt:lpstr>
      <vt:lpstr>Problem: Explore File Properties</vt:lpstr>
      <vt:lpstr>Text I/O</vt:lpstr>
      <vt:lpstr>Writing Data Using PrintWriter </vt:lpstr>
      <vt:lpstr>Try-with-resources</vt:lpstr>
      <vt:lpstr>Reading Data Using Scanner </vt:lpstr>
      <vt:lpstr>Problem: Replacing Text</vt:lpstr>
      <vt:lpstr>Reading Data from the Web</vt:lpstr>
      <vt:lpstr>Reading Data from the Web</vt:lpstr>
      <vt:lpstr>Case Study: Web Crawler</vt:lpstr>
      <vt:lpstr>Case Study: Web Crawler</vt:lpstr>
      <vt:lpstr>Case Study: Web Crawler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Exception Handling</dc:title>
  <dc:creator>Y. Daniel Liang</dc:creator>
  <cp:lastModifiedBy>蔡玮 - 香港中文大学(深圳)</cp:lastModifiedBy>
  <cp:revision>241</cp:revision>
  <dcterms:created xsi:type="dcterms:W3CDTF">2024-03-14T19:50:23Z</dcterms:created>
  <dcterms:modified xsi:type="dcterms:W3CDTF">2024-03-14T19:50:23Z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1B85B4CC21BF70E41A62F265E27D5277_43</vt:lpwstr>
  </property>
  <property fmtid="{D5CDD505-2E9C-101B-9397-08002B2CF9AE}" pid="3" name="KSOProductBuildVer">
    <vt:lpwstr>2052-6.5.2.8766</vt:lpwstr>
  </property>
</Properties>
</file>