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52"/>
  </p:handoutMasterIdLst>
  <p:sldIdLst>
    <p:sldId id="413" r:id="rId3"/>
    <p:sldId id="478" r:id="rId4"/>
    <p:sldId id="450" r:id="rId5"/>
    <p:sldId id="459" r:id="rId6"/>
    <p:sldId id="461" r:id="rId8"/>
    <p:sldId id="460" r:id="rId9"/>
    <p:sldId id="479" r:id="rId10"/>
    <p:sldId id="480" r:id="rId11"/>
    <p:sldId id="481" r:id="rId12"/>
    <p:sldId id="415" r:id="rId13"/>
    <p:sldId id="483" r:id="rId14"/>
    <p:sldId id="463" r:id="rId15"/>
    <p:sldId id="501" r:id="rId16"/>
    <p:sldId id="506" r:id="rId17"/>
    <p:sldId id="507" r:id="rId18"/>
    <p:sldId id="505" r:id="rId19"/>
    <p:sldId id="469" r:id="rId20"/>
    <p:sldId id="457" r:id="rId21"/>
    <p:sldId id="484" r:id="rId22"/>
    <p:sldId id="485" r:id="rId23"/>
    <p:sldId id="486" r:id="rId24"/>
    <p:sldId id="534" r:id="rId25"/>
    <p:sldId id="487" r:id="rId26"/>
    <p:sldId id="488" r:id="rId27"/>
    <p:sldId id="489" r:id="rId28"/>
    <p:sldId id="509" r:id="rId29"/>
    <p:sldId id="510" r:id="rId30"/>
    <p:sldId id="508" r:id="rId31"/>
    <p:sldId id="491" r:id="rId32"/>
    <p:sldId id="471" r:id="rId33"/>
    <p:sldId id="512" r:id="rId34"/>
    <p:sldId id="564" r:id="rId35"/>
    <p:sldId id="513" r:id="rId36"/>
    <p:sldId id="514" r:id="rId37"/>
    <p:sldId id="515" r:id="rId38"/>
    <p:sldId id="517" r:id="rId39"/>
    <p:sldId id="516" r:id="rId40"/>
    <p:sldId id="518" r:id="rId41"/>
    <p:sldId id="519" r:id="rId42"/>
    <p:sldId id="520" r:id="rId43"/>
    <p:sldId id="493" r:id="rId44"/>
    <p:sldId id="494" r:id="rId45"/>
    <p:sldId id="464" r:id="rId46"/>
    <p:sldId id="522" r:id="rId47"/>
    <p:sldId id="530" r:id="rId48"/>
    <p:sldId id="531" r:id="rId49"/>
    <p:sldId id="532" r:id="rId50"/>
    <p:sldId id="533" r:id="rId5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711"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p:restoredTop sz="94670"/>
  </p:normalViewPr>
  <p:slideViewPr>
    <p:cSldViewPr showGuides="1">
      <p:cViewPr varScale="1">
        <p:scale>
          <a:sx n="114" d="100"/>
          <a:sy n="114" d="100"/>
        </p:scale>
        <p:origin x="1560" y="102"/>
      </p:cViewPr>
      <p:guideLst>
        <p:guide orient="horz" pos="1711"/>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4099"/>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
            <a:pPr lvl="0">
              <a:buNone/>
            </a:pPr>
            <a:endParaRPr sz="1000" i="1" dirty="0"/>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
            <a:pPr lvl="0" algn="r">
              <a:buNone/>
            </a:pPr>
            <a:endParaRPr sz="1000" i="1" dirty="0"/>
          </a:p>
        </p:txBody>
      </p:sp>
      <p:sp>
        <p:nvSpPr>
          <p:cNvPr id="3076" name="Rectangle 4"/>
          <p:cNvSpPr>
            <a:spLocks noGrp="1" noRot="1" noChangeAspect="1" noTextEdit="1"/>
          </p:cNvSpPr>
          <p:nvPr>
            <p:ph type="sldImg" idx="2"/>
          </p:nvPr>
        </p:nvSpPr>
        <p:spPr>
          <a:xfrm>
            <a:off x="1149350" y="692150"/>
            <a:ext cx="4559300"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
            <a:pPr lvl="0">
              <a:buNone/>
            </a:pPr>
            <a:endParaRPr sz="1000" i="1" dirty="0"/>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
            <a:pPr lvl="0" algn="r">
              <a:buNone/>
            </a:pPr>
            <a:fld id="{9A0DB2DC-4C9A-4742-B13C-FB6460FD3503}" type="slidenum">
              <a:rPr lang="en-US" altLang="en-US" sz="1000" i="1" dirty="0"/>
            </a:fld>
            <a:endParaRPr lang="en-US" altLang="en-US" sz="1000" i="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8195" name="Rectangle 2"/>
          <p:cNvSpPr>
            <a:spLocks noGrp="1" noRot="1" noChangeAspect="1" noTextEdit="1"/>
          </p:cNvSpPr>
          <p:nvPr>
            <p:ph type="sldImg"/>
          </p:nvPr>
        </p:nvSpPr>
        <p:spPr>
          <a:xfrm>
            <a:off x="1150938" y="692150"/>
            <a:ext cx="4556125" cy="3416300"/>
          </a:xfrm>
        </p:spPr>
      </p:sp>
      <p:sp>
        <p:nvSpPr>
          <p:cNvPr id="8196"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41987" name="Rectangle 2"/>
          <p:cNvSpPr>
            <a:spLocks noGrp="1" noRot="1" noChangeAspect="1" noTextEdit="1"/>
          </p:cNvSpPr>
          <p:nvPr>
            <p:ph type="sldImg"/>
          </p:nvPr>
        </p:nvSpPr>
        <p:spPr>
          <a:xfrm>
            <a:off x="1150938" y="692150"/>
            <a:ext cx="4556125" cy="3416300"/>
          </a:xfrm>
        </p:spPr>
      </p:sp>
      <p:sp>
        <p:nvSpPr>
          <p:cNvPr id="41988"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39939" name="Rectangle 2"/>
          <p:cNvSpPr>
            <a:spLocks noGrp="1" noRot="1" noChangeAspect="1" noTextEdit="1"/>
          </p:cNvSpPr>
          <p:nvPr>
            <p:ph type="sldImg"/>
          </p:nvPr>
        </p:nvSpPr>
        <p:spPr>
          <a:xfrm>
            <a:off x="1150938" y="692150"/>
            <a:ext cx="4556125" cy="3416300"/>
          </a:xfrm>
        </p:spPr>
      </p:sp>
      <p:sp>
        <p:nvSpPr>
          <p:cNvPr id="39940"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44035" name="Rectangle 2"/>
          <p:cNvSpPr>
            <a:spLocks noGrp="1" noRot="1" noChangeAspect="1" noTextEdit="1"/>
          </p:cNvSpPr>
          <p:nvPr>
            <p:ph type="sldImg"/>
          </p:nvPr>
        </p:nvSpPr>
        <p:spPr>
          <a:xfrm>
            <a:off x="1150938" y="692150"/>
            <a:ext cx="4556125" cy="3416300"/>
          </a:xfrm>
        </p:spPr>
      </p:sp>
      <p:sp>
        <p:nvSpPr>
          <p:cNvPr id="44036"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46083" name="Rectangle 2"/>
          <p:cNvSpPr>
            <a:spLocks noGrp="1" noRot="1" noChangeAspect="1" noTextEdit="1"/>
          </p:cNvSpPr>
          <p:nvPr>
            <p:ph type="sldImg"/>
          </p:nvPr>
        </p:nvSpPr>
        <p:spPr>
          <a:xfrm>
            <a:off x="1150938" y="692150"/>
            <a:ext cx="4556125" cy="3416300"/>
          </a:xfrm>
        </p:spPr>
      </p:sp>
      <p:sp>
        <p:nvSpPr>
          <p:cNvPr id="46084"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48131" name="Rectangle 2"/>
          <p:cNvSpPr>
            <a:spLocks noGrp="1" noRot="1" noChangeAspect="1" noTextEdit="1"/>
          </p:cNvSpPr>
          <p:nvPr>
            <p:ph type="sldImg"/>
          </p:nvPr>
        </p:nvSpPr>
        <p:spPr>
          <a:xfrm>
            <a:off x="1150938" y="692150"/>
            <a:ext cx="4556125" cy="3416300"/>
          </a:xfrm>
        </p:spPr>
      </p:sp>
      <p:sp>
        <p:nvSpPr>
          <p:cNvPr id="48132"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50179" name="Rectangle 2"/>
          <p:cNvSpPr>
            <a:spLocks noGrp="1" noRot="1" noChangeAspect="1" noTextEdit="1"/>
          </p:cNvSpPr>
          <p:nvPr>
            <p:ph type="sldImg"/>
          </p:nvPr>
        </p:nvSpPr>
        <p:spPr>
          <a:xfrm>
            <a:off x="1150938" y="692150"/>
            <a:ext cx="4556125" cy="3416300"/>
          </a:xfrm>
        </p:spPr>
      </p:sp>
      <p:sp>
        <p:nvSpPr>
          <p:cNvPr id="50180"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54275" name="Rectangle 2"/>
          <p:cNvSpPr>
            <a:spLocks noGrp="1" noRot="1" noChangeAspect="1" noTextEdit="1"/>
          </p:cNvSpPr>
          <p:nvPr>
            <p:ph type="sldImg"/>
          </p:nvPr>
        </p:nvSpPr>
        <p:spPr>
          <a:xfrm>
            <a:off x="1150938" y="692150"/>
            <a:ext cx="4556125" cy="3416300"/>
          </a:xfrm>
        </p:spPr>
      </p:sp>
      <p:sp>
        <p:nvSpPr>
          <p:cNvPr id="54276"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56323" name="Rectangle 2"/>
          <p:cNvSpPr>
            <a:spLocks noGrp="1" noRot="1" noChangeAspect="1" noTextEdit="1"/>
          </p:cNvSpPr>
          <p:nvPr>
            <p:ph type="sldImg"/>
          </p:nvPr>
        </p:nvSpPr>
        <p:spPr>
          <a:xfrm>
            <a:off x="1150938" y="692150"/>
            <a:ext cx="4556125" cy="3416300"/>
          </a:xfrm>
        </p:spPr>
      </p:sp>
      <p:sp>
        <p:nvSpPr>
          <p:cNvPr id="56324"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58371" name="Rectangle 2"/>
          <p:cNvSpPr>
            <a:spLocks noGrp="1" noRot="1" noChangeAspect="1" noTextEdit="1"/>
          </p:cNvSpPr>
          <p:nvPr>
            <p:ph type="sldImg"/>
          </p:nvPr>
        </p:nvSpPr>
        <p:spPr>
          <a:xfrm>
            <a:off x="1150938" y="692150"/>
            <a:ext cx="4556125" cy="3416300"/>
          </a:xfrm>
        </p:spPr>
      </p:sp>
      <p:sp>
        <p:nvSpPr>
          <p:cNvPr id="58372"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60419" name="Rectangle 2"/>
          <p:cNvSpPr>
            <a:spLocks noGrp="1" noRot="1" noChangeAspect="1" noTextEdit="1"/>
          </p:cNvSpPr>
          <p:nvPr>
            <p:ph type="sldImg"/>
          </p:nvPr>
        </p:nvSpPr>
        <p:spPr>
          <a:xfrm>
            <a:off x="1150938" y="692150"/>
            <a:ext cx="4556125" cy="3416300"/>
          </a:xfrm>
        </p:spPr>
      </p:sp>
      <p:sp>
        <p:nvSpPr>
          <p:cNvPr id="60420"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23555" name="Rectangle 2"/>
          <p:cNvSpPr>
            <a:spLocks noGrp="1" noRot="1" noChangeAspect="1" noTextEdit="1"/>
          </p:cNvSpPr>
          <p:nvPr>
            <p:ph type="sldImg"/>
          </p:nvPr>
        </p:nvSpPr>
        <p:spPr>
          <a:xfrm>
            <a:off x="1150938" y="692150"/>
            <a:ext cx="4556125" cy="3416300"/>
          </a:xfrm>
        </p:spPr>
      </p:sp>
      <p:sp>
        <p:nvSpPr>
          <p:cNvPr id="23556"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62467" name="Rectangle 2"/>
          <p:cNvSpPr>
            <a:spLocks noGrp="1" noRot="1" noChangeAspect="1" noTextEdit="1"/>
          </p:cNvSpPr>
          <p:nvPr>
            <p:ph type="sldImg"/>
          </p:nvPr>
        </p:nvSpPr>
        <p:spPr>
          <a:xfrm>
            <a:off x="1150938" y="692150"/>
            <a:ext cx="4556125" cy="3416300"/>
          </a:xfrm>
        </p:spPr>
      </p:sp>
      <p:sp>
        <p:nvSpPr>
          <p:cNvPr id="62468"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64515" name="Rectangle 2"/>
          <p:cNvSpPr>
            <a:spLocks noGrp="1" noRot="1" noChangeAspect="1" noTextEdit="1"/>
          </p:cNvSpPr>
          <p:nvPr>
            <p:ph type="sldImg"/>
          </p:nvPr>
        </p:nvSpPr>
        <p:spPr>
          <a:xfrm>
            <a:off x="1150938" y="692150"/>
            <a:ext cx="4556125" cy="3416300"/>
          </a:xfrm>
        </p:spPr>
      </p:sp>
      <p:sp>
        <p:nvSpPr>
          <p:cNvPr id="64516"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66563" name="Rectangle 2"/>
          <p:cNvSpPr>
            <a:spLocks noGrp="1" noRot="1" noChangeAspect="1" noTextEdit="1"/>
          </p:cNvSpPr>
          <p:nvPr>
            <p:ph type="sldImg"/>
          </p:nvPr>
        </p:nvSpPr>
        <p:spPr>
          <a:xfrm>
            <a:off x="1150938" y="692150"/>
            <a:ext cx="4556125" cy="3416300"/>
          </a:xfrm>
        </p:spPr>
      </p:sp>
      <p:sp>
        <p:nvSpPr>
          <p:cNvPr id="66564"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68611" name="Rectangle 2"/>
          <p:cNvSpPr>
            <a:spLocks noGrp="1" noRot="1" noChangeAspect="1" noTextEdit="1"/>
          </p:cNvSpPr>
          <p:nvPr>
            <p:ph type="sldImg"/>
          </p:nvPr>
        </p:nvSpPr>
        <p:spPr>
          <a:xfrm>
            <a:off x="1150938" y="692150"/>
            <a:ext cx="4556125" cy="3416300"/>
          </a:xfrm>
        </p:spPr>
      </p:sp>
      <p:sp>
        <p:nvSpPr>
          <p:cNvPr id="68612"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70659" name="Rectangle 2"/>
          <p:cNvSpPr>
            <a:spLocks noGrp="1" noRot="1" noChangeAspect="1" noTextEdit="1"/>
          </p:cNvSpPr>
          <p:nvPr>
            <p:ph type="sldImg"/>
          </p:nvPr>
        </p:nvSpPr>
        <p:spPr>
          <a:xfrm>
            <a:off x="1150938" y="692150"/>
            <a:ext cx="4556125" cy="3416300"/>
          </a:xfrm>
        </p:spPr>
      </p:sp>
      <p:sp>
        <p:nvSpPr>
          <p:cNvPr id="70660"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72707" name="Rectangle 2"/>
          <p:cNvSpPr>
            <a:spLocks noGrp="1" noRot="1" noChangeAspect="1" noTextEdit="1"/>
          </p:cNvSpPr>
          <p:nvPr>
            <p:ph type="sldImg"/>
          </p:nvPr>
        </p:nvSpPr>
        <p:spPr>
          <a:xfrm>
            <a:off x="1150938" y="692150"/>
            <a:ext cx="4556125" cy="3416300"/>
          </a:xfrm>
        </p:spPr>
      </p:sp>
      <p:sp>
        <p:nvSpPr>
          <p:cNvPr id="72708"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75779" name="Rectangle 2"/>
          <p:cNvSpPr>
            <a:spLocks noGrp="1" noRot="1" noChangeAspect="1" noTextEdit="1"/>
          </p:cNvSpPr>
          <p:nvPr>
            <p:ph type="sldImg"/>
          </p:nvPr>
        </p:nvSpPr>
        <p:spPr>
          <a:xfrm>
            <a:off x="1150938" y="692150"/>
            <a:ext cx="4556125" cy="3416300"/>
          </a:xfrm>
        </p:spPr>
      </p:sp>
      <p:sp>
        <p:nvSpPr>
          <p:cNvPr id="75780"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77827" name="Rectangle 2"/>
          <p:cNvSpPr>
            <a:spLocks noGrp="1" noRot="1" noChangeAspect="1" noTextEdit="1"/>
          </p:cNvSpPr>
          <p:nvPr>
            <p:ph type="sldImg"/>
          </p:nvPr>
        </p:nvSpPr>
        <p:spPr>
          <a:xfrm>
            <a:off x="1150938" y="692150"/>
            <a:ext cx="4556125" cy="3416300"/>
          </a:xfrm>
        </p:spPr>
      </p:sp>
      <p:sp>
        <p:nvSpPr>
          <p:cNvPr id="77828"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81923" name="Rectangle 2"/>
          <p:cNvSpPr>
            <a:spLocks noGrp="1" noRot="1" noChangeAspect="1" noTextEdit="1"/>
          </p:cNvSpPr>
          <p:nvPr>
            <p:ph type="sldImg"/>
          </p:nvPr>
        </p:nvSpPr>
        <p:spPr>
          <a:xfrm>
            <a:off x="1150938" y="692150"/>
            <a:ext cx="4556125" cy="3416300"/>
          </a:xfrm>
        </p:spPr>
      </p:sp>
      <p:sp>
        <p:nvSpPr>
          <p:cNvPr id="81924"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83971" name="Rectangle 2"/>
          <p:cNvSpPr>
            <a:spLocks noGrp="1" noRot="1" noChangeAspect="1" noTextEdit="1"/>
          </p:cNvSpPr>
          <p:nvPr>
            <p:ph type="sldImg"/>
          </p:nvPr>
        </p:nvSpPr>
        <p:spPr>
          <a:xfrm>
            <a:off x="1150938" y="692150"/>
            <a:ext cx="4556125" cy="3416300"/>
          </a:xfrm>
        </p:spPr>
      </p:sp>
      <p:sp>
        <p:nvSpPr>
          <p:cNvPr id="83972"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25603" name="Rectangle 2"/>
          <p:cNvSpPr>
            <a:spLocks noGrp="1" noRot="1" noChangeAspect="1" noTextEdit="1"/>
          </p:cNvSpPr>
          <p:nvPr>
            <p:ph type="sldImg"/>
          </p:nvPr>
        </p:nvSpPr>
        <p:spPr>
          <a:xfrm>
            <a:off x="1150938" y="692150"/>
            <a:ext cx="4556125" cy="3416300"/>
          </a:xfrm>
        </p:spPr>
      </p:sp>
      <p:sp>
        <p:nvSpPr>
          <p:cNvPr id="25604"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86019" name="Rectangle 2"/>
          <p:cNvSpPr>
            <a:spLocks noGrp="1" noRot="1" noChangeAspect="1" noTextEdit="1"/>
          </p:cNvSpPr>
          <p:nvPr>
            <p:ph type="sldImg"/>
          </p:nvPr>
        </p:nvSpPr>
        <p:spPr>
          <a:xfrm>
            <a:off x="1150938" y="692150"/>
            <a:ext cx="4556125" cy="3416300"/>
          </a:xfrm>
        </p:spPr>
      </p:sp>
      <p:sp>
        <p:nvSpPr>
          <p:cNvPr id="86020"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27651" name="Rectangle 2"/>
          <p:cNvSpPr>
            <a:spLocks noGrp="1" noRot="1" noChangeAspect="1" noTextEdit="1"/>
          </p:cNvSpPr>
          <p:nvPr>
            <p:ph type="sldImg"/>
          </p:nvPr>
        </p:nvSpPr>
        <p:spPr>
          <a:xfrm>
            <a:off x="1150938" y="692150"/>
            <a:ext cx="4556125" cy="3416300"/>
          </a:xfrm>
        </p:spPr>
      </p:sp>
      <p:sp>
        <p:nvSpPr>
          <p:cNvPr id="27652"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29699" name="Rectangle 2"/>
          <p:cNvSpPr>
            <a:spLocks noGrp="1" noRot="1" noChangeAspect="1" noTextEdit="1"/>
          </p:cNvSpPr>
          <p:nvPr>
            <p:ph type="sldImg"/>
          </p:nvPr>
        </p:nvSpPr>
        <p:spPr>
          <a:xfrm>
            <a:off x="1150938" y="692150"/>
            <a:ext cx="4556125" cy="3416300"/>
          </a:xfrm>
        </p:spPr>
      </p:sp>
      <p:sp>
        <p:nvSpPr>
          <p:cNvPr id="29700"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31747" name="Rectangle 2"/>
          <p:cNvSpPr>
            <a:spLocks noGrp="1" noRot="1" noChangeAspect="1" noTextEdit="1"/>
          </p:cNvSpPr>
          <p:nvPr>
            <p:ph type="sldImg"/>
          </p:nvPr>
        </p:nvSpPr>
        <p:spPr>
          <a:xfrm>
            <a:off x="1150938" y="692150"/>
            <a:ext cx="4556125" cy="3416300"/>
          </a:xfrm>
        </p:spPr>
      </p:sp>
      <p:sp>
        <p:nvSpPr>
          <p:cNvPr id="31748"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33795" name="Rectangle 2"/>
          <p:cNvSpPr>
            <a:spLocks noGrp="1" noRot="1" noChangeAspect="1" noTextEdit="1"/>
          </p:cNvSpPr>
          <p:nvPr>
            <p:ph type="sldImg"/>
          </p:nvPr>
        </p:nvSpPr>
        <p:spPr>
          <a:xfrm>
            <a:off x="1150938" y="692150"/>
            <a:ext cx="4556125" cy="3416300"/>
          </a:xfrm>
        </p:spPr>
      </p:sp>
      <p:sp>
        <p:nvSpPr>
          <p:cNvPr id="33796"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35843" name="Rectangle 2"/>
          <p:cNvSpPr>
            <a:spLocks noGrp="1" noRot="1" noChangeAspect="1" noTextEdit="1"/>
          </p:cNvSpPr>
          <p:nvPr>
            <p:ph type="sldImg"/>
          </p:nvPr>
        </p:nvSpPr>
        <p:spPr>
          <a:xfrm>
            <a:off x="1150938" y="692150"/>
            <a:ext cx="4556125" cy="3416300"/>
          </a:xfrm>
        </p:spPr>
      </p:sp>
      <p:sp>
        <p:nvSpPr>
          <p:cNvPr id="35844"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p>
            <a:pPr lvl="0" algn="r">
              <a:spcBef>
                <a:spcPct val="0"/>
              </a:spcBef>
            </a:pPr>
            <a:fld id="{9A0DB2DC-4C9A-4742-B13C-FB6460FD3503}" type="slidenum">
              <a:rPr lang="en-US" altLang="en-US" sz="1000" i="1" dirty="0">
                <a:cs typeface="Arial" panose="020B0604020202090204" pitchFamily="34" charset="0"/>
              </a:rPr>
            </a:fld>
            <a:endParaRPr lang="en-US" altLang="en-US" sz="1000" i="1" dirty="0">
              <a:ea typeface="Arial" panose="020B0604020202090204" pitchFamily="34" charset="0"/>
              <a:cs typeface="Arial" panose="020B0604020202090204" pitchFamily="34" charset="0"/>
            </a:endParaRPr>
          </a:p>
        </p:txBody>
      </p:sp>
      <p:sp>
        <p:nvSpPr>
          <p:cNvPr id="37891" name="Rectangle 2"/>
          <p:cNvSpPr>
            <a:spLocks noGrp="1" noRot="1" noChangeAspect="1" noTextEdit="1"/>
          </p:cNvSpPr>
          <p:nvPr>
            <p:ph type="sldImg"/>
          </p:nvPr>
        </p:nvSpPr>
        <p:spPr>
          <a:xfrm>
            <a:off x="1150938" y="692150"/>
            <a:ext cx="4556125" cy="3416300"/>
          </a:xfrm>
        </p:spPr>
      </p:sp>
      <p:sp>
        <p:nvSpPr>
          <p:cNvPr id="37892" name="Rectangle 3"/>
          <p:cNvSpPr>
            <a:spLocks noGrp="1"/>
          </p:cNvSpPr>
          <p:nvPr>
            <p:ph type="body" idx="1"/>
          </p:nvPr>
        </p:nvSpPr>
        <p:spPr/>
        <p:txBody>
          <a:bodyPr wrap="square" lIns="92075" tIns="46038" rIns="92075" bIns="46038" anchor="t"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1"/>
          <p:cNvGrpSpPr/>
          <p:nvPr/>
        </p:nvGrpSpPr>
        <p:grpSpPr>
          <a:xfrm>
            <a:off x="0" y="114300"/>
            <a:ext cx="9142413" cy="6742113"/>
            <a:chOff x="0" y="72"/>
            <a:chExt cx="5759" cy="4247"/>
          </a:xfrm>
        </p:grpSpPr>
        <p:sp>
          <p:nvSpPr>
            <p:cNvPr id="36"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57" name="Group 30"/>
            <p:cNvGrpSpPr/>
            <p:nvPr/>
          </p:nvGrpSpPr>
          <p:grpSpPr>
            <a:xfrm>
              <a:off x="0" y="72"/>
              <a:ext cx="5759" cy="2040"/>
              <a:chOff x="0" y="72"/>
              <a:chExt cx="5759" cy="2040"/>
            </a:xfrm>
          </p:grpSpPr>
          <p:sp>
            <p:nvSpPr>
              <p:cNvPr id="38"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59" name="Group 9"/>
              <p:cNvGrpSpPr/>
              <p:nvPr/>
            </p:nvGrpSpPr>
            <p:grpSpPr>
              <a:xfrm>
                <a:off x="2289" y="72"/>
                <a:ext cx="1440" cy="1984"/>
                <a:chOff x="2289" y="72"/>
                <a:chExt cx="1440" cy="1984"/>
              </a:xfrm>
            </p:grpSpPr>
            <p:sp>
              <p:nvSpPr>
                <p:cNvPr id="2080" name="Freeform 4"/>
                <p:cNvSpPr/>
                <p:nvPr/>
              </p:nvSpPr>
              <p:spPr>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2081" name="Line 5"/>
                <p:cNvSpPr/>
                <p:nvPr/>
              </p:nvSpPr>
              <p:spPr>
                <a:xfrm flipV="1">
                  <a:off x="2324" y="1620"/>
                  <a:ext cx="143" cy="258"/>
                </a:xfrm>
                <a:prstGeom prst="line">
                  <a:avLst/>
                </a:prstGeom>
                <a:ln w="25400" cap="flat" cmpd="sng">
                  <a:solidFill>
                    <a:schemeClr val="bg1"/>
                  </a:solidFill>
                  <a:prstDash val="solid"/>
                  <a:headEnd type="none" w="sm" len="sm"/>
                  <a:tailEnd type="none" w="sm" len="sm"/>
                </a:ln>
              </p:spPr>
            </p:sp>
            <p:sp>
              <p:nvSpPr>
                <p:cNvPr id="2082" name="Line 6"/>
                <p:cNvSpPr/>
                <p:nvPr/>
              </p:nvSpPr>
              <p:spPr>
                <a:xfrm flipV="1">
                  <a:off x="3119" y="243"/>
                  <a:ext cx="50" cy="99"/>
                </a:xfrm>
                <a:prstGeom prst="line">
                  <a:avLst/>
                </a:prstGeom>
                <a:ln w="25400" cap="flat" cmpd="sng">
                  <a:solidFill>
                    <a:schemeClr val="bg1"/>
                  </a:solidFill>
                  <a:prstDash val="solid"/>
                  <a:headEnd type="none" w="sm" len="sm"/>
                  <a:tailEnd type="none" w="sm" len="sm"/>
                </a:ln>
              </p:spPr>
            </p:sp>
            <p:sp>
              <p:nvSpPr>
                <p:cNvPr id="2083" name="Line 7"/>
                <p:cNvSpPr/>
                <p:nvPr/>
              </p:nvSpPr>
              <p:spPr>
                <a:xfrm flipV="1">
                  <a:off x="3203" y="72"/>
                  <a:ext cx="50" cy="99"/>
                </a:xfrm>
                <a:prstGeom prst="line">
                  <a:avLst/>
                </a:prstGeom>
                <a:ln w="25400" cap="flat" cmpd="sng">
                  <a:solidFill>
                    <a:schemeClr val="bg1"/>
                  </a:solidFill>
                  <a:prstDash val="solid"/>
                  <a:headEnd type="none" w="sm" len="sm"/>
                  <a:tailEnd type="none" w="sm" len="sm"/>
                </a:ln>
              </p:spPr>
            </p:sp>
            <p:sp>
              <p:nvSpPr>
                <p:cNvPr id="2084" name="Freeform 8"/>
                <p:cNvSpPr/>
                <p:nvPr/>
              </p:nvSpPr>
              <p:spPr>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grpSp>
          <p:sp>
            <p:nvSpPr>
              <p:cNvPr id="40"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2061" name="Group 29"/>
              <p:cNvGrpSpPr/>
              <p:nvPr/>
            </p:nvGrpSpPr>
            <p:grpSpPr>
              <a:xfrm>
                <a:off x="2071" y="406"/>
                <a:ext cx="1392" cy="1109"/>
                <a:chOff x="2071" y="406"/>
                <a:chExt cx="1392" cy="1109"/>
              </a:xfrm>
            </p:grpSpPr>
            <p:sp>
              <p:nvSpPr>
                <p:cNvPr id="2062" name="Freeform 11"/>
                <p:cNvSpPr/>
                <p:nvPr/>
              </p:nvSpPr>
              <p:spPr>
                <a:xfrm>
                  <a:off x="2268" y="812"/>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2063" name="Freeform 12"/>
                <p:cNvSpPr/>
                <p:nvPr/>
              </p:nvSpPr>
              <p:spPr>
                <a:xfrm>
                  <a:off x="2292" y="843"/>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2064" name="Freeform 13"/>
                <p:cNvSpPr/>
                <p:nvPr/>
              </p:nvSpPr>
              <p:spPr>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alpha val="100000"/>
                  </a:schemeClr>
                </a:solidFill>
                <a:ln w="9525">
                  <a:noFill/>
                </a:ln>
              </p:spPr>
              <p:txBody>
                <a:bodyPr/>
                <a:p>
                  <a:endParaRPr lang="zh-CN" altLang="en-US"/>
                </a:p>
              </p:txBody>
            </p:sp>
            <p:sp>
              <p:nvSpPr>
                <p:cNvPr id="2065" name="Freeform 14"/>
                <p:cNvSpPr/>
                <p:nvPr/>
              </p:nvSpPr>
              <p:spPr>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alpha val="100000"/>
                  </a:schemeClr>
                </a:solidFill>
                <a:ln w="9525">
                  <a:noFill/>
                </a:ln>
              </p:spPr>
              <p:txBody>
                <a:bodyPr/>
                <a:p>
                  <a:endParaRPr lang="zh-CN" altLang="en-US"/>
                </a:p>
              </p:txBody>
            </p:sp>
            <p:sp>
              <p:nvSpPr>
                <p:cNvPr id="2066" name="Freeform 15"/>
                <p:cNvSpPr/>
                <p:nvPr/>
              </p:nvSpPr>
              <p:spPr>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alpha val="100000"/>
                  </a:schemeClr>
                </a:solidFill>
                <a:ln w="9525">
                  <a:noFill/>
                </a:ln>
              </p:spPr>
              <p:txBody>
                <a:bodyPr/>
                <a:p>
                  <a:endParaRPr lang="zh-CN" altLang="en-US"/>
                </a:p>
              </p:txBody>
            </p:sp>
            <p:sp>
              <p:nvSpPr>
                <p:cNvPr id="2067" name="Freeform 16"/>
                <p:cNvSpPr/>
                <p:nvPr/>
              </p:nvSpPr>
              <p:spPr>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pathLst>
                    <a:path w="68" h="97">
                      <a:moveTo>
                        <a:pt x="0" y="48"/>
                      </a:moveTo>
                      <a:lnTo>
                        <a:pt x="24" y="48"/>
                      </a:lnTo>
                      <a:lnTo>
                        <a:pt x="52" y="0"/>
                      </a:lnTo>
                      <a:lnTo>
                        <a:pt x="67" y="28"/>
                      </a:lnTo>
                      <a:lnTo>
                        <a:pt x="55" y="96"/>
                      </a:lnTo>
                      <a:lnTo>
                        <a:pt x="5" y="80"/>
                      </a:lnTo>
                      <a:lnTo>
                        <a:pt x="0" y="48"/>
                      </a:lnTo>
                    </a:path>
                  </a:pathLst>
                </a:custGeom>
                <a:solidFill>
                  <a:schemeClr val="bg1">
                    <a:alpha val="100000"/>
                  </a:schemeClr>
                </a:solidFill>
                <a:ln w="9525">
                  <a:noFill/>
                </a:ln>
              </p:spPr>
              <p:txBody>
                <a:bodyPr/>
                <a:p>
                  <a:endParaRPr lang="zh-CN" altLang="en-US"/>
                </a:p>
              </p:txBody>
            </p:sp>
            <p:sp>
              <p:nvSpPr>
                <p:cNvPr id="2068" name="Freeform 17"/>
                <p:cNvSpPr/>
                <p:nvPr/>
              </p:nvSpPr>
              <p:spPr>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alpha val="100000"/>
                  </a:schemeClr>
                </a:solidFill>
                <a:ln w="9525">
                  <a:noFill/>
                </a:ln>
              </p:spPr>
              <p:txBody>
                <a:bodyPr/>
                <a:p>
                  <a:endParaRPr lang="zh-CN" altLang="en-US"/>
                </a:p>
              </p:txBody>
            </p:sp>
            <p:sp>
              <p:nvSpPr>
                <p:cNvPr id="2069" name="Freeform 18"/>
                <p:cNvSpPr/>
                <p:nvPr/>
              </p:nvSpPr>
              <p:spPr>
                <a:xfrm>
                  <a:off x="3384" y="1337"/>
                  <a:ext cx="79" cy="101"/>
                </a:xfrm>
                <a:custGeom>
                  <a:avLst/>
                  <a:gdLst/>
                  <a:ahLst/>
                  <a:cxnLst>
                    <a:cxn ang="0">
                      <a:pos x="48" y="0"/>
                    </a:cxn>
                    <a:cxn ang="0">
                      <a:pos x="78" y="30"/>
                    </a:cxn>
                    <a:cxn ang="0">
                      <a:pos x="16" y="100"/>
                    </a:cxn>
                    <a:cxn ang="0">
                      <a:pos x="0" y="84"/>
                    </a:cxn>
                    <a:cxn ang="0">
                      <a:pos x="45" y="39"/>
                    </a:cxn>
                    <a:cxn ang="0">
                      <a:pos x="48" y="0"/>
                    </a:cxn>
                  </a:cxnLst>
                  <a:pathLst>
                    <a:path w="79" h="101">
                      <a:moveTo>
                        <a:pt x="48" y="0"/>
                      </a:moveTo>
                      <a:lnTo>
                        <a:pt x="78" y="30"/>
                      </a:lnTo>
                      <a:lnTo>
                        <a:pt x="16" y="100"/>
                      </a:lnTo>
                      <a:lnTo>
                        <a:pt x="0" y="84"/>
                      </a:lnTo>
                      <a:lnTo>
                        <a:pt x="45" y="39"/>
                      </a:lnTo>
                      <a:lnTo>
                        <a:pt x="48" y="0"/>
                      </a:lnTo>
                    </a:path>
                  </a:pathLst>
                </a:custGeom>
                <a:solidFill>
                  <a:schemeClr val="bg1">
                    <a:alpha val="100000"/>
                  </a:schemeClr>
                </a:solidFill>
                <a:ln w="9525">
                  <a:noFill/>
                </a:ln>
              </p:spPr>
              <p:txBody>
                <a:bodyPr/>
                <a:p>
                  <a:endParaRPr lang="zh-CN" altLang="en-US"/>
                </a:p>
              </p:txBody>
            </p:sp>
            <p:sp>
              <p:nvSpPr>
                <p:cNvPr id="2070" name="Freeform 19"/>
                <p:cNvSpPr/>
                <p:nvPr/>
              </p:nvSpPr>
              <p:spPr>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alpha val="100000"/>
                  </a:schemeClr>
                </a:solidFill>
                <a:ln w="9525">
                  <a:noFill/>
                </a:ln>
              </p:spPr>
              <p:txBody>
                <a:bodyPr/>
                <a:p>
                  <a:endParaRPr lang="zh-CN" altLang="en-US"/>
                </a:p>
              </p:txBody>
            </p:sp>
            <p:sp>
              <p:nvSpPr>
                <p:cNvPr id="2071" name="Freeform 20"/>
                <p:cNvSpPr/>
                <p:nvPr/>
              </p:nvSpPr>
              <p:spPr>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alpha val="100000"/>
                  </a:schemeClr>
                </a:solidFill>
                <a:ln w="9525">
                  <a:noFill/>
                </a:ln>
              </p:spPr>
              <p:txBody>
                <a:bodyPr/>
                <a:p>
                  <a:endParaRPr lang="zh-CN" altLang="en-US"/>
                </a:p>
              </p:txBody>
            </p:sp>
            <p:sp>
              <p:nvSpPr>
                <p:cNvPr id="2072" name="Freeform 21"/>
                <p:cNvSpPr/>
                <p:nvPr/>
              </p:nvSpPr>
              <p:spPr>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alpha val="100000"/>
                  </a:schemeClr>
                </a:solidFill>
                <a:ln w="9525">
                  <a:noFill/>
                </a:ln>
              </p:spPr>
              <p:txBody>
                <a:bodyPr/>
                <a:p>
                  <a:endParaRPr lang="zh-CN" altLang="en-US"/>
                </a:p>
              </p:txBody>
            </p:sp>
            <p:sp>
              <p:nvSpPr>
                <p:cNvPr id="2073" name="Freeform 22"/>
                <p:cNvSpPr/>
                <p:nvPr/>
              </p:nvSpPr>
              <p:spPr>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alpha val="100000"/>
                  </a:schemeClr>
                </a:solidFill>
                <a:ln w="9525">
                  <a:noFill/>
                </a:ln>
              </p:spPr>
              <p:txBody>
                <a:bodyPr/>
                <a:p>
                  <a:endParaRPr lang="zh-CN" altLang="en-US"/>
                </a:p>
              </p:txBody>
            </p:sp>
            <p:sp>
              <p:nvSpPr>
                <p:cNvPr id="2074" name="Freeform 23"/>
                <p:cNvSpPr/>
                <p:nvPr/>
              </p:nvSpPr>
              <p:spPr>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alpha val="100000"/>
                  </a:schemeClr>
                </a:solidFill>
                <a:ln w="9525">
                  <a:noFill/>
                </a:ln>
              </p:spPr>
              <p:txBody>
                <a:bodyPr/>
                <a:p>
                  <a:endParaRPr lang="zh-CN" altLang="en-US"/>
                </a:p>
              </p:txBody>
            </p:sp>
            <p:sp>
              <p:nvSpPr>
                <p:cNvPr id="2075" name="Freeform 24"/>
                <p:cNvSpPr/>
                <p:nvPr/>
              </p:nvSpPr>
              <p:spPr>
                <a:xfrm>
                  <a:off x="2780" y="1139"/>
                  <a:ext cx="19" cy="36"/>
                </a:xfrm>
                <a:custGeom>
                  <a:avLst/>
                  <a:gdLst/>
                  <a:ahLst/>
                  <a:cxnLst>
                    <a:cxn ang="0">
                      <a:pos x="9" y="0"/>
                    </a:cxn>
                    <a:cxn ang="0">
                      <a:pos x="0" y="16"/>
                    </a:cxn>
                    <a:cxn ang="0">
                      <a:pos x="6" y="35"/>
                    </a:cxn>
                    <a:cxn ang="0">
                      <a:pos x="18" y="21"/>
                    </a:cxn>
                    <a:cxn ang="0">
                      <a:pos x="9" y="0"/>
                    </a:cxn>
                  </a:cxnLst>
                  <a:pathLst>
                    <a:path w="19" h="36">
                      <a:moveTo>
                        <a:pt x="9" y="0"/>
                      </a:moveTo>
                      <a:lnTo>
                        <a:pt x="0" y="16"/>
                      </a:lnTo>
                      <a:lnTo>
                        <a:pt x="6" y="35"/>
                      </a:lnTo>
                      <a:lnTo>
                        <a:pt x="18" y="21"/>
                      </a:lnTo>
                      <a:lnTo>
                        <a:pt x="9" y="0"/>
                      </a:lnTo>
                    </a:path>
                  </a:pathLst>
                </a:custGeom>
                <a:solidFill>
                  <a:schemeClr val="bg1">
                    <a:alpha val="100000"/>
                  </a:schemeClr>
                </a:solidFill>
                <a:ln w="9525">
                  <a:noFill/>
                </a:ln>
              </p:spPr>
              <p:txBody>
                <a:bodyPr/>
                <a:p>
                  <a:endParaRPr lang="zh-CN" altLang="en-US"/>
                </a:p>
              </p:txBody>
            </p:sp>
            <p:sp>
              <p:nvSpPr>
                <p:cNvPr id="2076" name="Freeform 25"/>
                <p:cNvSpPr/>
                <p:nvPr/>
              </p:nvSpPr>
              <p:spPr>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alpha val="100000"/>
                  </a:schemeClr>
                </a:solidFill>
                <a:ln w="9525">
                  <a:noFill/>
                </a:ln>
              </p:spPr>
              <p:txBody>
                <a:bodyPr/>
                <a:p>
                  <a:endParaRPr lang="zh-CN" altLang="en-US"/>
                </a:p>
              </p:txBody>
            </p:sp>
            <p:sp>
              <p:nvSpPr>
                <p:cNvPr id="2077" name="Freeform 26"/>
                <p:cNvSpPr/>
                <p:nvPr/>
              </p:nvSpPr>
              <p:spPr>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alpha val="100000"/>
                  </a:schemeClr>
                </a:solidFill>
                <a:ln w="9525">
                  <a:noFill/>
                </a:ln>
              </p:spPr>
              <p:txBody>
                <a:bodyPr/>
                <a:p>
                  <a:endParaRPr lang="zh-CN" altLang="en-US"/>
                </a:p>
              </p:txBody>
            </p:sp>
            <p:sp>
              <p:nvSpPr>
                <p:cNvPr id="2078" name="Freeform 27"/>
                <p:cNvSpPr/>
                <p:nvPr/>
              </p:nvSpPr>
              <p:spPr>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alpha val="100000"/>
                  </a:schemeClr>
                </a:solidFill>
                <a:ln w="9525">
                  <a:noFill/>
                </a:ln>
              </p:spPr>
              <p:txBody>
                <a:bodyPr/>
                <a:p>
                  <a:endParaRPr lang="zh-CN" altLang="en-US"/>
                </a:p>
              </p:txBody>
            </p:sp>
            <p:sp>
              <p:nvSpPr>
                <p:cNvPr id="2079" name="Freeform 28"/>
                <p:cNvSpPr/>
                <p:nvPr/>
              </p:nvSpPr>
              <p:spPr>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alpha val="100000"/>
                  </a:schemeClr>
                </a:solidFill>
                <a:ln w="9525">
                  <a:noFill/>
                </a:ln>
              </p:spPr>
              <p:txBody>
                <a:bodyPr/>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65" name="Rectangle 34"/>
          <p:cNvSpPr>
            <a:spLocks noGrp="1" noChangeArrowheads="1"/>
          </p:cNvSpPr>
          <p:nvPr>
            <p:ph type="dt" sz="quarter" idx="2"/>
          </p:nvPr>
        </p:nvSpPr>
        <p:spPr bwMode="auto">
          <a:xfrm>
            <a:off x="6858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buNone/>
            </a:pPr>
            <a:endParaRPr dirty="0"/>
          </a:p>
        </p:txBody>
      </p:sp>
      <p:sp>
        <p:nvSpPr>
          <p:cNvPr id="66" name="Rectangle 35"/>
          <p:cNvSpPr>
            <a:spLocks noGrp="1" noChangeArrowheads="1"/>
          </p:cNvSpPr>
          <p:nvPr>
            <p:ph type="ftr" sz="quarter" idx="3"/>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eaLnBrk="0" hangingPunct="0">
              <a:defRPr sz="1400">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Liang, Introduction to Java Programming, Eleventh Edition, (c) 2017 Pearson Education, Inc. All rights reserved. </a:t>
            </a: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7" name="Rectangle 36"/>
          <p:cNvSpPr>
            <a:spLocks noGrp="1" noChangeArrowheads="1"/>
          </p:cNvSpPr>
          <p:nvPr>
            <p:ph type="sldNum" sz="quarter" idx="4"/>
          </p:nvPr>
        </p:nvSpPr>
        <p:spPr bwMode="auto">
          <a:xfrm>
            <a:off x="6553200" y="64008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
            <a:pPr algn="r">
              <a:buNone/>
            </a:pPr>
            <a:fld id="{9A0DB2DC-4C9A-4742-B13C-FB6460FD3503}" type="slidenum">
              <a:rPr lang="en-US" altLang="en-US" dirty="0"/>
            </a:fld>
            <a:endParaRPr lang="en-US"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日期占位符 3"/>
          <p:cNvSpPr>
            <a:spLocks noGrp="1"/>
          </p:cNvSpPr>
          <p:nvPr>
            <p:ph type="dt" sz="half" idx="10"/>
          </p:nvPr>
        </p:nvSpPr>
        <p:spPr/>
        <p:txBody>
          <a:bodyPr/>
          <a:p>
            <a:pPr lvl="0">
              <a:buNone/>
            </a:pPr>
            <a:endParaRPr dirty="0">
              <a:latin typeface="Times New Roman" panose="02020603050405020304" pitchFamily="18" charset="0"/>
            </a:endParaRPr>
          </a:p>
        </p:txBody>
      </p:sp>
      <p:sp>
        <p:nvSpPr>
          <p:cNvPr id="5" name="灯片编号占位符 4"/>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lvl="0">
              <a:buNone/>
            </a:pPr>
            <a:endParaRPr dirty="0">
              <a:latin typeface="Times New Roman" panose="02020603050405020304" pitchFamily="18" charset="0"/>
            </a:endParaRPr>
          </a:p>
        </p:txBody>
      </p:sp>
      <p:sp>
        <p:nvSpPr>
          <p:cNvPr id="8" name="灯片编号占位符 7"/>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lvl="0">
              <a:buNone/>
            </a:pPr>
            <a:endParaRPr dirty="0">
              <a:latin typeface="Times New Roman" panose="02020603050405020304" pitchFamily="18" charset="0"/>
            </a:endParaRPr>
          </a:p>
        </p:txBody>
      </p:sp>
      <p:sp>
        <p:nvSpPr>
          <p:cNvPr id="4" name="灯片编号占位符 3"/>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buNone/>
            </a:pPr>
            <a:endParaRPr dirty="0">
              <a:latin typeface="Times New Roman" panose="02020603050405020304" pitchFamily="18" charset="0"/>
            </a:endParaRPr>
          </a:p>
        </p:txBody>
      </p:sp>
      <p:sp>
        <p:nvSpPr>
          <p:cNvPr id="3" name="灯片编号占位符 2"/>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日期占位符 4"/>
          <p:cNvSpPr>
            <a:spLocks noGrp="1"/>
          </p:cNvSpPr>
          <p:nvPr>
            <p:ph type="dt" sz="half" idx="10"/>
          </p:nvPr>
        </p:nvSpPr>
        <p:spPr/>
        <p:txBody>
          <a:bodyPr/>
          <a:p>
            <a:pPr lvl="0">
              <a:buNone/>
            </a:pPr>
            <a:endParaRPr dirty="0">
              <a:latin typeface="Times New Roman" panose="02020603050405020304" pitchFamily="18" charset="0"/>
            </a:endParaRPr>
          </a:p>
        </p:txBody>
      </p:sp>
      <p:sp>
        <p:nvSpPr>
          <p:cNvPr id="6" name="灯片编号占位符 5"/>
          <p:cNvSpPr>
            <a:spLocks noGrp="1"/>
          </p:cNvSpPr>
          <p:nvPr>
            <p:ph type="sldNum" sz="quarter" idx="11"/>
          </p:nvPr>
        </p:nvSpPr>
        <p:spPr/>
        <p:txBody>
          <a:bodyPr/>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9"/>
          <p:cNvGrpSpPr/>
          <p:nvPr/>
        </p:nvGrpSpPr>
        <p:grpSpPr>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1033" name="Group 28"/>
            <p:cNvGrpSpPr/>
            <p:nvPr/>
          </p:nvGrpSpPr>
          <p:grpSpPr>
            <a:xfrm>
              <a:off x="4458" y="2751"/>
              <a:ext cx="1190" cy="1426"/>
              <a:chOff x="4458" y="2751"/>
              <a:chExt cx="1190" cy="1426"/>
            </a:xfrm>
          </p:grpSpPr>
          <p:sp>
            <p:nvSpPr>
              <p:cNvPr id="1034" name="Freeform 3"/>
              <p:cNvSpPr/>
              <p:nvPr/>
            </p:nvSpPr>
            <p:spPr>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sp>
            <p:nvSpPr>
              <p:cNvPr id="1035" name="Line 4"/>
              <p:cNvSpPr/>
              <p:nvPr/>
            </p:nvSpPr>
            <p:spPr>
              <a:xfrm flipV="1">
                <a:off x="4639" y="3863"/>
                <a:ext cx="103" cy="186"/>
              </a:xfrm>
              <a:prstGeom prst="line">
                <a:avLst/>
              </a:prstGeom>
              <a:ln w="25400" cap="flat" cmpd="sng">
                <a:solidFill>
                  <a:schemeClr val="bg1"/>
                </a:solidFill>
                <a:prstDash val="solid"/>
                <a:headEnd type="none" w="sm" len="sm"/>
                <a:tailEnd type="none" w="sm" len="sm"/>
              </a:ln>
            </p:spPr>
          </p:sp>
          <p:sp>
            <p:nvSpPr>
              <p:cNvPr id="1036" name="Line 5"/>
              <p:cNvSpPr/>
              <p:nvPr/>
            </p:nvSpPr>
            <p:spPr>
              <a:xfrm flipV="1">
                <a:off x="5210" y="2874"/>
                <a:ext cx="36" cy="71"/>
              </a:xfrm>
              <a:prstGeom prst="line">
                <a:avLst/>
              </a:prstGeom>
              <a:ln w="25400" cap="flat" cmpd="sng">
                <a:solidFill>
                  <a:schemeClr val="bg1"/>
                </a:solidFill>
                <a:prstDash val="solid"/>
                <a:headEnd type="none" w="sm" len="sm"/>
                <a:tailEnd type="none" w="sm" len="sm"/>
              </a:ln>
            </p:spPr>
          </p:sp>
          <p:sp>
            <p:nvSpPr>
              <p:cNvPr id="1037" name="Line 6"/>
              <p:cNvSpPr/>
              <p:nvPr/>
            </p:nvSpPr>
            <p:spPr>
              <a:xfrm flipV="1">
                <a:off x="5270" y="2751"/>
                <a:ext cx="36" cy="71"/>
              </a:xfrm>
              <a:prstGeom prst="line">
                <a:avLst/>
              </a:prstGeom>
              <a:ln w="25400" cap="flat" cmpd="sng">
                <a:solidFill>
                  <a:schemeClr val="bg1"/>
                </a:solidFill>
                <a:prstDash val="solid"/>
                <a:headEnd type="none" w="sm" len="sm"/>
                <a:tailEnd type="none" w="sm" len="sm"/>
              </a:ln>
            </p:spPr>
          </p:sp>
          <p:sp>
            <p:nvSpPr>
              <p:cNvPr id="1038" name="Freeform 7"/>
              <p:cNvSpPr/>
              <p:nvPr/>
            </p:nvSpPr>
            <p:spPr>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alpha val="100000"/>
                    </a:schemeClr>
                  </a:gs>
                  <a:gs pos="100000">
                    <a:schemeClr val="bg2">
                      <a:alpha val="100000"/>
                    </a:schemeClr>
                  </a:gs>
                </a:gsLst>
                <a:lin ang="0" scaled="1"/>
                <a:tileRect/>
              </a:gradFill>
              <a:ln w="9525">
                <a:noFill/>
              </a:ln>
            </p:spPr>
            <p:txBody>
              <a:bodyPr/>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lvl="0"/>
                <a:endParaRPr lang="en-US" altLang="en-US" dirty="0">
                  <a:latin typeface="Times New Roman" panose="02020603050405020304" pitchFamily="18" charset="0"/>
                </a:endParaRPr>
              </a:p>
            </p:txBody>
          </p:sp>
          <p:grpSp>
            <p:nvGrpSpPr>
              <p:cNvPr id="1040" name="Group 27"/>
              <p:cNvGrpSpPr/>
              <p:nvPr/>
            </p:nvGrpSpPr>
            <p:grpSpPr>
              <a:xfrm>
                <a:off x="4458" y="2991"/>
                <a:ext cx="999" cy="797"/>
                <a:chOff x="4458" y="2991"/>
                <a:chExt cx="999" cy="797"/>
              </a:xfrm>
            </p:grpSpPr>
            <p:sp>
              <p:nvSpPr>
                <p:cNvPr id="1041" name="Freeform 9"/>
                <p:cNvSpPr/>
                <p:nvPr/>
              </p:nvSpPr>
              <p:spPr>
                <a:xfrm>
                  <a:off x="4599" y="3283"/>
                  <a:ext cx="1" cy="17"/>
                </a:xfrm>
                <a:custGeom>
                  <a:avLst/>
                  <a:gdLst/>
                  <a:ahLst/>
                  <a:cxnLst>
                    <a:cxn ang="0">
                      <a:pos x="0" y="0"/>
                    </a:cxn>
                    <a:cxn ang="0">
                      <a:pos x="0" y="16"/>
                    </a:cxn>
                    <a:cxn ang="0">
                      <a:pos x="0" y="16"/>
                    </a:cxn>
                    <a:cxn ang="0">
                      <a:pos x="0" y="6"/>
                    </a:cxn>
                    <a:cxn ang="0">
                      <a:pos x="0" y="0"/>
                    </a:cxn>
                  </a:cxnLst>
                  <a:pathLst>
                    <a:path w="1" h="17">
                      <a:moveTo>
                        <a:pt x="0" y="0"/>
                      </a:moveTo>
                      <a:lnTo>
                        <a:pt x="0" y="16"/>
                      </a:lnTo>
                      <a:lnTo>
                        <a:pt x="0" y="6"/>
                      </a:lnTo>
                      <a:lnTo>
                        <a:pt x="0" y="0"/>
                      </a:lnTo>
                    </a:path>
                  </a:pathLst>
                </a:custGeom>
                <a:solidFill>
                  <a:schemeClr val="bg1">
                    <a:alpha val="100000"/>
                  </a:schemeClr>
                </a:solidFill>
                <a:ln w="9525">
                  <a:noFill/>
                </a:ln>
              </p:spPr>
              <p:txBody>
                <a:bodyPr/>
                <a:p>
                  <a:endParaRPr lang="zh-CN" altLang="en-US"/>
                </a:p>
              </p:txBody>
            </p:sp>
            <p:sp>
              <p:nvSpPr>
                <p:cNvPr id="1042" name="Freeform 10"/>
                <p:cNvSpPr/>
                <p:nvPr/>
              </p:nvSpPr>
              <p:spPr>
                <a:xfrm>
                  <a:off x="4616" y="3305"/>
                  <a:ext cx="17" cy="17"/>
                </a:xfrm>
                <a:custGeom>
                  <a:avLst/>
                  <a:gdLst/>
                  <a:ahLst/>
                  <a:cxnLst>
                    <a:cxn ang="0">
                      <a:pos x="0" y="0"/>
                    </a:cxn>
                    <a:cxn ang="0">
                      <a:pos x="16" y="0"/>
                    </a:cxn>
                    <a:cxn ang="0">
                      <a:pos x="16" y="16"/>
                    </a:cxn>
                    <a:cxn ang="0">
                      <a:pos x="0" y="0"/>
                    </a:cxn>
                  </a:cxnLst>
                  <a:pathLst>
                    <a:path w="17" h="17">
                      <a:moveTo>
                        <a:pt x="0" y="0"/>
                      </a:moveTo>
                      <a:lnTo>
                        <a:pt x="16" y="0"/>
                      </a:lnTo>
                      <a:lnTo>
                        <a:pt x="16" y="16"/>
                      </a:lnTo>
                      <a:lnTo>
                        <a:pt x="0" y="0"/>
                      </a:lnTo>
                    </a:path>
                  </a:pathLst>
                </a:custGeom>
                <a:solidFill>
                  <a:schemeClr val="bg1">
                    <a:alpha val="100000"/>
                  </a:schemeClr>
                </a:solidFill>
                <a:ln w="9525">
                  <a:noFill/>
                </a:ln>
              </p:spPr>
              <p:txBody>
                <a:bodyPr/>
                <a:p>
                  <a:endParaRPr lang="zh-CN" altLang="en-US"/>
                </a:p>
              </p:txBody>
            </p:sp>
            <p:sp>
              <p:nvSpPr>
                <p:cNvPr id="1043" name="Freeform 11"/>
                <p:cNvSpPr/>
                <p:nvPr/>
              </p:nvSpPr>
              <p:spPr>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alpha val="100000"/>
                  </a:schemeClr>
                </a:solidFill>
                <a:ln w="9525">
                  <a:noFill/>
                </a:ln>
              </p:spPr>
              <p:txBody>
                <a:bodyPr/>
                <a:p>
                  <a:endParaRPr lang="zh-CN" altLang="en-US"/>
                </a:p>
              </p:txBody>
            </p:sp>
            <p:sp>
              <p:nvSpPr>
                <p:cNvPr id="1044" name="Freeform 12"/>
                <p:cNvSpPr/>
                <p:nvPr/>
              </p:nvSpPr>
              <p:spPr>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alpha val="100000"/>
                  </a:schemeClr>
                </a:solidFill>
                <a:ln w="9525">
                  <a:noFill/>
                </a:ln>
              </p:spPr>
              <p:txBody>
                <a:bodyPr/>
                <a:p>
                  <a:endParaRPr lang="zh-CN" altLang="en-US"/>
                </a:p>
              </p:txBody>
            </p:sp>
            <p:sp>
              <p:nvSpPr>
                <p:cNvPr id="1045" name="Freeform 13"/>
                <p:cNvSpPr/>
                <p:nvPr/>
              </p:nvSpPr>
              <p:spPr>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alpha val="100000"/>
                  </a:schemeClr>
                </a:solidFill>
                <a:ln w="9525">
                  <a:noFill/>
                </a:ln>
              </p:spPr>
              <p:txBody>
                <a:bodyPr/>
                <a:p>
                  <a:endParaRPr lang="zh-CN" altLang="en-US"/>
                </a:p>
              </p:txBody>
            </p:sp>
            <p:sp>
              <p:nvSpPr>
                <p:cNvPr id="1046" name="Freeform 14"/>
                <p:cNvSpPr/>
                <p:nvPr/>
              </p:nvSpPr>
              <p:spPr>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pathLst>
                    <a:path w="49" h="70">
                      <a:moveTo>
                        <a:pt x="0" y="34"/>
                      </a:moveTo>
                      <a:lnTo>
                        <a:pt x="17" y="34"/>
                      </a:lnTo>
                      <a:lnTo>
                        <a:pt x="37" y="0"/>
                      </a:lnTo>
                      <a:lnTo>
                        <a:pt x="48" y="20"/>
                      </a:lnTo>
                      <a:lnTo>
                        <a:pt x="39" y="69"/>
                      </a:lnTo>
                      <a:lnTo>
                        <a:pt x="3" y="57"/>
                      </a:lnTo>
                      <a:lnTo>
                        <a:pt x="0" y="34"/>
                      </a:lnTo>
                    </a:path>
                  </a:pathLst>
                </a:custGeom>
                <a:solidFill>
                  <a:schemeClr val="bg1">
                    <a:alpha val="100000"/>
                  </a:schemeClr>
                </a:solidFill>
                <a:ln w="9525">
                  <a:noFill/>
                </a:ln>
              </p:spPr>
              <p:txBody>
                <a:bodyPr/>
                <a:p>
                  <a:endParaRPr lang="zh-CN" altLang="en-US"/>
                </a:p>
              </p:txBody>
            </p:sp>
            <p:sp>
              <p:nvSpPr>
                <p:cNvPr id="1047" name="Freeform 15"/>
                <p:cNvSpPr/>
                <p:nvPr/>
              </p:nvSpPr>
              <p:spPr>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alpha val="100000"/>
                  </a:schemeClr>
                </a:solidFill>
                <a:ln w="9525">
                  <a:noFill/>
                </a:ln>
              </p:spPr>
              <p:txBody>
                <a:bodyPr/>
                <a:p>
                  <a:endParaRPr lang="zh-CN" altLang="en-US"/>
                </a:p>
              </p:txBody>
            </p:sp>
            <p:sp>
              <p:nvSpPr>
                <p:cNvPr id="1048" name="Freeform 16"/>
                <p:cNvSpPr/>
                <p:nvPr/>
              </p:nvSpPr>
              <p:spPr>
                <a:xfrm>
                  <a:off x="5400" y="3660"/>
                  <a:ext cx="57" cy="73"/>
                </a:xfrm>
                <a:custGeom>
                  <a:avLst/>
                  <a:gdLst/>
                  <a:ahLst/>
                  <a:cxnLst>
                    <a:cxn ang="0">
                      <a:pos x="34" y="0"/>
                    </a:cxn>
                    <a:cxn ang="0">
                      <a:pos x="56" y="21"/>
                    </a:cxn>
                    <a:cxn ang="0">
                      <a:pos x="11" y="72"/>
                    </a:cxn>
                    <a:cxn ang="0">
                      <a:pos x="0" y="60"/>
                    </a:cxn>
                    <a:cxn ang="0">
                      <a:pos x="32" y="28"/>
                    </a:cxn>
                    <a:cxn ang="0">
                      <a:pos x="34" y="0"/>
                    </a:cxn>
                  </a:cxnLst>
                  <a:pathLst>
                    <a:path w="57" h="73">
                      <a:moveTo>
                        <a:pt x="34" y="0"/>
                      </a:moveTo>
                      <a:lnTo>
                        <a:pt x="56" y="21"/>
                      </a:lnTo>
                      <a:lnTo>
                        <a:pt x="11" y="72"/>
                      </a:lnTo>
                      <a:lnTo>
                        <a:pt x="0" y="60"/>
                      </a:lnTo>
                      <a:lnTo>
                        <a:pt x="32" y="28"/>
                      </a:lnTo>
                      <a:lnTo>
                        <a:pt x="34" y="0"/>
                      </a:lnTo>
                    </a:path>
                  </a:pathLst>
                </a:custGeom>
                <a:solidFill>
                  <a:schemeClr val="bg1">
                    <a:alpha val="100000"/>
                  </a:schemeClr>
                </a:solidFill>
                <a:ln w="9525">
                  <a:noFill/>
                </a:ln>
              </p:spPr>
              <p:txBody>
                <a:bodyPr/>
                <a:p>
                  <a:endParaRPr lang="zh-CN" altLang="en-US"/>
                </a:p>
              </p:txBody>
            </p:sp>
            <p:sp>
              <p:nvSpPr>
                <p:cNvPr id="1049" name="Freeform 17"/>
                <p:cNvSpPr/>
                <p:nvPr/>
              </p:nvSpPr>
              <p:spPr>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alpha val="100000"/>
                  </a:schemeClr>
                </a:solidFill>
                <a:ln w="9525">
                  <a:noFill/>
                </a:ln>
              </p:spPr>
              <p:txBody>
                <a:bodyPr/>
                <a:p>
                  <a:endParaRPr lang="zh-CN" altLang="en-US"/>
                </a:p>
              </p:txBody>
            </p:sp>
            <p:sp>
              <p:nvSpPr>
                <p:cNvPr id="1050" name="Freeform 18"/>
                <p:cNvSpPr/>
                <p:nvPr/>
              </p:nvSpPr>
              <p:spPr>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alpha val="100000"/>
                  </a:schemeClr>
                </a:solidFill>
                <a:ln w="9525">
                  <a:noFill/>
                </a:ln>
              </p:spPr>
              <p:txBody>
                <a:bodyPr/>
                <a:p>
                  <a:endParaRPr lang="zh-CN" altLang="en-US"/>
                </a:p>
              </p:txBody>
            </p:sp>
            <p:sp>
              <p:nvSpPr>
                <p:cNvPr id="1051" name="Freeform 19"/>
                <p:cNvSpPr/>
                <p:nvPr/>
              </p:nvSpPr>
              <p:spPr>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alpha val="100000"/>
                  </a:schemeClr>
                </a:solidFill>
                <a:ln w="9525">
                  <a:noFill/>
                </a:ln>
              </p:spPr>
              <p:txBody>
                <a:bodyPr/>
                <a:p>
                  <a:endParaRPr lang="zh-CN" altLang="en-US"/>
                </a:p>
              </p:txBody>
            </p:sp>
            <p:sp>
              <p:nvSpPr>
                <p:cNvPr id="1052" name="Freeform 20"/>
                <p:cNvSpPr/>
                <p:nvPr/>
              </p:nvSpPr>
              <p:spPr>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alpha val="100000"/>
                  </a:schemeClr>
                </a:solidFill>
                <a:ln w="9525">
                  <a:noFill/>
                </a:ln>
              </p:spPr>
              <p:txBody>
                <a:bodyPr/>
                <a:p>
                  <a:endParaRPr lang="zh-CN" altLang="en-US"/>
                </a:p>
              </p:txBody>
            </p:sp>
            <p:sp>
              <p:nvSpPr>
                <p:cNvPr id="1053" name="Freeform 21"/>
                <p:cNvSpPr/>
                <p:nvPr/>
              </p:nvSpPr>
              <p:spPr>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alpha val="100000"/>
                  </a:schemeClr>
                </a:solidFill>
                <a:ln w="9525">
                  <a:noFill/>
                </a:ln>
              </p:spPr>
              <p:txBody>
                <a:bodyPr/>
                <a:p>
                  <a:endParaRPr lang="zh-CN" altLang="en-US"/>
                </a:p>
              </p:txBody>
            </p:sp>
            <p:sp>
              <p:nvSpPr>
                <p:cNvPr id="1054" name="Freeform 22"/>
                <p:cNvSpPr/>
                <p:nvPr/>
              </p:nvSpPr>
              <p:spPr>
                <a:xfrm>
                  <a:off x="4967" y="3518"/>
                  <a:ext cx="17" cy="26"/>
                </a:xfrm>
                <a:custGeom>
                  <a:avLst/>
                  <a:gdLst/>
                  <a:ahLst/>
                  <a:cxnLst>
                    <a:cxn ang="0">
                      <a:pos x="8" y="0"/>
                    </a:cxn>
                    <a:cxn ang="0">
                      <a:pos x="0" y="11"/>
                    </a:cxn>
                    <a:cxn ang="0">
                      <a:pos x="5" y="25"/>
                    </a:cxn>
                    <a:cxn ang="0">
                      <a:pos x="16" y="15"/>
                    </a:cxn>
                    <a:cxn ang="0">
                      <a:pos x="8" y="0"/>
                    </a:cxn>
                  </a:cxnLst>
                  <a:pathLst>
                    <a:path w="17" h="26">
                      <a:moveTo>
                        <a:pt x="8" y="0"/>
                      </a:moveTo>
                      <a:lnTo>
                        <a:pt x="0" y="11"/>
                      </a:lnTo>
                      <a:lnTo>
                        <a:pt x="5" y="25"/>
                      </a:lnTo>
                      <a:lnTo>
                        <a:pt x="16" y="15"/>
                      </a:lnTo>
                      <a:lnTo>
                        <a:pt x="8" y="0"/>
                      </a:lnTo>
                    </a:path>
                  </a:pathLst>
                </a:custGeom>
                <a:solidFill>
                  <a:schemeClr val="bg1">
                    <a:alpha val="100000"/>
                  </a:schemeClr>
                </a:solidFill>
                <a:ln w="9525">
                  <a:noFill/>
                </a:ln>
              </p:spPr>
              <p:txBody>
                <a:bodyPr/>
                <a:p>
                  <a:endParaRPr lang="zh-CN" altLang="en-US"/>
                </a:p>
              </p:txBody>
            </p:sp>
            <p:sp>
              <p:nvSpPr>
                <p:cNvPr id="1055" name="Freeform 23"/>
                <p:cNvSpPr/>
                <p:nvPr/>
              </p:nvSpPr>
              <p:spPr>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alpha val="100000"/>
                  </a:schemeClr>
                </a:solidFill>
                <a:ln w="9525">
                  <a:noFill/>
                </a:ln>
              </p:spPr>
              <p:txBody>
                <a:bodyPr/>
                <a:p>
                  <a:endParaRPr lang="zh-CN" altLang="en-US"/>
                </a:p>
              </p:txBody>
            </p:sp>
            <p:sp>
              <p:nvSpPr>
                <p:cNvPr id="1056" name="Freeform 24"/>
                <p:cNvSpPr/>
                <p:nvPr/>
              </p:nvSpPr>
              <p:spPr>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alpha val="100000"/>
                  </a:schemeClr>
                </a:solidFill>
                <a:ln w="9525">
                  <a:noFill/>
                </a:ln>
              </p:spPr>
              <p:txBody>
                <a:bodyPr/>
                <a:p>
                  <a:endParaRPr lang="zh-CN" altLang="en-US"/>
                </a:p>
              </p:txBody>
            </p:sp>
            <p:sp>
              <p:nvSpPr>
                <p:cNvPr id="1057" name="Freeform 25"/>
                <p:cNvSpPr/>
                <p:nvPr/>
              </p:nvSpPr>
              <p:spPr>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alpha val="100000"/>
                  </a:schemeClr>
                </a:solidFill>
                <a:ln w="9525">
                  <a:noFill/>
                </a:ln>
              </p:spPr>
              <p:txBody>
                <a:bodyPr/>
                <a:p>
                  <a:endParaRPr lang="zh-CN" altLang="en-US"/>
                </a:p>
              </p:txBody>
            </p:sp>
            <p:sp>
              <p:nvSpPr>
                <p:cNvPr id="1058" name="Freeform 26"/>
                <p:cNvSpPr/>
                <p:nvPr/>
              </p:nvSpPr>
              <p:spPr>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alpha val="100000"/>
                  </a:schemeClr>
                </a:solidFill>
                <a:ln w="9525">
                  <a:noFill/>
                </a:ln>
              </p:spPr>
              <p:txBody>
                <a:bodyPr/>
                <a:p>
                  <a:endParaRPr lang="zh-CN" altLang="en-US"/>
                </a:p>
              </p:txBody>
            </p:sp>
          </p:grpSp>
        </p:grpSp>
      </p:grpSp>
      <p:sp>
        <p:nvSpPr>
          <p:cNvPr id="1027" name="Rectangle 30"/>
          <p:cNvSpPr>
            <a:spLocks noGrp="1"/>
          </p:cNvSpPr>
          <p:nvPr>
            <p:ph type="title"/>
          </p:nvPr>
        </p:nvSpPr>
        <p:spPr>
          <a:xfrm>
            <a:off x="685800" y="285750"/>
            <a:ext cx="7772400" cy="1143000"/>
          </a:xfrm>
          <a:prstGeom prst="rect">
            <a:avLst/>
          </a:prstGeom>
          <a:noFill/>
          <a:ln w="9525">
            <a:noFill/>
          </a:ln>
        </p:spPr>
        <p:txBody>
          <a:bodyPr lIns="92075" tIns="46038" rIns="92075" bIns="46038" anchor="ctr" anchorCtr="0"/>
          <a:p>
            <a:pPr lvl="0"/>
            <a:r>
              <a:rPr lang="en-US" altLang="en-US" dirty="0"/>
              <a:t>Click to edit Master title style</a:t>
            </a:r>
            <a:endParaRPr lang="en-US" altLang="en-US" dirty="0"/>
          </a:p>
        </p:txBody>
      </p:sp>
      <p:sp>
        <p:nvSpPr>
          <p:cNvPr id="1028" name="Rectangle 31"/>
          <p:cNvSpPr>
            <a:spLocks noGrp="1"/>
          </p:cNvSpPr>
          <p:nvPr>
            <p:ph type="body" idx="1"/>
          </p:nvPr>
        </p:nvSpPr>
        <p:spPr>
          <a:xfrm>
            <a:off x="685800" y="1657350"/>
            <a:ext cx="7772400" cy="4114800"/>
          </a:xfrm>
          <a:prstGeom prst="rect">
            <a:avLst/>
          </a:prstGeom>
          <a:noFill/>
          <a:ln w="9525">
            <a:noFill/>
          </a:ln>
        </p:spPr>
        <p:txBody>
          <a:bodyPr lIns="92075" tIns="46038" rIns="92075" bIns="4603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lvl="0">
              <a:buNone/>
            </a:pPr>
            <a:endParaRPr dirty="0">
              <a:latin typeface="Times New Roman" panose="02020603050405020304" pitchFamily="18" charset="0"/>
            </a:endParaRPr>
          </a:p>
        </p:txBody>
      </p:sp>
      <p:sp>
        <p:nvSpPr>
          <p:cNvPr id="3"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lvl1pPr>
          </a:lstStyle>
          <a:p>
            <a:pPr lvl="0">
              <a:buNone/>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rPr>
              <a:t>Liang, Introduction to Java Programming, Eleventh Edition, (c) 2017 Pearson Education, Inc. All rights reserved. </a:t>
            </a:r>
            <a:endParaRPr kumimoji="0" lang="en-US" altLang="en-US" sz="10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ml/FlashText.bat" TargetMode="External"/><Relationship Id="rId3" Type="http://schemas.openxmlformats.org/officeDocument/2006/relationships/hyperlink" Target="https://liveexample.pearsoncmg.com/html/FlashText.html" TargetMode="Externa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ml/ExecutorDemo.bat" TargetMode="External"/><Relationship Id="rId2" Type="http://schemas.openxmlformats.org/officeDocument/2006/relationships/hyperlink" Target="https://liveexample.pearsoncmg.com/html/ExecutorDemo.html" TargetMode="Externa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ml\AccountWithoutSync.bat" TargetMode="External"/><Relationship Id="rId4" Type="http://schemas.openxmlformats.org/officeDocument/2006/relationships/hyperlink" Target="html/AccountWithoutSync.bat" TargetMode="External"/><Relationship Id="rId3" Type="http://schemas.openxmlformats.org/officeDocument/2006/relationships/hyperlink" Target="https://liveexample.pearsoncmg.com/html/AccountWithoutSync.html" TargetMode="Externa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hyperlink" Target="html/AccountWithSyncUsingLock.bat" TargetMode="External"/><Relationship Id="rId1" Type="http://schemas.openxmlformats.org/officeDocument/2006/relationships/hyperlink" Target="https://liveexample.pearsoncmg.com/html/AccountWithSyncUsingLock.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hyperlink" Target="html/ThreadCooperation.bat" TargetMode="External"/><Relationship Id="rId2" Type="http://schemas.openxmlformats.org/officeDocument/2006/relationships/hyperlink" Target="https://liveexample.pearsoncmg.com/html/ThreadCooperation.html" TargetMode="Externa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hyperlink" Target="html/ConsumerProducer.bat" TargetMode="External"/><Relationship Id="rId1" Type="http://schemas.openxmlformats.org/officeDocument/2006/relationships/hyperlink" Target="https://liveexample.pearsoncmg.com/html/ConsumerProducer.html"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hyperlink" Target="html/ConsumerProducerUsingBlockingQueue.bat" TargetMode="External"/><Relationship Id="rId1" Type="http://schemas.openxmlformats.org/officeDocument/2006/relationships/hyperlink" Target="https://liveexample.pearsoncmg.com/html/ConsumerProducerUsingBlockingQueue.html"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29.jpeg"/><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hyperlink" Target="html/ParallelMergeSort.bat" TargetMode="External"/><Relationship Id="rId3" Type="http://schemas.openxmlformats.org/officeDocument/2006/relationships/hyperlink" Target="https://liveexample.pearsoncmg.com/html/ParallelMergeSort.html" TargetMode="External"/><Relationship Id="rId2" Type="http://schemas.openxmlformats.org/officeDocument/2006/relationships/hyperlink" Target="html/ParallelMax.bat" TargetMode="External"/><Relationship Id="rId1" Type="http://schemas.openxmlformats.org/officeDocument/2006/relationships/hyperlink" Target="https://liveexample.pearsoncmg.com/html/ParallelMax.html" TargetMode="Externa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hyperlink" Target="html/TaskThreadDemo.bat" TargetMode="External"/><Relationship Id="rId1" Type="http://schemas.openxmlformats.org/officeDocument/2006/relationships/hyperlink" Target="https://liveexample.pearsoncmg.com/html/TaskThreadDemo.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099" name="Rectangle 2"/>
          <p:cNvSpPr>
            <a:spLocks noGrp="1"/>
          </p:cNvSpPr>
          <p:nvPr>
            <p:ph type="title"/>
          </p:nvPr>
        </p:nvSpPr>
        <p:spPr>
          <a:xfrm>
            <a:off x="609600" y="1524000"/>
            <a:ext cx="7924800" cy="1447800"/>
          </a:xfrm>
        </p:spPr>
        <p:txBody>
          <a:bodyPr vert="horz" wrap="square" lIns="92075" tIns="46038" rIns="92075" bIns="46038" anchor="ctr" anchorCtr="0"/>
          <a:p>
            <a:r>
              <a:rPr lang="en-US" altLang="en-US" dirty="0"/>
              <a:t>Chapter 32 Multithreading and Parallel Programming</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4339" name="Rectangle 2"/>
          <p:cNvSpPr>
            <a:spLocks noGrp="1"/>
          </p:cNvSpPr>
          <p:nvPr>
            <p:ph type="title"/>
          </p:nvPr>
        </p:nvSpPr>
        <p:spPr>
          <a:xfrm>
            <a:off x="152400" y="228600"/>
            <a:ext cx="8686800" cy="895350"/>
          </a:xfrm>
        </p:spPr>
        <p:txBody>
          <a:bodyPr vert="horz" wrap="square" lIns="92075" tIns="46038" rIns="92075" bIns="46038" anchor="ctr" anchorCtr="0"/>
          <a:p>
            <a:r>
              <a:rPr lang="en-US" altLang="en-US" sz="4000" dirty="0"/>
              <a:t>isAlive(), interrupt(), and isInterrupted()</a:t>
            </a:r>
            <a:endParaRPr lang="en-US" altLang="en-US" sz="3200" dirty="0"/>
          </a:p>
        </p:txBody>
      </p:sp>
      <p:sp>
        <p:nvSpPr>
          <p:cNvPr id="14340" name="Rectangle 3"/>
          <p:cNvSpPr>
            <a:spLocks noGrp="1"/>
          </p:cNvSpPr>
          <p:nvPr>
            <p:ph idx="1"/>
          </p:nvPr>
        </p:nvSpPr>
        <p:spPr>
          <a:xfrm>
            <a:off x="304800" y="1219200"/>
            <a:ext cx="8610600" cy="5181600"/>
          </a:xfrm>
        </p:spPr>
        <p:txBody>
          <a:bodyPr vert="horz" wrap="square" lIns="92075" tIns="46038" rIns="92075" bIns="46038" anchor="t" anchorCtr="0"/>
          <a:p>
            <a:pPr marL="0" indent="0">
              <a:lnSpc>
                <a:spcPct val="90000"/>
              </a:lnSpc>
              <a:spcBef>
                <a:spcPct val="0"/>
              </a:spcBef>
              <a:buNone/>
            </a:pPr>
            <a:r>
              <a:rPr lang="en-US" altLang="en-US" sz="2800" dirty="0">
                <a:cs typeface="Times New Roman" panose="02020603050405020304" pitchFamily="18" charset="0"/>
              </a:rPr>
              <a:t>The isAlive() method is used to find out the state of a thread. It returns </a:t>
            </a:r>
            <a:r>
              <a:rPr lang="en-US" altLang="en-US" sz="2800" u="sng" dirty="0">
                <a:cs typeface="Times New Roman" panose="02020603050405020304" pitchFamily="18" charset="0"/>
              </a:rPr>
              <a:t>true</a:t>
            </a:r>
            <a:r>
              <a:rPr lang="en-US" altLang="en-US" sz="2800" dirty="0">
                <a:cs typeface="Times New Roman" panose="02020603050405020304" pitchFamily="18" charset="0"/>
              </a:rPr>
              <a:t> if a thread is in the </a:t>
            </a:r>
            <a:r>
              <a:rPr lang="en-US" altLang="en-US" sz="2800" i="1" dirty="0">
                <a:latin typeface="Times New Roman Italic" panose="02020603050405020304" charset="0"/>
                <a:cs typeface="Times New Roman Italic" panose="02020603050405020304" charset="0"/>
              </a:rPr>
              <a:t>Ready</a:t>
            </a:r>
            <a:r>
              <a:rPr lang="en-US" altLang="en-US" sz="2800" dirty="0">
                <a:cs typeface="Times New Roman" panose="02020603050405020304" pitchFamily="18" charset="0"/>
              </a:rPr>
              <a:t>, </a:t>
            </a:r>
            <a:r>
              <a:rPr lang="en-US" altLang="en-US" sz="2800" i="1" dirty="0">
                <a:latin typeface="Times New Roman Italic" panose="02020603050405020304" charset="0"/>
                <a:cs typeface="Times New Roman Italic" panose="02020603050405020304" charset="0"/>
              </a:rPr>
              <a:t>Blocked</a:t>
            </a:r>
            <a:r>
              <a:rPr lang="en-US" altLang="en-US" sz="2800" dirty="0">
                <a:cs typeface="Times New Roman" panose="02020603050405020304" pitchFamily="18" charset="0"/>
              </a:rPr>
              <a:t>, or </a:t>
            </a:r>
            <a:r>
              <a:rPr lang="en-US" altLang="en-US" sz="2800" i="1" dirty="0">
                <a:latin typeface="Times New Roman Italic" panose="02020603050405020304" charset="0"/>
                <a:cs typeface="Times New Roman Italic" panose="02020603050405020304" charset="0"/>
              </a:rPr>
              <a:t>Running </a:t>
            </a:r>
            <a:r>
              <a:rPr lang="en-US" altLang="en-US" sz="2800" dirty="0">
                <a:cs typeface="Times New Roman" panose="02020603050405020304" pitchFamily="18" charset="0"/>
              </a:rPr>
              <a:t>state; it returns </a:t>
            </a:r>
            <a:r>
              <a:rPr lang="en-US" altLang="en-US" sz="2800" u="sng" dirty="0">
                <a:cs typeface="Times New Roman" panose="02020603050405020304" pitchFamily="18" charset="0"/>
              </a:rPr>
              <a:t>false</a:t>
            </a:r>
            <a:r>
              <a:rPr lang="en-US" altLang="en-US" sz="2800" dirty="0">
                <a:cs typeface="Times New Roman" panose="02020603050405020304" pitchFamily="18" charset="0"/>
              </a:rPr>
              <a:t> if a thread is </a:t>
            </a:r>
            <a:r>
              <a:rPr lang="en-US" altLang="en-US" sz="2800" i="1" dirty="0">
                <a:latin typeface="Times New Roman Italic" panose="02020603050405020304" charset="0"/>
                <a:cs typeface="Times New Roman Italic" panose="02020603050405020304" charset="0"/>
              </a:rPr>
              <a:t>new </a:t>
            </a:r>
            <a:r>
              <a:rPr lang="en-US" altLang="en-US" sz="2800" dirty="0">
                <a:cs typeface="Times New Roman" panose="02020603050405020304" pitchFamily="18" charset="0"/>
              </a:rPr>
              <a:t>and </a:t>
            </a:r>
            <a:r>
              <a:rPr lang="en-US" altLang="en-US" sz="2800" i="1" dirty="0">
                <a:latin typeface="Times New Roman Italic" panose="02020603050405020304" charset="0"/>
                <a:cs typeface="Times New Roman Italic" panose="02020603050405020304" charset="0"/>
              </a:rPr>
              <a:t>has not started </a:t>
            </a:r>
            <a:r>
              <a:rPr lang="en-US" altLang="en-US" sz="2800" dirty="0">
                <a:cs typeface="Times New Roman" panose="02020603050405020304" pitchFamily="18" charset="0"/>
              </a:rPr>
              <a:t>or if it is </a:t>
            </a:r>
            <a:r>
              <a:rPr lang="en-US" altLang="en-US" sz="2800" i="1" dirty="0">
                <a:latin typeface="Times New Roman Italic" panose="02020603050405020304" charset="0"/>
                <a:cs typeface="Times New Roman Italic" panose="02020603050405020304" charset="0"/>
              </a:rPr>
              <a:t>finished</a:t>
            </a:r>
            <a:r>
              <a:rPr lang="en-US" altLang="en-US" sz="2800" dirty="0">
                <a:cs typeface="Times New Roman" panose="02020603050405020304" pitchFamily="18" charset="0"/>
              </a:rPr>
              <a:t>.</a:t>
            </a:r>
            <a:endParaRPr lang="en-US" altLang="en-US" sz="2800" dirty="0">
              <a:cs typeface="Times New Roman" panose="02020603050405020304" pitchFamily="18" charset="0"/>
            </a:endParaRPr>
          </a:p>
          <a:p>
            <a:pPr marL="0" indent="0">
              <a:lnSpc>
                <a:spcPct val="90000"/>
              </a:lnSpc>
              <a:spcBef>
                <a:spcPct val="0"/>
              </a:spcBef>
              <a:buNone/>
            </a:pPr>
            <a:endParaRPr lang="en-US" altLang="en-US" sz="2800" dirty="0">
              <a:cs typeface="Times New Roman" panose="02020603050405020304" pitchFamily="18" charset="0"/>
            </a:endParaRPr>
          </a:p>
          <a:p>
            <a:pPr marL="0" indent="0">
              <a:lnSpc>
                <a:spcPct val="90000"/>
              </a:lnSpc>
              <a:spcBef>
                <a:spcPct val="0"/>
              </a:spcBef>
              <a:buClrTx/>
              <a:buSzTx/>
              <a:buFontTx/>
              <a:buNone/>
            </a:pPr>
            <a:r>
              <a:rPr lang="en-US" altLang="en-US" sz="2800" dirty="0">
                <a:cs typeface="Times New Roman" panose="02020603050405020304" pitchFamily="18" charset="0"/>
              </a:rPr>
              <a:t>The interrupt() method interrupts a thread in the following way: If a thread is currently in the </a:t>
            </a:r>
            <a:r>
              <a:rPr lang="en-US" altLang="en-US" sz="2800" i="1" dirty="0">
                <a:latin typeface="Times New Roman Italic" panose="02020603050405020304" charset="0"/>
                <a:cs typeface="Times New Roman Italic" panose="02020603050405020304" charset="0"/>
              </a:rPr>
              <a:t>Ready </a:t>
            </a:r>
            <a:r>
              <a:rPr lang="en-US" altLang="en-US" sz="2800" dirty="0">
                <a:cs typeface="Times New Roman" panose="02020603050405020304" pitchFamily="18" charset="0"/>
              </a:rPr>
              <a:t>or </a:t>
            </a:r>
            <a:r>
              <a:rPr lang="en-US" altLang="en-US" sz="2800" i="1" dirty="0">
                <a:latin typeface="Times New Roman Italic" panose="02020603050405020304" charset="0"/>
                <a:cs typeface="Times New Roman Italic" panose="02020603050405020304" charset="0"/>
              </a:rPr>
              <a:t>Running </a:t>
            </a:r>
            <a:r>
              <a:rPr lang="en-US" altLang="en-US" sz="2800" dirty="0">
                <a:cs typeface="Times New Roman" panose="02020603050405020304" pitchFamily="18" charset="0"/>
              </a:rPr>
              <a:t>state, its </a:t>
            </a:r>
            <a:r>
              <a:rPr lang="en-US" altLang="en-US" sz="2800" i="1" dirty="0">
                <a:latin typeface="Times New Roman Italic" panose="02020603050405020304" charset="0"/>
                <a:cs typeface="Times New Roman Italic" panose="02020603050405020304" charset="0"/>
              </a:rPr>
              <a:t>interrupted </a:t>
            </a:r>
            <a:r>
              <a:rPr lang="en-US" altLang="en-US" sz="2800" dirty="0">
                <a:cs typeface="Times New Roman" panose="02020603050405020304" pitchFamily="18" charset="0"/>
              </a:rPr>
              <a:t>flag is set; if a thread is currently </a:t>
            </a:r>
            <a:r>
              <a:rPr lang="en-US" altLang="en-US" sz="2800" i="1" dirty="0">
                <a:latin typeface="Times New Roman Italic" panose="02020603050405020304" charset="0"/>
                <a:cs typeface="Times New Roman Italic" panose="02020603050405020304" charset="0"/>
              </a:rPr>
              <a:t>blocked</a:t>
            </a:r>
            <a:r>
              <a:rPr lang="en-US" altLang="en-US" sz="2800" dirty="0">
                <a:cs typeface="Times New Roman" panose="02020603050405020304" pitchFamily="18" charset="0"/>
              </a:rPr>
              <a:t>, it is awakened and enters the </a:t>
            </a:r>
            <a:r>
              <a:rPr lang="en-US" altLang="en-US" sz="2800" i="1" dirty="0">
                <a:latin typeface="Times New Roman Italic" panose="02020603050405020304" charset="0"/>
                <a:cs typeface="Times New Roman Italic" panose="02020603050405020304" charset="0"/>
              </a:rPr>
              <a:t>Ready </a:t>
            </a:r>
            <a:r>
              <a:rPr lang="en-US" altLang="en-US" sz="2800" dirty="0">
                <a:cs typeface="Times New Roman" panose="02020603050405020304" pitchFamily="18" charset="0"/>
              </a:rPr>
              <a:t>state, and an </a:t>
            </a:r>
            <a:r>
              <a:rPr lang="en-US" altLang="en-US" sz="2800" i="1" dirty="0">
                <a:latin typeface="Times New Roman Italic" panose="02020603050405020304" charset="0"/>
                <a:cs typeface="Times New Roman Italic" panose="02020603050405020304" charset="0"/>
              </a:rPr>
              <a:t>java.io.InterruptedException</a:t>
            </a:r>
            <a:r>
              <a:rPr lang="en-US" altLang="en-US" sz="2800" dirty="0">
                <a:cs typeface="Times New Roman" panose="02020603050405020304" pitchFamily="18" charset="0"/>
              </a:rPr>
              <a:t> is thrown.</a:t>
            </a:r>
            <a:endParaRPr lang="en-US" altLang="en-US" sz="2800" dirty="0">
              <a:cs typeface="Times New Roman" panose="02020603050405020304" pitchFamily="18" charset="0"/>
            </a:endParaRPr>
          </a:p>
          <a:p>
            <a:pPr marL="0" indent="0">
              <a:lnSpc>
                <a:spcPct val="90000"/>
              </a:lnSpc>
              <a:spcBef>
                <a:spcPct val="0"/>
              </a:spcBef>
              <a:buClrTx/>
              <a:buSzTx/>
              <a:buFontTx/>
              <a:buNone/>
            </a:pPr>
            <a:endParaRPr lang="en-US" altLang="en-US" sz="2800" dirty="0">
              <a:cs typeface="Times New Roman" panose="02020603050405020304" pitchFamily="18" charset="0"/>
            </a:endParaRPr>
          </a:p>
          <a:p>
            <a:pPr marL="0" indent="0">
              <a:lnSpc>
                <a:spcPct val="90000"/>
              </a:lnSpc>
              <a:spcBef>
                <a:spcPct val="0"/>
              </a:spcBef>
              <a:buClrTx/>
              <a:buSzTx/>
              <a:buFontTx/>
              <a:buNone/>
            </a:pPr>
            <a:r>
              <a:rPr lang="en-US" altLang="en-US" sz="2800" dirty="0">
                <a:cs typeface="Times New Roman" panose="02020603050405020304" pitchFamily="18" charset="0"/>
              </a:rPr>
              <a:t>The isInterrupt() method tests whether the thread is </a:t>
            </a:r>
            <a:r>
              <a:rPr lang="en-US" altLang="en-US" sz="2800" i="1" dirty="0">
                <a:latin typeface="Times New Roman Italic" panose="02020603050405020304" charset="0"/>
                <a:cs typeface="Times New Roman Italic" panose="02020603050405020304" charset="0"/>
              </a:rPr>
              <a:t>interrupted</a:t>
            </a:r>
            <a:r>
              <a:rPr lang="en-US" altLang="en-US" sz="2800" dirty="0">
                <a:cs typeface="Times New Roman" panose="02020603050405020304" pitchFamily="18" charset="0"/>
              </a:rPr>
              <a:t>.</a:t>
            </a:r>
            <a:endParaRPr lang="en-US" altLang="en-US" sz="2800" dirty="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5363" name="Rectangle 2"/>
          <p:cNvSpPr>
            <a:spLocks noGrp="1"/>
          </p:cNvSpPr>
          <p:nvPr>
            <p:ph type="title"/>
          </p:nvPr>
        </p:nvSpPr>
        <p:spPr>
          <a:xfrm>
            <a:off x="152400" y="228600"/>
            <a:ext cx="8686800" cy="895350"/>
          </a:xfrm>
        </p:spPr>
        <p:txBody>
          <a:bodyPr vert="horz" wrap="square" lIns="92075" tIns="46038" rIns="92075" bIns="46038" anchor="ctr" anchorCtr="0"/>
          <a:p>
            <a:r>
              <a:rPr lang="en-US" altLang="en-US" sz="4000" dirty="0"/>
              <a:t>The deprecated stop(), suspend(), and resume() Methods</a:t>
            </a:r>
            <a:endParaRPr lang="en-US" altLang="en-US" sz="3200" dirty="0"/>
          </a:p>
        </p:txBody>
      </p:sp>
      <p:sp>
        <p:nvSpPr>
          <p:cNvPr id="15364" name="Rectangle 3"/>
          <p:cNvSpPr>
            <a:spLocks noGrp="1"/>
          </p:cNvSpPr>
          <p:nvPr>
            <p:ph idx="1"/>
          </p:nvPr>
        </p:nvSpPr>
        <p:spPr>
          <a:xfrm>
            <a:off x="304800" y="1600200"/>
            <a:ext cx="8610600" cy="4800600"/>
          </a:xfrm>
        </p:spPr>
        <p:txBody>
          <a:bodyPr vert="horz" wrap="square" lIns="92075" tIns="46038" rIns="92075" bIns="46038" anchor="t" anchorCtr="0"/>
          <a:p>
            <a:pPr marL="0" indent="0">
              <a:spcBef>
                <a:spcPct val="0"/>
              </a:spcBef>
              <a:buClrTx/>
              <a:buSzTx/>
              <a:buFontTx/>
              <a:buNone/>
            </a:pPr>
            <a:r>
              <a:rPr lang="en-US" altLang="en-US" sz="2400" dirty="0">
                <a:cs typeface="Times New Roman" panose="02020603050405020304" pitchFamily="18" charset="0"/>
              </a:rPr>
              <a:t>NOTE: The Thread class also contains the stop(), suspend(), and resume() methods. </a:t>
            </a:r>
            <a:endParaRPr lang="en-US" altLang="en-US" sz="2400" dirty="0">
              <a:cs typeface="Times New Roman" panose="02020603050405020304" pitchFamily="18" charset="0"/>
            </a:endParaRPr>
          </a:p>
          <a:p>
            <a:pPr marL="0" indent="0">
              <a:spcBef>
                <a:spcPct val="0"/>
              </a:spcBef>
              <a:buClrTx/>
              <a:buSzTx/>
              <a:buFontTx/>
              <a:buNone/>
            </a:pPr>
            <a:endParaRPr lang="en-US" altLang="en-US" sz="2400" dirty="0">
              <a:cs typeface="Times New Roman" panose="02020603050405020304" pitchFamily="18" charset="0"/>
            </a:endParaRPr>
          </a:p>
          <a:p>
            <a:pPr marL="0" indent="0">
              <a:spcBef>
                <a:spcPct val="0"/>
              </a:spcBef>
              <a:buClrTx/>
              <a:buSzTx/>
              <a:buFontTx/>
              <a:buNone/>
            </a:pPr>
            <a:r>
              <a:rPr lang="en-US" altLang="en-US" sz="2400" dirty="0">
                <a:cs typeface="Times New Roman" panose="02020603050405020304" pitchFamily="18" charset="0"/>
              </a:rPr>
              <a:t>As of Java 2, these methods are </a:t>
            </a:r>
            <a:r>
              <a:rPr lang="en-US" altLang="en-US" sz="2400" i="1" dirty="0">
                <a:cs typeface="Times New Roman" panose="02020603050405020304" pitchFamily="18" charset="0"/>
              </a:rPr>
              <a:t>deprecated</a:t>
            </a:r>
            <a:r>
              <a:rPr lang="en-US" altLang="en-US" sz="2400" dirty="0">
                <a:cs typeface="Times New Roman" panose="02020603050405020304" pitchFamily="18" charset="0"/>
              </a:rPr>
              <a:t> (or </a:t>
            </a:r>
            <a:r>
              <a:rPr lang="en-US" altLang="en-US" sz="2400" i="1" dirty="0">
                <a:cs typeface="Times New Roman" panose="02020603050405020304" pitchFamily="18" charset="0"/>
              </a:rPr>
              <a:t>outdated</a:t>
            </a:r>
            <a:r>
              <a:rPr lang="en-US" altLang="en-US" sz="2400" dirty="0">
                <a:cs typeface="Times New Roman" panose="02020603050405020304" pitchFamily="18" charset="0"/>
              </a:rPr>
              <a:t>) because they are known to be inherently unsafe. </a:t>
            </a:r>
            <a:endParaRPr lang="en-US" altLang="en-US" sz="2400" dirty="0">
              <a:cs typeface="Times New Roman" panose="02020603050405020304" pitchFamily="18" charset="0"/>
            </a:endParaRPr>
          </a:p>
          <a:p>
            <a:pPr marL="0" indent="0">
              <a:spcBef>
                <a:spcPct val="0"/>
              </a:spcBef>
              <a:buClrTx/>
              <a:buSzTx/>
              <a:buFontTx/>
              <a:buNone/>
            </a:pPr>
            <a:endParaRPr lang="en-US" altLang="en-US" sz="2400" dirty="0">
              <a:cs typeface="Times New Roman" panose="02020603050405020304" pitchFamily="18" charset="0"/>
            </a:endParaRPr>
          </a:p>
          <a:p>
            <a:pPr marL="0" indent="0">
              <a:spcBef>
                <a:spcPct val="0"/>
              </a:spcBef>
              <a:buClrTx/>
              <a:buSzTx/>
              <a:buFontTx/>
              <a:buNone/>
            </a:pPr>
            <a:r>
              <a:rPr lang="en-US" altLang="en-US" sz="2400" dirty="0">
                <a:cs typeface="Times New Roman" panose="02020603050405020304" pitchFamily="18" charset="0"/>
              </a:rPr>
              <a:t>You should assign </a:t>
            </a:r>
            <a:r>
              <a:rPr lang="en-US" altLang="en-US" sz="2400" i="1" dirty="0">
                <a:latin typeface="Times New Roman Italic" panose="02020603050405020304" charset="0"/>
                <a:cs typeface="Times New Roman Italic" panose="02020603050405020304" charset="0"/>
              </a:rPr>
              <a:t>null </a:t>
            </a:r>
            <a:r>
              <a:rPr lang="en-US" altLang="en-US" sz="2400" dirty="0">
                <a:cs typeface="Times New Roman" panose="02020603050405020304" pitchFamily="18" charset="0"/>
              </a:rPr>
              <a:t>to a Thread variable to indicate that it is stopped rather than use the stop() method.</a:t>
            </a:r>
            <a:endParaRPr lang="en-US" altLang="en-US" sz="2400" dirty="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6387" name="Rectangle 2"/>
          <p:cNvSpPr>
            <a:spLocks noGrp="1"/>
          </p:cNvSpPr>
          <p:nvPr>
            <p:ph type="title"/>
          </p:nvPr>
        </p:nvSpPr>
        <p:spPr>
          <a:xfrm>
            <a:off x="685800" y="0"/>
            <a:ext cx="7772400" cy="1428750"/>
          </a:xfrm>
        </p:spPr>
        <p:txBody>
          <a:bodyPr vert="horz" wrap="square" lIns="92075" tIns="46038" rIns="92075" bIns="46038" anchor="ctr" anchorCtr="0"/>
          <a:p>
            <a:r>
              <a:rPr lang="en-US" altLang="en-US" dirty="0"/>
              <a:t>Thread Priority</a:t>
            </a:r>
            <a:endParaRPr lang="en-US" altLang="en-US" b="1" dirty="0"/>
          </a:p>
        </p:txBody>
      </p:sp>
      <p:sp>
        <p:nvSpPr>
          <p:cNvPr id="16388" name="Rectangle 3"/>
          <p:cNvSpPr>
            <a:spLocks noGrp="1"/>
          </p:cNvSpPr>
          <p:nvPr>
            <p:ph idx="1"/>
          </p:nvPr>
        </p:nvSpPr>
        <p:spPr>
          <a:xfrm>
            <a:off x="685800" y="1371600"/>
            <a:ext cx="7772400" cy="3505200"/>
          </a:xfrm>
        </p:spPr>
        <p:txBody>
          <a:bodyPr vert="horz" wrap="square" lIns="92075" tIns="46038" rIns="92075" bIns="46038" anchor="t" anchorCtr="0"/>
          <a:p>
            <a:pPr>
              <a:buFont typeface="Arial" panose="020B0604020202090204" pitchFamily="34" charset="0"/>
              <a:buChar char="•"/>
            </a:pPr>
            <a:r>
              <a:rPr lang="en-US" altLang="en-US" sz="2800" dirty="0"/>
              <a:t>Each thread is assigned a default priority of </a:t>
            </a:r>
            <a:r>
              <a:rPr lang="en-US" altLang="en-US" sz="2600" dirty="0">
                <a:latin typeface="Courier New" panose="02070409020205090404" pitchFamily="49" charset="0"/>
              </a:rPr>
              <a:t>Thread.NORM_PRIORITY</a:t>
            </a:r>
            <a:r>
              <a:rPr lang="en-US" altLang="en-US" sz="2800" dirty="0"/>
              <a:t>. You can reset the priority using </a:t>
            </a:r>
            <a:r>
              <a:rPr lang="en-US" altLang="en-US" sz="2600" dirty="0">
                <a:latin typeface="Courier New" panose="02070409020205090404" pitchFamily="49" charset="0"/>
              </a:rPr>
              <a:t>setPriority(int priority)</a:t>
            </a:r>
            <a:r>
              <a:rPr lang="en-US" altLang="en-US" sz="2800" dirty="0"/>
              <a:t>. </a:t>
            </a:r>
            <a:endParaRPr lang="en-US" altLang="en-US" sz="2800" dirty="0"/>
          </a:p>
          <a:p>
            <a:pPr>
              <a:spcBef>
                <a:spcPct val="100000"/>
              </a:spcBef>
              <a:buFont typeface="Arial" panose="020B0604020202090204" pitchFamily="34" charset="0"/>
              <a:buChar char="•"/>
            </a:pPr>
            <a:r>
              <a:rPr lang="en-US" altLang="en-US" sz="2800" dirty="0"/>
              <a:t>Some constants for priorities include </a:t>
            </a:r>
            <a:r>
              <a:rPr lang="en-US" altLang="en-US" sz="2600" dirty="0">
                <a:latin typeface="Courier New" panose="02070409020205090404" pitchFamily="49" charset="0"/>
              </a:rPr>
              <a:t>Thread.MIN_PRIORITY</a:t>
            </a:r>
            <a:r>
              <a:rPr lang="en-US" altLang="en-US" sz="2800" dirty="0"/>
              <a:t> </a:t>
            </a:r>
            <a:r>
              <a:rPr lang="en-US" altLang="en-US" sz="2600" dirty="0">
                <a:latin typeface="Courier New" panose="02070409020205090404" pitchFamily="49" charset="0"/>
              </a:rPr>
              <a:t>Thread.MAX_PRIORITY</a:t>
            </a:r>
            <a:r>
              <a:rPr lang="en-US" altLang="en-US" sz="2800" dirty="0"/>
              <a:t> </a:t>
            </a:r>
            <a:r>
              <a:rPr lang="en-US" altLang="en-US" sz="2600" dirty="0">
                <a:latin typeface="Courier New" panose="02070409020205090404" pitchFamily="49" charset="0"/>
              </a:rPr>
              <a:t>Thread.NORM_PRIORITY</a:t>
            </a:r>
            <a:endParaRPr lang="en-US" altLang="en-US" sz="2600"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7411" name="Rectangle 2"/>
          <p:cNvSpPr>
            <a:spLocks noGrp="1"/>
          </p:cNvSpPr>
          <p:nvPr>
            <p:ph type="title"/>
          </p:nvPr>
        </p:nvSpPr>
        <p:spPr>
          <a:xfrm>
            <a:off x="609600" y="304800"/>
            <a:ext cx="7772400" cy="742950"/>
          </a:xfrm>
        </p:spPr>
        <p:txBody>
          <a:bodyPr vert="horz" wrap="square" lIns="92075" tIns="46038" rIns="92075" bIns="46038" anchor="ctr" anchorCtr="0"/>
          <a:p>
            <a:r>
              <a:rPr lang="en-US" altLang="en-US"/>
              <a:t>Example: Flashing Text</a:t>
            </a:r>
            <a:endParaRPr lang="en-US" altLang="en-US" b="1"/>
          </a:p>
        </p:txBody>
      </p:sp>
      <p:pic>
        <p:nvPicPr>
          <p:cNvPr id="17412" name="Picture 10"/>
          <p:cNvPicPr>
            <a:picLocks noChangeAspect="1"/>
          </p:cNvPicPr>
          <p:nvPr/>
        </p:nvPicPr>
        <p:blipFill>
          <a:blip r:embed="rId1"/>
          <a:stretch>
            <a:fillRect/>
          </a:stretch>
        </p:blipFill>
        <p:spPr>
          <a:xfrm>
            <a:off x="228600" y="1371600"/>
            <a:ext cx="2874963" cy="1295400"/>
          </a:xfrm>
          <a:prstGeom prst="rect">
            <a:avLst/>
          </a:prstGeom>
          <a:noFill/>
          <a:ln w="9525">
            <a:noFill/>
          </a:ln>
        </p:spPr>
      </p:pic>
      <p:pic>
        <p:nvPicPr>
          <p:cNvPr id="17413" name="Picture 11"/>
          <p:cNvPicPr>
            <a:picLocks noChangeAspect="1"/>
          </p:cNvPicPr>
          <p:nvPr/>
        </p:nvPicPr>
        <p:blipFill>
          <a:blip r:embed="rId2"/>
          <a:stretch>
            <a:fillRect/>
          </a:stretch>
        </p:blipFill>
        <p:spPr>
          <a:xfrm>
            <a:off x="3235325" y="1371600"/>
            <a:ext cx="2870200" cy="1295400"/>
          </a:xfrm>
          <a:prstGeom prst="rect">
            <a:avLst/>
          </a:prstGeom>
          <a:noFill/>
          <a:ln w="9525">
            <a:noFill/>
          </a:ln>
        </p:spPr>
      </p:pic>
      <p:pic>
        <p:nvPicPr>
          <p:cNvPr id="17414" name="Picture 12"/>
          <p:cNvPicPr>
            <a:picLocks noChangeAspect="1"/>
          </p:cNvPicPr>
          <p:nvPr/>
        </p:nvPicPr>
        <p:blipFill>
          <a:blip r:embed="rId1"/>
          <a:stretch>
            <a:fillRect/>
          </a:stretch>
        </p:blipFill>
        <p:spPr>
          <a:xfrm>
            <a:off x="6211888" y="1371600"/>
            <a:ext cx="2876550" cy="1295400"/>
          </a:xfrm>
          <a:prstGeom prst="rect">
            <a:avLst/>
          </a:prstGeom>
          <a:noFill/>
          <a:ln w="9525">
            <a:noFill/>
          </a:ln>
        </p:spPr>
      </p:pic>
      <p:sp>
        <p:nvSpPr>
          <p:cNvPr id="17415" name="Rectangle 10">
            <a:hlinkClick r:id="rId3"/>
          </p:cNvPr>
          <p:cNvSpPr/>
          <p:nvPr/>
        </p:nvSpPr>
        <p:spPr>
          <a:xfrm>
            <a:off x="5524500" y="5562600"/>
            <a:ext cx="14081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FlashText</a:t>
            </a:r>
            <a:endParaRPr lang="en-US" altLang="en-US" sz="2000" dirty="0">
              <a:ea typeface="Arial" panose="020B0604020202090204" pitchFamily="34" charset="0"/>
            </a:endParaRPr>
          </a:p>
        </p:txBody>
      </p:sp>
      <p:sp>
        <p:nvSpPr>
          <p:cNvPr id="17416" name="AutoShape 10">
            <a:hlinkClick r:id="rId4" action="ppaction://program"/>
          </p:cNvPr>
          <p:cNvSpPr/>
          <p:nvPr/>
        </p:nvSpPr>
        <p:spPr>
          <a:xfrm>
            <a:off x="7034213" y="55626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4" action="ppaction://hlinkfile"/>
              </a:rPr>
              <a:t>Run</a:t>
            </a:r>
            <a:endParaRPr lang="en-US" altLang="en-US" sz="1800" dirty="0">
              <a:ea typeface="Arial" panose="020B060402020209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8435" name="Rectangle 2"/>
          <p:cNvSpPr>
            <a:spLocks noGrp="1"/>
          </p:cNvSpPr>
          <p:nvPr>
            <p:ph type="title"/>
          </p:nvPr>
        </p:nvSpPr>
        <p:spPr>
          <a:xfrm>
            <a:off x="228600" y="228600"/>
            <a:ext cx="8534400" cy="533400"/>
          </a:xfrm>
        </p:spPr>
        <p:txBody>
          <a:bodyPr vert="horz" wrap="square" lIns="92075" tIns="46038" rIns="92075" bIns="46038" anchor="ctr" anchorCtr="0"/>
          <a:p>
            <a:r>
              <a:rPr lang="en-US" altLang="en-US" sz="3600" dirty="0"/>
              <a:t>Thread Pools</a:t>
            </a:r>
            <a:endParaRPr lang="en-US" altLang="en-US" dirty="0"/>
          </a:p>
        </p:txBody>
      </p:sp>
      <p:sp>
        <p:nvSpPr>
          <p:cNvPr id="18436" name="Text Box 3"/>
          <p:cNvSpPr txBox="1"/>
          <p:nvPr/>
        </p:nvSpPr>
        <p:spPr>
          <a:xfrm>
            <a:off x="228600" y="838200"/>
            <a:ext cx="8686800" cy="249174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400" dirty="0">
                <a:cs typeface="Arial" panose="020B0604020202090204" pitchFamily="34" charset="0"/>
              </a:rPr>
              <a:t>Starting a new thread for each task could limit throughput and cause poor performance. A thread pool is ideal to manage the number of tasks executing concurrently. </a:t>
            </a:r>
            <a:endParaRPr lang="en-US" altLang="en-US" sz="2400" dirty="0">
              <a:cs typeface="Arial" panose="020B0604020202090204" pitchFamily="34" charset="0"/>
            </a:endParaRPr>
          </a:p>
          <a:p>
            <a:pPr marL="0" lvl="0" indent="0">
              <a:spcBef>
                <a:spcPct val="50000"/>
              </a:spcBef>
              <a:buClrTx/>
              <a:buSzTx/>
              <a:buFontTx/>
              <a:buNone/>
            </a:pPr>
            <a:r>
              <a:rPr lang="en-US" altLang="en-US" sz="2400" dirty="0">
                <a:cs typeface="Arial" panose="020B0604020202090204" pitchFamily="34" charset="0"/>
              </a:rPr>
              <a:t>JDK 1.5 uses the </a:t>
            </a:r>
            <a:r>
              <a:rPr lang="en-US" altLang="en-US" sz="2400" i="1" dirty="0">
                <a:latin typeface="Times New Roman Italic" panose="02020603050405020304" charset="0"/>
                <a:cs typeface="Times New Roman Italic" panose="02020603050405020304" charset="0"/>
              </a:rPr>
              <a:t>Executor </a:t>
            </a:r>
            <a:r>
              <a:rPr lang="en-US" altLang="en-US" sz="2400" dirty="0">
                <a:cs typeface="Arial" panose="020B0604020202090204" pitchFamily="34" charset="0"/>
              </a:rPr>
              <a:t>interface for executing tasks in a thread pool and the </a:t>
            </a:r>
            <a:r>
              <a:rPr lang="en-US" altLang="en-US" sz="2400" i="1" dirty="0">
                <a:latin typeface="Times New Roman Italic" panose="02020603050405020304" charset="0"/>
                <a:cs typeface="Times New Roman Italic" panose="02020603050405020304" charset="0"/>
              </a:rPr>
              <a:t>ExecutorService </a:t>
            </a:r>
            <a:r>
              <a:rPr lang="en-US" altLang="en-US" sz="2400" dirty="0">
                <a:cs typeface="Arial" panose="020B0604020202090204" pitchFamily="34" charset="0"/>
              </a:rPr>
              <a:t>interface for managing and controlling tasks. </a:t>
            </a:r>
            <a:endParaRPr lang="en-US" altLang="en-US" sz="2400" dirty="0">
              <a:ea typeface="Arial" panose="020B0604020202090204" pitchFamily="34" charset="0"/>
            </a:endParaRPr>
          </a:p>
        </p:txBody>
      </p:sp>
      <p:sp>
        <p:nvSpPr>
          <p:cNvPr id="18437" name="Rectangle 7"/>
          <p:cNvSpPr/>
          <p:nvPr/>
        </p:nvSpPr>
        <p:spPr>
          <a:xfrm>
            <a:off x="0" y="23161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18438" name="Picture 8"/>
          <p:cNvPicPr>
            <a:picLocks noChangeAspect="1"/>
          </p:cNvPicPr>
          <p:nvPr/>
        </p:nvPicPr>
        <p:blipFill>
          <a:blip r:embed="rId1"/>
          <a:stretch>
            <a:fillRect/>
          </a:stretch>
        </p:blipFill>
        <p:spPr>
          <a:xfrm>
            <a:off x="1049338" y="3163888"/>
            <a:ext cx="7796212" cy="3236912"/>
          </a:xfrm>
          <a:prstGeom prst="rect">
            <a:avLst/>
          </a:prstGeom>
          <a:noFill/>
          <a:ln w="1270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9459" name="Rectangle 2"/>
          <p:cNvSpPr>
            <a:spLocks noGrp="1"/>
          </p:cNvSpPr>
          <p:nvPr>
            <p:ph type="title"/>
          </p:nvPr>
        </p:nvSpPr>
        <p:spPr>
          <a:xfrm>
            <a:off x="228600" y="228600"/>
            <a:ext cx="8534400" cy="533400"/>
          </a:xfrm>
        </p:spPr>
        <p:txBody>
          <a:bodyPr vert="horz" wrap="square" lIns="92075" tIns="46038" rIns="92075" bIns="46038" anchor="ctr" anchorCtr="0"/>
          <a:p>
            <a:r>
              <a:rPr lang="en-US" altLang="en-US" sz="3600" dirty="0"/>
              <a:t>Creating Executors</a:t>
            </a:r>
            <a:endParaRPr lang="en-US" altLang="en-US" dirty="0"/>
          </a:p>
        </p:txBody>
      </p:sp>
      <p:sp>
        <p:nvSpPr>
          <p:cNvPr id="19460" name="Text Box 3"/>
          <p:cNvSpPr txBox="1"/>
          <p:nvPr/>
        </p:nvSpPr>
        <p:spPr>
          <a:xfrm>
            <a:off x="228600" y="914400"/>
            <a:ext cx="8686800" cy="8302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400" dirty="0">
                <a:cs typeface="Arial" panose="020B0604020202090204" pitchFamily="34" charset="0"/>
              </a:rPr>
              <a:t>To create an Executor object, use the static methods in the Executors class. </a:t>
            </a:r>
            <a:endParaRPr lang="en-US" altLang="en-US" sz="2400" dirty="0">
              <a:ea typeface="Arial" panose="020B0604020202090204" pitchFamily="34" charset="0"/>
            </a:endParaRPr>
          </a:p>
        </p:txBody>
      </p:sp>
      <p:sp>
        <p:nvSpPr>
          <p:cNvPr id="19461" name="Rectangle 4"/>
          <p:cNvSpPr/>
          <p:nvPr/>
        </p:nvSpPr>
        <p:spPr>
          <a:xfrm>
            <a:off x="0" y="23161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19462" name="Rectangle 7"/>
          <p:cNvSpPr/>
          <p:nvPr/>
        </p:nvSpPr>
        <p:spPr>
          <a:xfrm>
            <a:off x="0" y="287655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19463" name="Picture 12"/>
          <p:cNvPicPr>
            <a:picLocks noChangeAspect="1"/>
          </p:cNvPicPr>
          <p:nvPr/>
        </p:nvPicPr>
        <p:blipFill>
          <a:blip r:embed="rId1"/>
          <a:stretch>
            <a:fillRect/>
          </a:stretch>
        </p:blipFill>
        <p:spPr>
          <a:xfrm>
            <a:off x="185738" y="2159000"/>
            <a:ext cx="8882062" cy="1828800"/>
          </a:xfrm>
          <a:prstGeom prst="rect">
            <a:avLst/>
          </a:prstGeom>
          <a:noFill/>
          <a:ln w="12700">
            <a:noFill/>
          </a:ln>
        </p:spPr>
      </p:pic>
      <p:sp>
        <p:nvSpPr>
          <p:cNvPr id="19464" name="Rectangle 10">
            <a:hlinkClick r:id="rId2"/>
          </p:cNvPr>
          <p:cNvSpPr/>
          <p:nvPr/>
        </p:nvSpPr>
        <p:spPr>
          <a:xfrm>
            <a:off x="5537200" y="5676900"/>
            <a:ext cx="20939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ExecutorDemo</a:t>
            </a:r>
            <a:endParaRPr lang="en-US" altLang="en-US" sz="2000" dirty="0">
              <a:ea typeface="Arial" panose="020B0604020202090204" pitchFamily="34" charset="0"/>
            </a:endParaRPr>
          </a:p>
        </p:txBody>
      </p:sp>
      <p:sp>
        <p:nvSpPr>
          <p:cNvPr id="19465" name="AutoShape 10">
            <a:hlinkClick r:id="rId3" action="ppaction://program"/>
          </p:cNvPr>
          <p:cNvSpPr/>
          <p:nvPr/>
        </p:nvSpPr>
        <p:spPr>
          <a:xfrm>
            <a:off x="7732713" y="56769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0483" name="Rectangle 2"/>
          <p:cNvSpPr>
            <a:spLocks noGrp="1"/>
          </p:cNvSpPr>
          <p:nvPr>
            <p:ph type="title"/>
          </p:nvPr>
        </p:nvSpPr>
        <p:spPr>
          <a:xfrm>
            <a:off x="685800" y="381000"/>
            <a:ext cx="7772400" cy="514350"/>
          </a:xfrm>
        </p:spPr>
        <p:txBody>
          <a:bodyPr vert="horz" wrap="square" lIns="92075" tIns="46038" rIns="92075" bIns="46038" anchor="ctr" anchorCtr="0"/>
          <a:p>
            <a:r>
              <a:rPr lang="en-US" altLang="en-US" dirty="0"/>
              <a:t>Thread Synchronization</a:t>
            </a:r>
            <a:endParaRPr lang="en-US" altLang="en-US" dirty="0"/>
          </a:p>
        </p:txBody>
      </p:sp>
      <p:sp>
        <p:nvSpPr>
          <p:cNvPr id="20484" name="Text Box 3"/>
          <p:cNvSpPr txBox="1"/>
          <p:nvPr/>
        </p:nvSpPr>
        <p:spPr>
          <a:xfrm>
            <a:off x="304800" y="1676400"/>
            <a:ext cx="8458200" cy="20415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dirty="0">
                <a:cs typeface="Arial" panose="020B0604020202090204" pitchFamily="34" charset="0"/>
              </a:rPr>
              <a:t>A shared resource may be corrupted if it is accessed simultaneously by multiple threads. For example, two unsynchronized threads accessing the same bank account may cause conflict.</a:t>
            </a:r>
            <a:endParaRPr lang="en-US" altLang="en-US" sz="2400" dirty="0">
              <a:ea typeface="Arial" panose="020B0604020202090204" pitchFamily="34" charset="0"/>
            </a:endParaRPr>
          </a:p>
        </p:txBody>
      </p:sp>
      <p:graphicFrame>
        <p:nvGraphicFramePr>
          <p:cNvPr id="20485" name="Object 4"/>
          <p:cNvGraphicFramePr>
            <a:graphicFrameLocks noChangeAspect="1"/>
          </p:cNvGraphicFramePr>
          <p:nvPr/>
        </p:nvGraphicFramePr>
        <p:xfrm>
          <a:off x="228600" y="3810000"/>
          <a:ext cx="8763000" cy="2514600"/>
        </p:xfrm>
        <a:graphic>
          <a:graphicData uri="http://schemas.openxmlformats.org/presentationml/2006/ole">
            <mc:AlternateContent xmlns:mc="http://schemas.openxmlformats.org/markup-compatibility/2006">
              <mc:Choice xmlns:v="urn:schemas-microsoft-com:vml" Requires="v">
                <p:oleObj spid="_x0000_s3076" name="" r:id="rId1" imgW="5029200" imgH="1257300" progId="Word.Picture.8">
                  <p:embed/>
                </p:oleObj>
              </mc:Choice>
              <mc:Fallback>
                <p:oleObj name="" r:id="rId1" imgW="5029200" imgH="1257300" progId="Word.Picture.8">
                  <p:embed/>
                  <p:pic>
                    <p:nvPicPr>
                      <p:cNvPr id="0" name="图片 3075"/>
                      <p:cNvPicPr/>
                      <p:nvPr/>
                    </p:nvPicPr>
                    <p:blipFill>
                      <a:blip r:embed="rId2"/>
                      <a:stretch>
                        <a:fillRect/>
                      </a:stretch>
                    </p:blipFill>
                    <p:spPr>
                      <a:xfrm>
                        <a:off x="228600" y="3810000"/>
                        <a:ext cx="8763000" cy="251460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Picture 14"/>
          <p:cNvPicPr>
            <a:picLocks noChangeAspect="1"/>
          </p:cNvPicPr>
          <p:nvPr/>
        </p:nvPicPr>
        <p:blipFill>
          <a:blip r:embed="rId1"/>
          <a:stretch>
            <a:fillRect/>
          </a:stretch>
        </p:blipFill>
        <p:spPr>
          <a:xfrm>
            <a:off x="762000" y="2514600"/>
            <a:ext cx="8140700" cy="2333625"/>
          </a:xfrm>
          <a:prstGeom prst="rect">
            <a:avLst/>
          </a:prstGeom>
          <a:noFill/>
          <a:ln w="12700">
            <a:noFill/>
          </a:ln>
        </p:spPr>
      </p:pic>
      <p:sp>
        <p:nvSpPr>
          <p:cNvPr id="21507"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1508" name="Rectangle 2"/>
          <p:cNvSpPr>
            <a:spLocks noGrp="1"/>
          </p:cNvSpPr>
          <p:nvPr>
            <p:ph type="title"/>
          </p:nvPr>
        </p:nvSpPr>
        <p:spPr>
          <a:xfrm>
            <a:off x="457200" y="381000"/>
            <a:ext cx="8305800" cy="609600"/>
          </a:xfrm>
        </p:spPr>
        <p:txBody>
          <a:bodyPr vert="horz" wrap="square" lIns="92075" tIns="46038" rIns="92075" bIns="46038" anchor="ctr" anchorCtr="0"/>
          <a:p>
            <a:r>
              <a:rPr lang="en-US" altLang="en-US" sz="4000" dirty="0"/>
              <a:t>Example: Showing Resource Conflict</a:t>
            </a:r>
            <a:endParaRPr lang="en-US" altLang="en-US" sz="4000" dirty="0">
              <a:solidFill>
                <a:schemeClr val="tx1"/>
              </a:solidFill>
              <a:latin typeface="Book Antiqua" pitchFamily="18" charset="0"/>
            </a:endParaRPr>
          </a:p>
        </p:txBody>
      </p:sp>
      <p:sp>
        <p:nvSpPr>
          <p:cNvPr id="21509" name="Rectangle 3"/>
          <p:cNvSpPr>
            <a:spLocks noGrp="1"/>
          </p:cNvSpPr>
          <p:nvPr>
            <p:ph idx="1"/>
          </p:nvPr>
        </p:nvSpPr>
        <p:spPr>
          <a:xfrm>
            <a:off x="304800" y="1092200"/>
            <a:ext cx="8534400" cy="1524000"/>
          </a:xfrm>
        </p:spPr>
        <p:txBody>
          <a:bodyPr vert="horz" wrap="square" lIns="92075" tIns="46038" rIns="92075" bIns="46038" anchor="t" anchorCtr="0"/>
          <a:p>
            <a:pPr marL="0" indent="0">
              <a:lnSpc>
                <a:spcPct val="90000"/>
              </a:lnSpc>
              <a:buNone/>
            </a:pPr>
            <a:r>
              <a:rPr lang="en-US" altLang="en-US" sz="2400" dirty="0"/>
              <a:t>Objective: </a:t>
            </a:r>
            <a:r>
              <a:rPr lang="en-US" altLang="en-US" sz="2400" dirty="0">
                <a:cs typeface="Times New Roman" panose="02020603050405020304" pitchFamily="18" charset="0"/>
              </a:rPr>
              <a:t>Write a program that demonstrates the problem of resource conflict. Suppose that you create and launch one hundred threads, each of which adds a penny to an account. Assume that the account is initially empty. </a:t>
            </a:r>
            <a:endParaRPr lang="en-US" altLang="en-US" sz="2400" dirty="0">
              <a:ea typeface="Times New Roman" panose="02020603050405020304" pitchFamily="18" charset="0"/>
            </a:endParaRPr>
          </a:p>
        </p:txBody>
      </p:sp>
      <p:pic>
        <p:nvPicPr>
          <p:cNvPr id="21512" name="Picture 11"/>
          <p:cNvPicPr>
            <a:picLocks noChangeAspect="1"/>
          </p:cNvPicPr>
          <p:nvPr/>
        </p:nvPicPr>
        <p:blipFill>
          <a:blip r:embed="rId2"/>
          <a:stretch>
            <a:fillRect/>
          </a:stretch>
        </p:blipFill>
        <p:spPr>
          <a:xfrm>
            <a:off x="762000" y="4800600"/>
            <a:ext cx="3771900" cy="1590675"/>
          </a:xfrm>
          <a:prstGeom prst="rect">
            <a:avLst/>
          </a:prstGeom>
          <a:noFill/>
          <a:ln w="9525">
            <a:noFill/>
          </a:ln>
        </p:spPr>
      </p:pic>
      <p:sp>
        <p:nvSpPr>
          <p:cNvPr id="21513" name="Rectangle 14"/>
          <p:cNvSpPr/>
          <p:nvPr/>
        </p:nvSpPr>
        <p:spPr>
          <a:xfrm>
            <a:off x="0" y="277018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21514" name="Rectangle 12">
            <a:hlinkClick r:id="rId3"/>
          </p:cNvPr>
          <p:cNvSpPr/>
          <p:nvPr/>
        </p:nvSpPr>
        <p:spPr>
          <a:xfrm>
            <a:off x="5334000" y="5867400"/>
            <a:ext cx="23987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AccountWithoutSync</a:t>
            </a:r>
            <a:endParaRPr lang="en-US" altLang="en-US" sz="2000" dirty="0">
              <a:ea typeface="Arial" panose="020B0604020202090204" pitchFamily="34" charset="0"/>
            </a:endParaRPr>
          </a:p>
        </p:txBody>
      </p:sp>
      <p:sp>
        <p:nvSpPr>
          <p:cNvPr id="21515" name="AutoShape 10">
            <a:hlinkClick r:id="rId4" action="ppaction://program"/>
          </p:cNvPr>
          <p:cNvSpPr/>
          <p:nvPr/>
        </p:nvSpPr>
        <p:spPr>
          <a:xfrm>
            <a:off x="7832725" y="5867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5" action="ppaction://hlinkfile"/>
              </a:rPr>
              <a:t>Run</a:t>
            </a:r>
            <a:endParaRPr lang="en-US" altLang="en-US" sz="1800" dirty="0">
              <a:ea typeface="Arial" panose="020B060402020209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2531"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dirty="0"/>
              <a:t>Race Condition</a:t>
            </a:r>
            <a:endParaRPr lang="en-US" altLang="en-US" b="1" dirty="0"/>
          </a:p>
        </p:txBody>
      </p:sp>
      <p:sp>
        <p:nvSpPr>
          <p:cNvPr id="22532" name="Rectangle 3"/>
          <p:cNvSpPr>
            <a:spLocks noGrp="1"/>
          </p:cNvSpPr>
          <p:nvPr>
            <p:ph idx="1"/>
          </p:nvPr>
        </p:nvSpPr>
        <p:spPr>
          <a:xfrm>
            <a:off x="228600" y="990600"/>
            <a:ext cx="8458200" cy="381000"/>
          </a:xfrm>
        </p:spPr>
        <p:txBody>
          <a:bodyPr vert="horz" wrap="square" lIns="92075" tIns="46038" rIns="92075" bIns="46038" anchor="t" anchorCtr="0"/>
          <a:p>
            <a:pPr marL="0" indent="0">
              <a:lnSpc>
                <a:spcPct val="90000"/>
              </a:lnSpc>
              <a:buNone/>
            </a:pPr>
            <a:r>
              <a:rPr lang="en-US" altLang="en-US" sz="2000" dirty="0"/>
              <a:t>What, then, caused the error in the example? Here is a possible scenario:</a:t>
            </a:r>
            <a:endParaRPr lang="en-US" altLang="en-US" sz="2000" dirty="0"/>
          </a:p>
        </p:txBody>
      </p:sp>
      <p:sp>
        <p:nvSpPr>
          <p:cNvPr id="22534" name="Rectangle 8"/>
          <p:cNvSpPr/>
          <p:nvPr/>
        </p:nvSpPr>
        <p:spPr>
          <a:xfrm>
            <a:off x="228600" y="3581400"/>
            <a:ext cx="8458200" cy="2971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2400" dirty="0">
                <a:cs typeface="Times New Roman" panose="02020603050405020304" pitchFamily="18" charset="0"/>
              </a:rPr>
              <a:t>The effect of this scenario is that Task 1 did nothing, because in </a:t>
            </a:r>
            <a:r>
              <a:rPr lang="en-US" altLang="en-US" sz="2400" b="1" i="1" u="sng" dirty="0">
                <a:latin typeface="Times New Roman Bold Italic" panose="02020603050405020304" charset="0"/>
                <a:cs typeface="Times New Roman Bold Italic" panose="02020603050405020304" charset="0"/>
              </a:rPr>
              <a:t>Step 4 Task 2 overrides Task 1's result</a:t>
            </a:r>
            <a:r>
              <a:rPr lang="en-US" altLang="en-US" sz="2400" dirty="0">
                <a:cs typeface="Times New Roman" panose="02020603050405020304" pitchFamily="18" charset="0"/>
              </a:rPr>
              <a:t>. Obviously, the problem is that </a:t>
            </a:r>
            <a:r>
              <a:rPr lang="en-US" altLang="en-US" sz="2400" u="sng" dirty="0">
                <a:cs typeface="Times New Roman" panose="02020603050405020304" pitchFamily="18" charset="0"/>
              </a:rPr>
              <a:t>Task 1 and Task 2 are accessing a common resource in a way that causes conflict</a:t>
            </a:r>
            <a:r>
              <a:rPr lang="en-US" altLang="en-US" sz="2400" dirty="0">
                <a:cs typeface="Times New Roman" panose="02020603050405020304" pitchFamily="18" charset="0"/>
              </a:rPr>
              <a:t>. This is a common problem known as a </a:t>
            </a:r>
            <a:r>
              <a:rPr lang="en-US" altLang="en-US" sz="2400" b="1" i="1" u="sng" dirty="0">
                <a:latin typeface="Times New Roman Bold Italic" panose="02020603050405020304" charset="0"/>
                <a:cs typeface="Times New Roman Bold Italic" panose="02020603050405020304" charset="0"/>
              </a:rPr>
              <a:t>race condition</a:t>
            </a:r>
            <a:r>
              <a:rPr lang="en-US" altLang="en-US" sz="2400" dirty="0">
                <a:cs typeface="Times New Roman" panose="02020603050405020304" pitchFamily="18" charset="0"/>
              </a:rPr>
              <a:t> in multi-threaded programs. A class is said to be </a:t>
            </a:r>
            <a:r>
              <a:rPr lang="en-US" altLang="en-US" sz="2400" i="1" dirty="0">
                <a:cs typeface="Times New Roman" panose="02020603050405020304" pitchFamily="18" charset="0"/>
              </a:rPr>
              <a:t>thread-safe</a:t>
            </a:r>
            <a:r>
              <a:rPr lang="en-US" altLang="en-US" sz="2400" dirty="0">
                <a:cs typeface="Times New Roman" panose="02020603050405020304" pitchFamily="18" charset="0"/>
              </a:rPr>
              <a:t> if an object of the class does not cause a race condition in the presence of multiple threads. As demonstrated in the preceding example, the Account class is not thread-safe.  </a:t>
            </a:r>
            <a:endParaRPr lang="en-US" altLang="en-US" sz="2400" dirty="0">
              <a:ea typeface="Arial" panose="020B0604020202090204" pitchFamily="34" charset="0"/>
            </a:endParaRPr>
          </a:p>
        </p:txBody>
      </p:sp>
      <p:sp>
        <p:nvSpPr>
          <p:cNvPr id="22535" name="Rectangle 10"/>
          <p:cNvSpPr/>
          <p:nvPr/>
        </p:nvSpPr>
        <p:spPr>
          <a:xfrm>
            <a:off x="0" y="2914650"/>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graphicFrame>
        <p:nvGraphicFramePr>
          <p:cNvPr id="22536" name="Object 9"/>
          <p:cNvGraphicFramePr>
            <a:graphicFrameLocks noChangeAspect="1"/>
          </p:cNvGraphicFramePr>
          <p:nvPr/>
        </p:nvGraphicFramePr>
        <p:xfrm>
          <a:off x="304800" y="1676400"/>
          <a:ext cx="7696200" cy="1797050"/>
        </p:xfrm>
        <a:graphic>
          <a:graphicData uri="http://schemas.openxmlformats.org/presentationml/2006/ole">
            <mc:AlternateContent xmlns:mc="http://schemas.openxmlformats.org/markup-compatibility/2006">
              <mc:Choice xmlns:v="urn:schemas-microsoft-com:vml" Requires="v">
                <p:oleObj spid="_x0000_s3077" name="" r:id="rId1" imgW="4404360" imgH="1028700" progId="Word.Picture.8">
                  <p:embed/>
                </p:oleObj>
              </mc:Choice>
              <mc:Fallback>
                <p:oleObj name="" r:id="rId1" imgW="4404360" imgH="1028700" progId="Word.Picture.8">
                  <p:embed/>
                  <p:pic>
                    <p:nvPicPr>
                      <p:cNvPr id="0" name="图片 3076"/>
                      <p:cNvPicPr/>
                      <p:nvPr/>
                    </p:nvPicPr>
                    <p:blipFill>
                      <a:blip r:embed="rId2"/>
                      <a:stretch>
                        <a:fillRect/>
                      </a:stretch>
                    </p:blipFill>
                    <p:spPr>
                      <a:xfrm>
                        <a:off x="304800" y="1676400"/>
                        <a:ext cx="7696200" cy="179705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4579" name="Rectangle 2"/>
          <p:cNvSpPr>
            <a:spLocks noGrp="1"/>
          </p:cNvSpPr>
          <p:nvPr>
            <p:ph type="title"/>
          </p:nvPr>
        </p:nvSpPr>
        <p:spPr>
          <a:xfrm>
            <a:off x="685800" y="381000"/>
            <a:ext cx="7772400" cy="609600"/>
          </a:xfrm>
        </p:spPr>
        <p:txBody>
          <a:bodyPr vert="horz" wrap="square" lIns="92075" tIns="46038" rIns="92075" bIns="46038" anchor="ctr" anchorCtr="0"/>
          <a:p>
            <a:r>
              <a:rPr lang="en-US" altLang="en-US" sz="4000" dirty="0"/>
              <a:t>The </a:t>
            </a:r>
            <a:r>
              <a:rPr lang="en-US" altLang="en-US" sz="4000" dirty="0">
                <a:latin typeface="Courier New" panose="02070409020205090404" pitchFamily="49" charset="0"/>
              </a:rPr>
              <a:t>synchronized</a:t>
            </a:r>
            <a:r>
              <a:rPr lang="en-US" altLang="en-US" sz="4000" dirty="0"/>
              <a:t> keyword</a:t>
            </a:r>
            <a:endParaRPr lang="en-US" altLang="en-US" sz="4000" b="1" dirty="0"/>
          </a:p>
        </p:txBody>
      </p:sp>
      <p:sp>
        <p:nvSpPr>
          <p:cNvPr id="24580" name="Rectangle 3"/>
          <p:cNvSpPr>
            <a:spLocks noGrp="1"/>
          </p:cNvSpPr>
          <p:nvPr>
            <p:ph idx="1"/>
          </p:nvPr>
        </p:nvSpPr>
        <p:spPr>
          <a:xfrm>
            <a:off x="228600" y="1295400"/>
            <a:ext cx="8763000" cy="4191000"/>
          </a:xfrm>
        </p:spPr>
        <p:txBody>
          <a:bodyPr vert="horz" wrap="square" lIns="92075" tIns="46038" rIns="92075" bIns="46038" anchor="t" anchorCtr="0"/>
          <a:p>
            <a:pPr marL="0" indent="0">
              <a:buNone/>
            </a:pPr>
            <a:r>
              <a:rPr lang="en-US" altLang="en-US" sz="2400" dirty="0"/>
              <a:t>To avoid race conditions, more than one thread must be prevented from simultaneously entering certain part of the program, known as critical region. </a:t>
            </a:r>
            <a:endParaRPr lang="en-US" altLang="en-US" sz="2400" dirty="0"/>
          </a:p>
          <a:p>
            <a:pPr marL="0" indent="0">
              <a:buNone/>
            </a:pPr>
            <a:endParaRPr lang="en-US" altLang="en-US" sz="2400" dirty="0"/>
          </a:p>
          <a:p>
            <a:pPr marL="0" indent="0">
              <a:buNone/>
            </a:pPr>
            <a:r>
              <a:rPr lang="en-US" altLang="en-US" sz="2400" dirty="0"/>
              <a:t>The critical region in the Listing 32.5 is the entire </a:t>
            </a:r>
            <a:r>
              <a:rPr lang="en-US" altLang="en-US" sz="2400" b="1" i="1" dirty="0">
                <a:latin typeface="Times New Roman Bold Italic" panose="02020603050405020304" charset="0"/>
                <a:cs typeface="Times New Roman Bold Italic" panose="02020603050405020304" charset="0"/>
              </a:rPr>
              <a:t>deposit </a:t>
            </a:r>
            <a:r>
              <a:rPr lang="en-US" altLang="en-US" sz="2400" dirty="0"/>
              <a:t>method. You can use the </a:t>
            </a:r>
            <a:r>
              <a:rPr lang="en-US" altLang="en-US" sz="2400" b="1" i="1" dirty="0">
                <a:latin typeface="Times New Roman Bold Italic" panose="02020603050405020304" charset="0"/>
                <a:cs typeface="Times New Roman Bold Italic" panose="02020603050405020304" charset="0"/>
              </a:rPr>
              <a:t>synchronized </a:t>
            </a:r>
            <a:r>
              <a:rPr lang="en-US" altLang="en-US" sz="2400" dirty="0"/>
              <a:t>keyword to synchronize the method so that </a:t>
            </a:r>
            <a:r>
              <a:rPr lang="en-US" altLang="en-US" sz="2400" b="1" u="sng" dirty="0">
                <a:latin typeface="Times New Roman Bold" panose="02020603050405020304" charset="0"/>
                <a:cs typeface="Times New Roman Bold" panose="02020603050405020304" charset="0"/>
              </a:rPr>
              <a:t>only one thread can access the method at a time:</a:t>
            </a:r>
            <a:r>
              <a:rPr lang="en-US" altLang="en-US" sz="2400" dirty="0"/>
              <a:t> </a:t>
            </a:r>
            <a:endParaRPr lang="en-US" altLang="en-US" sz="2400" dirty="0"/>
          </a:p>
          <a:p>
            <a:pPr marL="0" indent="0">
              <a:buNone/>
            </a:pPr>
            <a:r>
              <a:rPr lang="en-US" altLang="en-US" sz="2400" dirty="0"/>
              <a:t> </a:t>
            </a:r>
            <a:endParaRPr lang="en-US" altLang="en-US" sz="2400" dirty="0"/>
          </a:p>
          <a:p>
            <a:pPr lvl="1">
              <a:buNone/>
            </a:pPr>
            <a:r>
              <a:rPr lang="en-US" altLang="en-US" sz="2000" dirty="0"/>
              <a:t>public synchronized void deposit(double amount)</a:t>
            </a:r>
            <a:endParaRPr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123" name="Rectangle 2"/>
          <p:cNvSpPr>
            <a:spLocks noGrp="1"/>
          </p:cNvSpPr>
          <p:nvPr>
            <p:ph type="title"/>
          </p:nvPr>
        </p:nvSpPr>
        <p:spPr>
          <a:xfrm>
            <a:off x="685800" y="152400"/>
            <a:ext cx="7772400" cy="457200"/>
          </a:xfrm>
        </p:spPr>
        <p:txBody>
          <a:bodyPr vert="horz" wrap="square" lIns="92075" tIns="46038" rIns="92075" bIns="46038" anchor="ctr" anchorCtr="0"/>
          <a:p>
            <a:r>
              <a:rPr lang="en-US" altLang="en-US" dirty="0"/>
              <a:t>Objectives</a:t>
            </a:r>
            <a:endParaRPr lang="en-US" altLang="en-US" dirty="0"/>
          </a:p>
        </p:txBody>
      </p:sp>
      <p:sp>
        <p:nvSpPr>
          <p:cNvPr id="4100" name="Rectangle 3"/>
          <p:cNvSpPr>
            <a:spLocks noGrp="1" noChangeArrowheads="1"/>
          </p:cNvSpPr>
          <p:nvPr>
            <p:ph idx="1"/>
          </p:nvPr>
        </p:nvSpPr>
        <p:spPr>
          <a:xfrm>
            <a:off x="152400" y="762000"/>
            <a:ext cx="8839200" cy="5791200"/>
          </a:xfrm>
        </p:spPr>
        <p:txBody>
          <a:bodyPr vert="horz" wrap="square" lIns="92075" tIns="46038" rIns="92075" bIns="46038" numCol="1" anchor="t" anchorCtr="0" compatLnSpc="1"/>
          <a:p>
            <a:r>
              <a:rPr lang="en-AU" altLang="zh-CN" sz="1700" dirty="0"/>
              <a:t>To get an overview of multithreading (§32.2).</a:t>
            </a:r>
            <a:endParaRPr lang="en-US" altLang="zh-CN" sz="1700" dirty="0"/>
          </a:p>
          <a:p>
            <a:r>
              <a:rPr lang="en-AU" altLang="zh-CN" sz="1700" dirty="0"/>
              <a:t>To develop task classes by implementing the </a:t>
            </a:r>
            <a:r>
              <a:rPr lang="en-AU" altLang="zh-CN" sz="1700" b="1" dirty="0"/>
              <a:t>Runnable</a:t>
            </a:r>
            <a:r>
              <a:rPr lang="en-AU" altLang="zh-CN" sz="1700" dirty="0"/>
              <a:t> interface (§32.3).</a:t>
            </a:r>
            <a:endParaRPr lang="en-US" altLang="zh-CN" sz="1700" dirty="0"/>
          </a:p>
          <a:p>
            <a:r>
              <a:rPr lang="en-AU" altLang="zh-CN" sz="1700" dirty="0"/>
              <a:t>To create threads to run tasks using the </a:t>
            </a:r>
            <a:r>
              <a:rPr lang="en-AU" altLang="zh-CN" sz="1700" b="1" dirty="0"/>
              <a:t>Thread</a:t>
            </a:r>
            <a:r>
              <a:rPr lang="en-AU" altLang="zh-CN" sz="1700" dirty="0"/>
              <a:t> class (§32.3).</a:t>
            </a:r>
            <a:endParaRPr lang="en-US" altLang="zh-CN" sz="1700" dirty="0"/>
          </a:p>
          <a:p>
            <a:r>
              <a:rPr lang="en-AU" altLang="zh-CN" sz="1700" dirty="0"/>
              <a:t>To control threads using the methods in the </a:t>
            </a:r>
            <a:r>
              <a:rPr lang="en-AU" altLang="zh-CN" sz="1700" b="1" dirty="0"/>
              <a:t>Thread</a:t>
            </a:r>
            <a:r>
              <a:rPr lang="en-AU" altLang="zh-CN" sz="1700" dirty="0"/>
              <a:t> class (§32.4).</a:t>
            </a:r>
            <a:endParaRPr lang="en-US" altLang="zh-CN" sz="1700" dirty="0"/>
          </a:p>
          <a:p>
            <a:r>
              <a:rPr lang="en-AU" altLang="zh-CN" sz="1700" dirty="0"/>
              <a:t>To control animations using threads and use </a:t>
            </a:r>
            <a:r>
              <a:rPr lang="en-AU" altLang="zh-CN" sz="1700" b="1" dirty="0"/>
              <a:t>Platform.runLater</a:t>
            </a:r>
            <a:r>
              <a:rPr lang="en-AU" altLang="zh-CN" sz="1700" dirty="0"/>
              <a:t> to run the code in application thread (§32.5).</a:t>
            </a:r>
            <a:endParaRPr lang="en-US" altLang="zh-CN" sz="1700" dirty="0"/>
          </a:p>
          <a:p>
            <a:r>
              <a:rPr lang="en-AU" altLang="zh-CN" sz="1700" dirty="0"/>
              <a:t>To execute tasks in a thread pool (§32.6).</a:t>
            </a:r>
            <a:endParaRPr lang="en-US" altLang="zh-CN" sz="1700" dirty="0"/>
          </a:p>
          <a:p>
            <a:r>
              <a:rPr lang="en-AU" altLang="zh-CN" sz="1700" dirty="0"/>
              <a:t>To use synchronized methods or blocks to synchronize threads to avoid race conditions (§32.7).</a:t>
            </a:r>
            <a:endParaRPr lang="en-US" altLang="zh-CN" sz="1700" dirty="0"/>
          </a:p>
          <a:p>
            <a:r>
              <a:rPr lang="en-AU" altLang="zh-CN" sz="1700" dirty="0"/>
              <a:t>To synchronize threads using locks (§32.8).</a:t>
            </a:r>
            <a:endParaRPr lang="en-US" altLang="zh-CN" sz="1700" dirty="0"/>
          </a:p>
          <a:p>
            <a:r>
              <a:rPr lang="en-AU" altLang="zh-CN" sz="1700" dirty="0"/>
              <a:t>To facilitate thread communications using conditions on locks (§§32.9–32.10).</a:t>
            </a:r>
            <a:endParaRPr lang="en-US" altLang="zh-CN" sz="1700" dirty="0"/>
          </a:p>
          <a:p>
            <a:r>
              <a:rPr lang="en-AU" altLang="zh-CN" sz="1700" dirty="0"/>
              <a:t>To use blocking queues to synchronize access to an array queue, linked queue, and priority queue (§32.11).</a:t>
            </a:r>
            <a:endParaRPr lang="en-US" altLang="zh-CN" sz="1700" dirty="0"/>
          </a:p>
          <a:p>
            <a:r>
              <a:rPr lang="en-AU" altLang="zh-CN" sz="1700" dirty="0"/>
              <a:t>To restrict the number of accesses to a shared resource using semaphores (§32.12).</a:t>
            </a:r>
            <a:endParaRPr lang="en-US" altLang="zh-CN" sz="1700" dirty="0"/>
          </a:p>
          <a:p>
            <a:r>
              <a:rPr lang="en-AU" altLang="zh-CN" sz="1700" dirty="0"/>
              <a:t>To use the resource-ordering technique to avoid deadlocks (§32.13).</a:t>
            </a:r>
            <a:endParaRPr lang="en-US" altLang="zh-CN" sz="1700" dirty="0"/>
          </a:p>
          <a:p>
            <a:r>
              <a:rPr lang="en-AU" altLang="zh-CN" sz="1700" dirty="0"/>
              <a:t>To describe the life cycle of a thread (§32.14).</a:t>
            </a:r>
            <a:endParaRPr lang="en-US" altLang="zh-CN" sz="1700" dirty="0"/>
          </a:p>
          <a:p>
            <a:r>
              <a:rPr lang="en-AU" altLang="zh-CN" sz="1700" dirty="0"/>
              <a:t>To create synchronized collections using the static methods in the </a:t>
            </a:r>
            <a:r>
              <a:rPr lang="en-AU" altLang="zh-CN" sz="1700" b="1" dirty="0"/>
              <a:t>Collections</a:t>
            </a:r>
            <a:r>
              <a:rPr lang="en-AU" altLang="zh-CN" sz="1700" dirty="0"/>
              <a:t> class (§32.15).</a:t>
            </a:r>
            <a:endParaRPr lang="en-US" altLang="zh-CN" sz="1700" dirty="0"/>
          </a:p>
          <a:p>
            <a:r>
              <a:rPr lang="en-AU" altLang="zh-CN" sz="1700" dirty="0"/>
              <a:t>To develop parallel programs using the Fork/Join Framework (§32.16).</a:t>
            </a:r>
            <a:endParaRPr lang="en-US" altLang="zh-CN"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6627" name="Rectangle 2"/>
          <p:cNvSpPr>
            <a:spLocks noGrp="1"/>
          </p:cNvSpPr>
          <p:nvPr>
            <p:ph type="title"/>
          </p:nvPr>
        </p:nvSpPr>
        <p:spPr>
          <a:xfrm>
            <a:off x="685800" y="381000"/>
            <a:ext cx="7772400" cy="609600"/>
          </a:xfrm>
        </p:spPr>
        <p:txBody>
          <a:bodyPr vert="horz" wrap="square" lIns="92075" tIns="46038" rIns="92075" bIns="46038" anchor="ctr" anchorCtr="0"/>
          <a:p>
            <a:r>
              <a:rPr lang="en-US" altLang="en-US" sz="3600" dirty="0"/>
              <a:t>Synchronizing Methods</a:t>
            </a:r>
            <a:endParaRPr lang="en-US" altLang="en-US" sz="3600" b="1" dirty="0"/>
          </a:p>
        </p:txBody>
      </p:sp>
      <p:sp>
        <p:nvSpPr>
          <p:cNvPr id="26628" name="Rectangle 3"/>
          <p:cNvSpPr>
            <a:spLocks noGrp="1"/>
          </p:cNvSpPr>
          <p:nvPr>
            <p:ph idx="1"/>
          </p:nvPr>
        </p:nvSpPr>
        <p:spPr>
          <a:xfrm>
            <a:off x="228600" y="1371600"/>
            <a:ext cx="8763000" cy="4419600"/>
          </a:xfrm>
        </p:spPr>
        <p:txBody>
          <a:bodyPr vert="horz" wrap="square" lIns="92075" tIns="46038" rIns="92075" bIns="46038" anchor="t" anchorCtr="0"/>
          <a:p>
            <a:pPr marL="0" indent="0">
              <a:buNone/>
            </a:pPr>
            <a:r>
              <a:rPr lang="en-US" altLang="en-US" sz="2800" dirty="0"/>
              <a:t>A synchronized method acquires a lock before it executes. </a:t>
            </a:r>
            <a:endParaRPr lang="en-US" altLang="en-US" sz="2800" dirty="0"/>
          </a:p>
          <a:p>
            <a:pPr>
              <a:buFont typeface="Arial" panose="020B0604020202090204" pitchFamily="34" charset="0"/>
              <a:buChar char="•"/>
            </a:pPr>
            <a:r>
              <a:rPr lang="en-US" altLang="en-US" sz="2800" dirty="0"/>
              <a:t>In the case of an </a:t>
            </a:r>
            <a:r>
              <a:rPr lang="en-US" altLang="en-US" sz="2800" i="1" dirty="0">
                <a:latin typeface="Times New Roman Italic" panose="02020603050405020304" charset="0"/>
                <a:cs typeface="Times New Roman Italic" panose="02020603050405020304" charset="0"/>
              </a:rPr>
              <a:t>instance </a:t>
            </a:r>
            <a:r>
              <a:rPr lang="en-US" altLang="en-US" sz="2800" dirty="0"/>
              <a:t>method, the lock is on the object for which the method was invoked. </a:t>
            </a:r>
            <a:endParaRPr lang="en-US" altLang="en-US" sz="2800" dirty="0"/>
          </a:p>
          <a:p>
            <a:pPr>
              <a:buFont typeface="Arial" panose="020B0604020202090204" pitchFamily="34" charset="0"/>
              <a:buChar char="•"/>
            </a:pPr>
            <a:r>
              <a:rPr lang="en-US" altLang="en-US" sz="2800" dirty="0"/>
              <a:t>In the case of a </a:t>
            </a:r>
            <a:r>
              <a:rPr lang="en-US" altLang="en-US" sz="2800" i="1" dirty="0">
                <a:latin typeface="Times New Roman Italic" panose="02020603050405020304" charset="0"/>
                <a:cs typeface="Times New Roman Italic" panose="02020603050405020304" charset="0"/>
              </a:rPr>
              <a:t>static </a:t>
            </a:r>
            <a:r>
              <a:rPr lang="en-US" altLang="en-US" sz="2800" dirty="0"/>
              <a:t>method, the lock is on the class. </a:t>
            </a:r>
            <a:endParaRPr lang="en-US" altLang="en-US" sz="2800" dirty="0"/>
          </a:p>
          <a:p>
            <a:pPr marL="0" indent="0">
              <a:buNone/>
            </a:pPr>
            <a:r>
              <a:rPr lang="en-US" altLang="en-US" sz="2800" dirty="0"/>
              <a:t>If one thread invokes a synchronized method, the lock of that object (or class) is acquired first, then the method is executed, and finally the lock is released. </a:t>
            </a:r>
            <a:endParaRPr lang="en-US" altLang="en-US" sz="2800" dirty="0"/>
          </a:p>
          <a:p>
            <a:pPr marL="0" indent="0">
              <a:buNone/>
            </a:pPr>
            <a:r>
              <a:rPr lang="en-US" altLang="en-US" sz="2800" dirty="0"/>
              <a:t>Another thread invoking the same method of that object (or class) is blocked until the lock is released. </a:t>
            </a:r>
            <a:endParaRPr lang="en-US"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28675" name="Rectangle 2"/>
          <p:cNvSpPr>
            <a:spLocks noGrp="1"/>
          </p:cNvSpPr>
          <p:nvPr>
            <p:ph type="title"/>
          </p:nvPr>
        </p:nvSpPr>
        <p:spPr>
          <a:xfrm>
            <a:off x="685800" y="381000"/>
            <a:ext cx="7772400" cy="609600"/>
          </a:xfrm>
        </p:spPr>
        <p:txBody>
          <a:bodyPr vert="horz" wrap="square" lIns="92075" tIns="46038" rIns="92075" bIns="46038" anchor="ctr" anchorCtr="0"/>
          <a:p>
            <a:r>
              <a:rPr lang="en-US" altLang="en-US" sz="3600" dirty="0"/>
              <a:t>Synchronizing Methods</a:t>
            </a:r>
            <a:endParaRPr lang="en-US" altLang="en-US" sz="3600" b="1" dirty="0"/>
          </a:p>
        </p:txBody>
      </p:sp>
      <p:sp>
        <p:nvSpPr>
          <p:cNvPr id="28676" name="Rectangle 3"/>
          <p:cNvSpPr>
            <a:spLocks noGrp="1"/>
          </p:cNvSpPr>
          <p:nvPr>
            <p:ph idx="1"/>
          </p:nvPr>
        </p:nvSpPr>
        <p:spPr>
          <a:xfrm>
            <a:off x="228600" y="1371600"/>
            <a:ext cx="8763000" cy="1905000"/>
          </a:xfrm>
        </p:spPr>
        <p:txBody>
          <a:bodyPr vert="horz" wrap="square" lIns="92075" tIns="46038" rIns="92075" bIns="46038" anchor="t" anchorCtr="0"/>
          <a:p>
            <a:pPr marL="0" indent="0">
              <a:spcBef>
                <a:spcPct val="0"/>
              </a:spcBef>
              <a:buNone/>
            </a:pPr>
            <a:r>
              <a:rPr lang="en-US" altLang="en-US" sz="2400" dirty="0"/>
              <a:t>With the deposit method synchronized, the preceding scenario cannot happen. </a:t>
            </a:r>
            <a:endParaRPr lang="en-US" altLang="en-US" sz="2400" dirty="0"/>
          </a:p>
          <a:p>
            <a:pPr marL="0" indent="0">
              <a:spcBef>
                <a:spcPct val="0"/>
              </a:spcBef>
              <a:buNone/>
            </a:pPr>
            <a:endParaRPr lang="en-US" altLang="en-US" sz="2400" dirty="0"/>
          </a:p>
          <a:p>
            <a:pPr marL="0" indent="0">
              <a:spcBef>
                <a:spcPct val="0"/>
              </a:spcBef>
              <a:buNone/>
            </a:pPr>
            <a:r>
              <a:rPr lang="en-US" altLang="en-US" sz="2400" dirty="0"/>
              <a:t>If Task 2 starts to enter the method, and Task 1 is already in the method, Task 2 is blocked until Task 1 finishes the method.</a:t>
            </a:r>
            <a:endParaRPr lang="en-US" altLang="en-US" sz="2400" dirty="0"/>
          </a:p>
        </p:txBody>
      </p:sp>
      <p:pic>
        <p:nvPicPr>
          <p:cNvPr id="28679" name="Picture 9"/>
          <p:cNvPicPr>
            <a:picLocks noChangeAspect="1"/>
          </p:cNvPicPr>
          <p:nvPr/>
        </p:nvPicPr>
        <p:blipFill>
          <a:blip r:embed="rId1"/>
          <a:stretch>
            <a:fillRect/>
          </a:stretch>
        </p:blipFill>
        <p:spPr>
          <a:xfrm>
            <a:off x="171450" y="3657600"/>
            <a:ext cx="8801100" cy="2076450"/>
          </a:xfrm>
          <a:prstGeom prst="rect">
            <a:avLst/>
          </a:prstGeom>
          <a:noFill/>
          <a:ln w="1270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0723" name="Rectangle 2"/>
          <p:cNvSpPr>
            <a:spLocks noGrp="1"/>
          </p:cNvSpPr>
          <p:nvPr>
            <p:ph type="title"/>
          </p:nvPr>
        </p:nvSpPr>
        <p:spPr>
          <a:xfrm>
            <a:off x="685800" y="381000"/>
            <a:ext cx="7772400" cy="609600"/>
          </a:xfrm>
        </p:spPr>
        <p:txBody>
          <a:bodyPr vert="horz" wrap="square" lIns="92075" tIns="46038" rIns="92075" bIns="46038" anchor="ctr" anchorCtr="0"/>
          <a:p>
            <a:r>
              <a:rPr lang="en-US" altLang="en-US" sz="3600" dirty="0"/>
              <a:t>Synchronizing Tasks</a:t>
            </a:r>
            <a:endParaRPr lang="en-US" altLang="en-US" sz="3600" b="1" dirty="0"/>
          </a:p>
        </p:txBody>
      </p:sp>
      <p:pic>
        <p:nvPicPr>
          <p:cNvPr id="30726" name="Picture 2"/>
          <p:cNvPicPr>
            <a:picLocks noChangeAspect="1"/>
          </p:cNvPicPr>
          <p:nvPr/>
        </p:nvPicPr>
        <p:blipFill>
          <a:blip r:embed="rId1"/>
          <a:stretch>
            <a:fillRect/>
          </a:stretch>
        </p:blipFill>
        <p:spPr>
          <a:xfrm>
            <a:off x="762000" y="1157288"/>
            <a:ext cx="7620000" cy="4543425"/>
          </a:xfrm>
          <a:prstGeom prst="rect">
            <a:avLst/>
          </a:prstGeom>
          <a:noFill/>
          <a:ln w="1270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2771"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sz="3600" dirty="0">
                <a:cs typeface="Times New Roman" panose="02020603050405020304" pitchFamily="18" charset="0"/>
              </a:rPr>
              <a:t>Synchronizing Statements</a:t>
            </a:r>
            <a:r>
              <a:rPr lang="en-US" altLang="en-US" sz="3600" dirty="0"/>
              <a:t> </a:t>
            </a:r>
            <a:endParaRPr lang="en-US" altLang="en-US" sz="3600" dirty="0"/>
          </a:p>
        </p:txBody>
      </p:sp>
      <p:sp>
        <p:nvSpPr>
          <p:cNvPr id="32772" name="Rectangle 3"/>
          <p:cNvSpPr>
            <a:spLocks noGrp="1"/>
          </p:cNvSpPr>
          <p:nvPr>
            <p:ph idx="1"/>
          </p:nvPr>
        </p:nvSpPr>
        <p:spPr>
          <a:xfrm>
            <a:off x="228600" y="1135380"/>
            <a:ext cx="8763000" cy="5265420"/>
          </a:xfrm>
        </p:spPr>
        <p:txBody>
          <a:bodyPr vert="horz" wrap="square" lIns="92075" tIns="46038" rIns="92075" bIns="46038" anchor="t" anchorCtr="0"/>
          <a:p>
            <a:pPr marL="0" indent="0" latinLnBrk="0">
              <a:lnSpc>
                <a:spcPct val="90000"/>
              </a:lnSpc>
              <a:spcBef>
                <a:spcPct val="0"/>
              </a:spcBef>
              <a:spcAft>
                <a:spcPts val="1200"/>
              </a:spcAft>
              <a:buNone/>
            </a:pPr>
            <a:r>
              <a:rPr lang="en-US" altLang="en-US" sz="2400" dirty="0">
                <a:cs typeface="Courier New" panose="02070409020205090404" pitchFamily="49" charset="0"/>
              </a:rPr>
              <a:t>A </a:t>
            </a:r>
            <a:r>
              <a:rPr lang="en-US" altLang="en-US" sz="2400" i="1" dirty="0">
                <a:latin typeface="Times New Roman Italic" panose="02020603050405020304" charset="0"/>
                <a:cs typeface="Times New Roman Italic" panose="02020603050405020304" charset="0"/>
              </a:rPr>
              <a:t>synchronized </a:t>
            </a:r>
            <a:r>
              <a:rPr lang="en-US" altLang="en-US" sz="2400" dirty="0">
                <a:cs typeface="Courier New" panose="02070409020205090404" pitchFamily="49" charset="0"/>
              </a:rPr>
              <a:t>statement can be used to acquire a lock on any object, not just </a:t>
            </a:r>
            <a:r>
              <a:rPr lang="en-US" altLang="en-US" sz="2400" i="1" dirty="0">
                <a:cs typeface="Courier New" panose="02070409020205090404" pitchFamily="49" charset="0"/>
              </a:rPr>
              <a:t>this</a:t>
            </a:r>
            <a:r>
              <a:rPr lang="en-US" altLang="en-US" sz="2400" dirty="0">
                <a:cs typeface="Courier New" panose="02070409020205090404" pitchFamily="49" charset="0"/>
              </a:rPr>
              <a:t> object, when executing a block of the code in a method. </a:t>
            </a:r>
            <a:endParaRPr lang="en-US" altLang="en-US" sz="2400" dirty="0">
              <a:cs typeface="Courier New" panose="02070409020205090404" pitchFamily="49" charset="0"/>
            </a:endParaRPr>
          </a:p>
          <a:p>
            <a:pPr marL="0" indent="0" latinLnBrk="0">
              <a:lnSpc>
                <a:spcPct val="90000"/>
              </a:lnSpc>
              <a:spcBef>
                <a:spcPct val="0"/>
              </a:spcBef>
              <a:spcAft>
                <a:spcPts val="1200"/>
              </a:spcAft>
              <a:buNone/>
            </a:pPr>
            <a:r>
              <a:rPr lang="en-US" altLang="en-US" sz="2400" dirty="0">
                <a:cs typeface="Courier New" panose="02070409020205090404" pitchFamily="49" charset="0"/>
              </a:rPr>
              <a:t>Following block is referred to as a </a:t>
            </a:r>
            <a:r>
              <a:rPr lang="en-US" altLang="en-US" sz="2400" i="1" dirty="0">
                <a:cs typeface="Courier New" panose="02070409020205090404" pitchFamily="49" charset="0"/>
              </a:rPr>
              <a:t>synchronized block</a:t>
            </a:r>
            <a:r>
              <a:rPr lang="en-US" altLang="en-US" sz="2400" dirty="0">
                <a:cs typeface="Courier New" panose="02070409020205090404" pitchFamily="49" charset="0"/>
              </a:rPr>
              <a:t>:</a:t>
            </a:r>
            <a:endParaRPr lang="en-US" altLang="en-US" sz="2400" dirty="0">
              <a:cs typeface="Courier New" panose="02070409020205090404" pitchFamily="49" charset="0"/>
            </a:endParaRPr>
          </a:p>
          <a:p>
            <a:pPr lvl="1" latinLnBrk="0">
              <a:lnSpc>
                <a:spcPct val="90000"/>
              </a:lnSpc>
              <a:spcBef>
                <a:spcPct val="0"/>
              </a:spcBef>
              <a:spcAft>
                <a:spcPts val="1200"/>
              </a:spcAft>
              <a:buNone/>
            </a:pPr>
            <a:r>
              <a:rPr lang="en-US" altLang="en-US" sz="2000" b="1" dirty="0">
                <a:latin typeface="Courier New" panose="02070409020205090404" pitchFamily="49" charset="0"/>
                <a:cs typeface="Courier New" panose="02070409020205090404" pitchFamily="49" charset="0"/>
              </a:rPr>
              <a:t>synchronized (expr) {</a:t>
            </a:r>
            <a:endParaRPr lang="en-US" altLang="en-US" sz="2000" b="1" dirty="0">
              <a:latin typeface="Courier New" panose="02070409020205090404" pitchFamily="49" charset="0"/>
              <a:cs typeface="Courier New" panose="02070409020205090404" pitchFamily="49" charset="0"/>
            </a:endParaRPr>
          </a:p>
          <a:p>
            <a:pPr lvl="1" latinLnBrk="0">
              <a:lnSpc>
                <a:spcPct val="90000"/>
              </a:lnSpc>
              <a:spcBef>
                <a:spcPct val="0"/>
              </a:spcBef>
              <a:spcAft>
                <a:spcPts val="1200"/>
              </a:spcAft>
              <a:buNone/>
            </a:pPr>
            <a:r>
              <a:rPr lang="en-US" altLang="en-US" sz="2000" b="1" dirty="0">
                <a:latin typeface="Courier New" panose="02070409020205090404" pitchFamily="49" charset="0"/>
                <a:cs typeface="Courier New" panose="02070409020205090404" pitchFamily="49" charset="0"/>
              </a:rPr>
              <a:t>  statements;</a:t>
            </a:r>
            <a:endParaRPr lang="en-US" altLang="en-US" sz="2000" b="1" dirty="0">
              <a:latin typeface="Courier New" panose="02070409020205090404" pitchFamily="49" charset="0"/>
              <a:cs typeface="Courier New" panose="02070409020205090404" pitchFamily="49" charset="0"/>
            </a:endParaRPr>
          </a:p>
          <a:p>
            <a:pPr lvl="1" latinLnBrk="0">
              <a:lnSpc>
                <a:spcPct val="90000"/>
              </a:lnSpc>
              <a:spcBef>
                <a:spcPct val="0"/>
              </a:spcBef>
              <a:spcAft>
                <a:spcPts val="1200"/>
              </a:spcAft>
              <a:buNone/>
            </a:pPr>
            <a:r>
              <a:rPr lang="en-US" altLang="en-US" sz="2000" b="1" dirty="0">
                <a:latin typeface="Courier New" panose="02070409020205090404" pitchFamily="49" charset="0"/>
                <a:cs typeface="Courier New" panose="02070409020205090404" pitchFamily="49" charset="0"/>
              </a:rPr>
              <a:t>}</a:t>
            </a:r>
            <a:endParaRPr lang="en-US" altLang="en-US" sz="2400" dirty="0">
              <a:cs typeface="Courier New" panose="02070409020205090404" pitchFamily="49" charset="0"/>
            </a:endParaRPr>
          </a:p>
          <a:p>
            <a:pPr marL="0" indent="0" latinLnBrk="0">
              <a:lnSpc>
                <a:spcPct val="90000"/>
              </a:lnSpc>
              <a:spcBef>
                <a:spcPct val="0"/>
              </a:spcBef>
              <a:spcAft>
                <a:spcPts val="1200"/>
              </a:spcAft>
              <a:buClrTx/>
              <a:buSzTx/>
              <a:buFontTx/>
              <a:buNone/>
            </a:pPr>
            <a:r>
              <a:rPr lang="en-US" altLang="en-US" sz="2400" dirty="0">
                <a:cs typeface="Courier New" panose="02070409020205090404" pitchFamily="49" charset="0"/>
              </a:rPr>
              <a:t>The expression </a:t>
            </a:r>
            <a:r>
              <a:rPr lang="en-US" altLang="en-US" sz="2400" i="1" dirty="0">
                <a:latin typeface="Times New Roman Italic" panose="02020603050405020304" charset="0"/>
                <a:cs typeface="Times New Roman Italic" panose="02020603050405020304" charset="0"/>
              </a:rPr>
              <a:t>expr </a:t>
            </a:r>
            <a:r>
              <a:rPr lang="en-US" altLang="en-US" sz="2400" dirty="0">
                <a:cs typeface="Courier New" panose="02070409020205090404" pitchFamily="49" charset="0"/>
              </a:rPr>
              <a:t>must evaluate to an object reference </a:t>
            </a:r>
            <a:endParaRPr lang="en-US" altLang="en-US" sz="2400" dirty="0">
              <a:cs typeface="Courier New" panose="02070409020205090404" pitchFamily="49" charset="0"/>
            </a:endParaRPr>
          </a:p>
          <a:p>
            <a:pPr latinLnBrk="0">
              <a:lnSpc>
                <a:spcPct val="90000"/>
              </a:lnSpc>
              <a:spcBef>
                <a:spcPct val="0"/>
              </a:spcBef>
              <a:spcAft>
                <a:spcPts val="1200"/>
              </a:spcAft>
              <a:buClrTx/>
              <a:buSzTx/>
              <a:buFont typeface="Arial" panose="020B0604020202090204" pitchFamily="34" charset="0"/>
              <a:buChar char="•"/>
            </a:pPr>
            <a:r>
              <a:rPr lang="en-US" altLang="en-US" sz="2400" dirty="0">
                <a:cs typeface="Courier New" panose="02070409020205090404" pitchFamily="49" charset="0"/>
              </a:rPr>
              <a:t>If the object is already locked by another thread, the thread is blocked until the lock is released. </a:t>
            </a:r>
            <a:endParaRPr lang="en-US" altLang="en-US" sz="2400" dirty="0">
              <a:cs typeface="Courier New" panose="02070409020205090404" pitchFamily="49" charset="0"/>
            </a:endParaRPr>
          </a:p>
          <a:p>
            <a:pPr latinLnBrk="0">
              <a:lnSpc>
                <a:spcPct val="90000"/>
              </a:lnSpc>
              <a:spcBef>
                <a:spcPct val="0"/>
              </a:spcBef>
              <a:spcAft>
                <a:spcPts val="1200"/>
              </a:spcAft>
              <a:buClrTx/>
              <a:buSzTx/>
              <a:buFont typeface="Arial" panose="020B0604020202090204" pitchFamily="34" charset="0"/>
              <a:buChar char="•"/>
            </a:pPr>
            <a:r>
              <a:rPr lang="en-US" altLang="en-US" sz="2400" dirty="0">
                <a:cs typeface="Courier New" panose="02070409020205090404" pitchFamily="49" charset="0"/>
              </a:rPr>
              <a:t>When a lock is obtained on the object, the statements in the synchronized block are executed, and then the lock is released. </a:t>
            </a:r>
            <a:endParaRPr lang="en-US" altLang="en-US" sz="2400" dirty="0">
              <a:ea typeface="Courier New" panose="0207040902020509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4819"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sz="3600" dirty="0">
                <a:cs typeface="Times New Roman" panose="02020603050405020304" pitchFamily="18" charset="0"/>
              </a:rPr>
              <a:t>Synchronizing Statements</a:t>
            </a:r>
            <a:r>
              <a:rPr lang="en-US" altLang="en-US" sz="3600" dirty="0"/>
              <a:t> vs. Methods</a:t>
            </a:r>
            <a:endParaRPr lang="en-US" altLang="en-US" sz="3600" dirty="0"/>
          </a:p>
        </p:txBody>
      </p:sp>
      <p:sp>
        <p:nvSpPr>
          <p:cNvPr id="34820" name="Rectangle 3"/>
          <p:cNvSpPr>
            <a:spLocks noGrp="1"/>
          </p:cNvSpPr>
          <p:nvPr>
            <p:ph idx="1"/>
          </p:nvPr>
        </p:nvSpPr>
        <p:spPr>
          <a:xfrm>
            <a:off x="228600" y="1066800"/>
            <a:ext cx="8763000" cy="5334000"/>
          </a:xfrm>
        </p:spPr>
        <p:txBody>
          <a:bodyPr vert="horz" wrap="square" lIns="92075" tIns="46038" rIns="92075" bIns="46038" anchor="t" anchorCtr="0"/>
          <a:p>
            <a:pPr marL="0" indent="0">
              <a:spcBef>
                <a:spcPct val="0"/>
              </a:spcBef>
              <a:buNone/>
            </a:pPr>
            <a:r>
              <a:rPr lang="en-US" altLang="en-US" sz="2400" dirty="0">
                <a:cs typeface="Times New Roman" panose="02020603050405020304" pitchFamily="18" charset="0"/>
              </a:rPr>
              <a:t>Any synchronized instance method can be converted into a synchronized statement. </a:t>
            </a:r>
            <a:endParaRPr lang="en-US" altLang="en-US" sz="2400" dirty="0">
              <a:cs typeface="Times New Roman" panose="02020603050405020304" pitchFamily="18" charset="0"/>
            </a:endParaRPr>
          </a:p>
          <a:p>
            <a:pPr marL="0" indent="0">
              <a:spcBef>
                <a:spcPct val="0"/>
              </a:spcBef>
              <a:buNone/>
            </a:pPr>
            <a:endParaRPr lang="en-US" altLang="en-US" sz="2400" dirty="0">
              <a:cs typeface="Times New Roman" panose="02020603050405020304" pitchFamily="18" charset="0"/>
            </a:endParaRPr>
          </a:p>
          <a:p>
            <a:pPr marL="0" indent="0">
              <a:spcBef>
                <a:spcPct val="0"/>
              </a:spcBef>
              <a:buNone/>
            </a:pPr>
            <a:r>
              <a:rPr lang="en-US" altLang="en-US" sz="2400" dirty="0">
                <a:cs typeface="Times New Roman" panose="02020603050405020304" pitchFamily="18" charset="0"/>
              </a:rPr>
              <a:t>Suppose that the following is a synchronized instance method: </a:t>
            </a:r>
            <a:endParaRPr lang="en-US" altLang="en-US" sz="2400" dirty="0">
              <a:cs typeface="Times New Roman" panose="02020603050405020304" pitchFamily="18" charset="0"/>
            </a:endParaRPr>
          </a:p>
          <a:p>
            <a:pPr marL="0" indent="0">
              <a:spcBef>
                <a:spcPct val="0"/>
              </a:spcBef>
              <a:buNone/>
            </a:pPr>
            <a:r>
              <a:rPr lang="en-US" altLang="en-US" sz="2400" dirty="0">
                <a:cs typeface="Times New Roman" panose="02020603050405020304" pitchFamily="18" charset="0"/>
              </a:rPr>
              <a:t> </a:t>
            </a:r>
            <a:endParaRPr lang="en-US" altLang="en-US" sz="2400" dirty="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public synchronized void xMethod() {</a:t>
            </a:r>
            <a:endParaRPr lang="en-US" altLang="en-US" sz="2000" b="1" dirty="0">
              <a:solidFill>
                <a:schemeClr val="tx2"/>
              </a:solidFill>
              <a:latin typeface="Courier New" panose="02070409020205090404" pitchFamily="49" charset="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  // method body</a:t>
            </a:r>
            <a:endParaRPr lang="en-US" altLang="en-US" sz="2000" b="1" dirty="0">
              <a:solidFill>
                <a:schemeClr val="tx2"/>
              </a:solidFill>
              <a:latin typeface="Courier New" panose="02070409020205090404" pitchFamily="49" charset="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a:t>
            </a:r>
            <a:endParaRPr lang="en-US" altLang="en-US" sz="2000" b="1" dirty="0">
              <a:solidFill>
                <a:schemeClr val="tx2"/>
              </a:solidFill>
              <a:latin typeface="Courier New" panose="02070409020205090404" pitchFamily="49" charset="0"/>
              <a:cs typeface="Times New Roman" panose="02020603050405020304" pitchFamily="18" charset="0"/>
            </a:endParaRPr>
          </a:p>
          <a:p>
            <a:pPr marL="0" indent="0">
              <a:spcBef>
                <a:spcPct val="0"/>
              </a:spcBef>
              <a:buNone/>
            </a:pPr>
            <a:r>
              <a:rPr lang="en-US" altLang="en-US" sz="2400" dirty="0">
                <a:cs typeface="Times New Roman" panose="02020603050405020304" pitchFamily="18" charset="0"/>
              </a:rPr>
              <a:t> </a:t>
            </a:r>
            <a:endParaRPr lang="en-US" altLang="en-US" sz="2400" dirty="0">
              <a:cs typeface="Times New Roman" panose="02020603050405020304" pitchFamily="18" charset="0"/>
            </a:endParaRPr>
          </a:p>
          <a:p>
            <a:pPr marL="0" indent="0">
              <a:spcBef>
                <a:spcPct val="0"/>
              </a:spcBef>
              <a:buNone/>
            </a:pPr>
            <a:r>
              <a:rPr lang="en-US" altLang="en-US" sz="2400" dirty="0">
                <a:cs typeface="Times New Roman" panose="02020603050405020304" pitchFamily="18" charset="0"/>
              </a:rPr>
              <a:t>This method is equivalent to</a:t>
            </a:r>
            <a:endParaRPr lang="en-US" altLang="en-US" sz="2400" dirty="0">
              <a:cs typeface="Times New Roman" panose="02020603050405020304" pitchFamily="18" charset="0"/>
            </a:endParaRPr>
          </a:p>
          <a:p>
            <a:pPr marL="0" indent="0">
              <a:spcBef>
                <a:spcPct val="0"/>
              </a:spcBef>
              <a:buNone/>
            </a:pPr>
            <a:endParaRPr lang="en-US" altLang="en-US" sz="2400" dirty="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public void xMethod() {</a:t>
            </a:r>
            <a:endParaRPr lang="en-US" altLang="en-US" sz="2000" b="1" dirty="0">
              <a:solidFill>
                <a:schemeClr val="tx2"/>
              </a:solidFill>
              <a:latin typeface="Courier New" panose="02070409020205090404" pitchFamily="49" charset="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  synchronized (this) {</a:t>
            </a:r>
            <a:endParaRPr lang="en-US" altLang="en-US" sz="2000" b="1" dirty="0">
              <a:solidFill>
                <a:schemeClr val="tx2"/>
              </a:solidFill>
              <a:latin typeface="Courier New" panose="02070409020205090404" pitchFamily="49" charset="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    // method body</a:t>
            </a:r>
            <a:endParaRPr lang="en-US" altLang="en-US" sz="2000" b="1" dirty="0">
              <a:solidFill>
                <a:schemeClr val="tx2"/>
              </a:solidFill>
              <a:latin typeface="Courier New" panose="02070409020205090404" pitchFamily="49" charset="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  }</a:t>
            </a:r>
            <a:endParaRPr lang="en-US" altLang="en-US" sz="2000" b="1" dirty="0">
              <a:solidFill>
                <a:schemeClr val="tx2"/>
              </a:solidFill>
              <a:latin typeface="Courier New" panose="02070409020205090404" pitchFamily="49" charset="0"/>
              <a:cs typeface="Times New Roman" panose="02020603050405020304" pitchFamily="18" charset="0"/>
            </a:endParaRPr>
          </a:p>
          <a:p>
            <a:pPr lvl="1">
              <a:spcBef>
                <a:spcPct val="0"/>
              </a:spcBef>
              <a:buNone/>
            </a:pPr>
            <a:r>
              <a:rPr lang="en-US" altLang="en-US" sz="2000" b="1" dirty="0">
                <a:solidFill>
                  <a:schemeClr val="tx2"/>
                </a:solidFill>
                <a:latin typeface="Courier New" panose="02070409020205090404" pitchFamily="49" charset="0"/>
                <a:cs typeface="Times New Roman" panose="02020603050405020304" pitchFamily="18" charset="0"/>
              </a:rPr>
              <a:t>}</a:t>
            </a:r>
            <a:endParaRPr lang="en-US" altLang="en-US" sz="2000" b="1" dirty="0">
              <a:solidFill>
                <a:schemeClr val="tx2"/>
              </a:solidFill>
              <a:latin typeface="Courier New" panose="02070409020205090404" pitchFamily="49" charset="0"/>
              <a:ea typeface="Courier New" panose="0207040902020509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6867"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dirty="0"/>
              <a:t>Synchronization Using Locks </a:t>
            </a:r>
            <a:endParaRPr lang="en-US" altLang="en-US" dirty="0"/>
          </a:p>
        </p:txBody>
      </p:sp>
      <p:sp>
        <p:nvSpPr>
          <p:cNvPr id="36868" name="Rectangle 3"/>
          <p:cNvSpPr>
            <a:spLocks noGrp="1"/>
          </p:cNvSpPr>
          <p:nvPr>
            <p:ph idx="1"/>
          </p:nvPr>
        </p:nvSpPr>
        <p:spPr>
          <a:xfrm>
            <a:off x="228600" y="990600"/>
            <a:ext cx="8763000" cy="5624830"/>
          </a:xfrm>
        </p:spPr>
        <p:txBody>
          <a:bodyPr vert="horz" wrap="square" lIns="92075" tIns="46038" rIns="92075" bIns="46038" anchor="t" anchorCtr="0"/>
          <a:p>
            <a:pPr marL="0" indent="0">
              <a:spcBef>
                <a:spcPct val="0"/>
              </a:spcBef>
              <a:buNone/>
            </a:pPr>
            <a:r>
              <a:rPr lang="en-US" altLang="en-US" sz="2000" dirty="0"/>
              <a:t>A synchronized instance method </a:t>
            </a:r>
            <a:r>
              <a:rPr lang="en-US" altLang="en-US" sz="2000" b="1" i="1" dirty="0">
                <a:latin typeface="Times New Roman Bold Italic" panose="02020603050405020304" charset="0"/>
                <a:cs typeface="Times New Roman Bold Italic" panose="02020603050405020304" charset="0"/>
              </a:rPr>
              <a:t>implicitly </a:t>
            </a:r>
            <a:r>
              <a:rPr lang="en-US" altLang="en-US" sz="2000" dirty="0"/>
              <a:t>acquires a lock on the instance before it executes the method. JDK 1.5 enables you to use locks </a:t>
            </a:r>
            <a:r>
              <a:rPr lang="en-US" altLang="en-US" sz="2000" b="1" i="1" dirty="0">
                <a:latin typeface="Times New Roman Bold Italic" panose="02020603050405020304" charset="0"/>
                <a:cs typeface="Times New Roman Bold Italic" panose="02020603050405020304" charset="0"/>
              </a:rPr>
              <a:t>explicitly</a:t>
            </a:r>
            <a:r>
              <a:rPr lang="en-US" altLang="en-US" sz="2000" dirty="0"/>
              <a:t>. The new locking features are flexible and give you more control for coordinating threads. </a:t>
            </a: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endParaRPr lang="en-US" altLang="en-US" sz="2000" dirty="0"/>
          </a:p>
          <a:p>
            <a:pPr marL="0" indent="0">
              <a:spcBef>
                <a:spcPct val="0"/>
              </a:spcBef>
              <a:buNone/>
            </a:pPr>
            <a:r>
              <a:rPr lang="en-US" altLang="en-US" sz="2000" dirty="0"/>
              <a:t>A lock is an instance of the </a:t>
            </a:r>
            <a:r>
              <a:rPr lang="en-US" altLang="en-US" sz="2000" i="1" u="sng" dirty="0">
                <a:latin typeface="Times New Roman Italic" panose="02020603050405020304" charset="0"/>
                <a:cs typeface="Times New Roman Italic" panose="02020603050405020304" charset="0"/>
              </a:rPr>
              <a:t>Lock</a:t>
            </a:r>
            <a:r>
              <a:rPr lang="en-US" altLang="en-US" sz="2000" i="1" dirty="0">
                <a:latin typeface="Times New Roman Italic" panose="02020603050405020304" charset="0"/>
                <a:cs typeface="Times New Roman Italic" panose="02020603050405020304" charset="0"/>
              </a:rPr>
              <a:t> </a:t>
            </a:r>
            <a:r>
              <a:rPr lang="en-US" altLang="en-US" sz="2000" dirty="0"/>
              <a:t>interface, which declares the methods for acquiring and releasing locks. </a:t>
            </a:r>
            <a:r>
              <a:rPr lang="en-US" altLang="en-US" sz="2000" i="1" u="sng" dirty="0">
                <a:latin typeface="Times New Roman Italic" panose="02020603050405020304" charset="0"/>
                <a:cs typeface="Times New Roman Italic" panose="02020603050405020304" charset="0"/>
                <a:sym typeface="+mn-ea"/>
              </a:rPr>
              <a:t>ReentrantLock</a:t>
            </a:r>
            <a:r>
              <a:rPr lang="en-US" altLang="en-US" sz="2000" i="1" dirty="0">
                <a:latin typeface="Times New Roman Italic" panose="02020603050405020304" charset="0"/>
                <a:cs typeface="Times New Roman Italic" panose="02020603050405020304" charset="0"/>
                <a:sym typeface="+mn-ea"/>
              </a:rPr>
              <a:t> </a:t>
            </a:r>
            <a:r>
              <a:rPr lang="en-US" altLang="en-US" sz="2000" dirty="0">
                <a:sym typeface="+mn-ea"/>
              </a:rPr>
              <a:t>is a concrete implementation of Lock for creating mutual exclusive locks. </a:t>
            </a:r>
            <a:endParaRPr lang="en-US" altLang="en-US" sz="2000" dirty="0"/>
          </a:p>
        </p:txBody>
      </p:sp>
      <p:pic>
        <p:nvPicPr>
          <p:cNvPr id="36871" name="Picture 9"/>
          <p:cNvPicPr>
            <a:picLocks noChangeAspect="1"/>
          </p:cNvPicPr>
          <p:nvPr/>
        </p:nvPicPr>
        <p:blipFill>
          <a:blip r:embed="rId1"/>
          <a:stretch>
            <a:fillRect/>
          </a:stretch>
        </p:blipFill>
        <p:spPr>
          <a:xfrm>
            <a:off x="1259205" y="2133600"/>
            <a:ext cx="6626225" cy="2701925"/>
          </a:xfrm>
          <a:prstGeom prst="rect">
            <a:avLst/>
          </a:prstGeom>
          <a:noFill/>
          <a:ln w="1270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0963"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dirty="0"/>
              <a:t>Example: Using  Locks</a:t>
            </a:r>
            <a:endParaRPr lang="en-US" altLang="en-US" dirty="0"/>
          </a:p>
        </p:txBody>
      </p:sp>
      <p:sp>
        <p:nvSpPr>
          <p:cNvPr id="40964" name="Rectangle 3"/>
          <p:cNvSpPr>
            <a:spLocks noGrp="1"/>
          </p:cNvSpPr>
          <p:nvPr>
            <p:ph idx="1"/>
          </p:nvPr>
        </p:nvSpPr>
        <p:spPr>
          <a:xfrm>
            <a:off x="228600" y="1143000"/>
            <a:ext cx="8763000" cy="1295400"/>
          </a:xfrm>
        </p:spPr>
        <p:txBody>
          <a:bodyPr vert="horz" wrap="square" lIns="92075" tIns="46038" rIns="92075" bIns="46038" anchor="t" anchorCtr="0"/>
          <a:p>
            <a:pPr marL="0" indent="0">
              <a:lnSpc>
                <a:spcPct val="80000"/>
              </a:lnSpc>
              <a:spcBef>
                <a:spcPct val="0"/>
              </a:spcBef>
              <a:buNone/>
            </a:pPr>
            <a:r>
              <a:rPr lang="en-US" altLang="en-US" sz="2800" dirty="0"/>
              <a:t>This example revises AccountWithoutSync.java to synchronize the account modification using explicit locks.</a:t>
            </a:r>
            <a:endParaRPr lang="en-US" altLang="en-US" sz="2800" dirty="0"/>
          </a:p>
        </p:txBody>
      </p:sp>
      <p:sp>
        <p:nvSpPr>
          <p:cNvPr id="40966" name="Rectangle 5"/>
          <p:cNvSpPr/>
          <p:nvPr/>
        </p:nvSpPr>
        <p:spPr>
          <a:xfrm>
            <a:off x="0" y="24495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0967" name="Rectangle 9">
            <a:hlinkClick r:id="rId1"/>
          </p:cNvPr>
          <p:cNvSpPr/>
          <p:nvPr/>
        </p:nvSpPr>
        <p:spPr>
          <a:xfrm>
            <a:off x="4310063" y="5562600"/>
            <a:ext cx="3389312"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AccountWithSyncUsingLock</a:t>
            </a:r>
            <a:endParaRPr lang="en-US" altLang="en-US" sz="2000" dirty="0">
              <a:ea typeface="Arial" panose="020B0604020202090204" pitchFamily="34" charset="0"/>
            </a:endParaRPr>
          </a:p>
        </p:txBody>
      </p:sp>
      <p:sp>
        <p:nvSpPr>
          <p:cNvPr id="40968" name="AutoShape 10">
            <a:hlinkClick r:id="rId2" action="ppaction://program"/>
          </p:cNvPr>
          <p:cNvSpPr/>
          <p:nvPr/>
        </p:nvSpPr>
        <p:spPr>
          <a:xfrm>
            <a:off x="7799388" y="55626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38915"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dirty="0"/>
              <a:t>Fairness Policy </a:t>
            </a:r>
            <a:endParaRPr lang="en-US" altLang="en-US" dirty="0"/>
          </a:p>
        </p:txBody>
      </p:sp>
      <p:sp>
        <p:nvSpPr>
          <p:cNvPr id="38916" name="Rectangle 3"/>
          <p:cNvSpPr>
            <a:spLocks noGrp="1"/>
          </p:cNvSpPr>
          <p:nvPr>
            <p:ph idx="1"/>
          </p:nvPr>
        </p:nvSpPr>
        <p:spPr>
          <a:xfrm>
            <a:off x="228600" y="1143000"/>
            <a:ext cx="8763000" cy="4648200"/>
          </a:xfrm>
        </p:spPr>
        <p:txBody>
          <a:bodyPr vert="horz" wrap="square" lIns="92075" tIns="46038" rIns="92075" bIns="46038" anchor="t" anchorCtr="0"/>
          <a:p>
            <a:pPr marL="0" indent="0">
              <a:spcBef>
                <a:spcPct val="0"/>
              </a:spcBef>
              <a:buNone/>
            </a:pPr>
            <a:r>
              <a:rPr lang="en-US" altLang="en-US" sz="2800" dirty="0"/>
              <a:t>You can create a lock with the specified </a:t>
            </a:r>
            <a:r>
              <a:rPr lang="en-US" altLang="en-US" sz="2800" i="1" dirty="0">
                <a:latin typeface="Times New Roman Italic" panose="02020603050405020304" charset="0"/>
                <a:cs typeface="Times New Roman Italic" panose="02020603050405020304" charset="0"/>
              </a:rPr>
              <a:t>fairness policy</a:t>
            </a:r>
            <a:r>
              <a:rPr lang="en-US" altLang="en-US" sz="2800" dirty="0"/>
              <a:t>.</a:t>
            </a:r>
            <a:endParaRPr lang="en-US" altLang="en-US" sz="2800" dirty="0"/>
          </a:p>
          <a:p>
            <a:pPr>
              <a:spcBef>
                <a:spcPct val="0"/>
              </a:spcBef>
              <a:buFont typeface="Arial" panose="020B0604020202090204" pitchFamily="34" charset="0"/>
              <a:buChar char="•"/>
            </a:pPr>
            <a:r>
              <a:rPr lang="en-US" altLang="en-US" sz="2800" i="1" dirty="0">
                <a:latin typeface="Times New Roman Italic" panose="02020603050405020304" charset="0"/>
                <a:cs typeface="Times New Roman Italic" panose="02020603050405020304" charset="0"/>
              </a:rPr>
              <a:t>True </a:t>
            </a:r>
            <a:r>
              <a:rPr lang="en-US" altLang="en-US" sz="2800" dirty="0"/>
              <a:t>fairness policies guarantee the </a:t>
            </a:r>
            <a:r>
              <a:rPr lang="en-US" altLang="en-US" sz="2800" u="sng" dirty="0"/>
              <a:t>longest-wait thread</a:t>
            </a:r>
            <a:r>
              <a:rPr lang="en-US" altLang="en-US" sz="2800" dirty="0"/>
              <a:t> to obtain the lock first. </a:t>
            </a:r>
            <a:endParaRPr lang="en-US" altLang="en-US" sz="2800" dirty="0"/>
          </a:p>
          <a:p>
            <a:pPr>
              <a:spcBef>
                <a:spcPct val="0"/>
              </a:spcBef>
              <a:buFont typeface="Arial" panose="020B0604020202090204" pitchFamily="34" charset="0"/>
              <a:buChar char="•"/>
            </a:pPr>
            <a:r>
              <a:rPr lang="en-US" altLang="en-US" sz="2800" i="1" dirty="0">
                <a:latin typeface="Times New Roman Italic" panose="02020603050405020304" charset="0"/>
                <a:cs typeface="Times New Roman Italic" panose="02020603050405020304" charset="0"/>
              </a:rPr>
              <a:t>False </a:t>
            </a:r>
            <a:r>
              <a:rPr lang="en-US" altLang="en-US" sz="2800" dirty="0"/>
              <a:t>fairness policies grant a lock to a waiting thread </a:t>
            </a:r>
            <a:r>
              <a:rPr lang="en-US" altLang="en-US" sz="2800" u="sng" dirty="0"/>
              <a:t>without any access order</a:t>
            </a:r>
            <a:r>
              <a:rPr lang="en-US" altLang="en-US" sz="2800" dirty="0"/>
              <a:t>. </a:t>
            </a:r>
            <a:endParaRPr lang="en-US" altLang="en-US" sz="2800" dirty="0"/>
          </a:p>
          <a:p>
            <a:pPr marL="0" indent="0">
              <a:spcBef>
                <a:spcPct val="0"/>
              </a:spcBef>
              <a:buNone/>
            </a:pPr>
            <a:endParaRPr lang="en-US" altLang="en-US" sz="2800" dirty="0"/>
          </a:p>
          <a:p>
            <a:pPr marL="0" indent="0">
              <a:spcBef>
                <a:spcPct val="0"/>
              </a:spcBef>
              <a:buNone/>
            </a:pPr>
            <a:r>
              <a:rPr lang="en-US" altLang="en-US" sz="2800" dirty="0"/>
              <a:t>Programs using fair locks accessed by many threads may have </a:t>
            </a:r>
            <a:r>
              <a:rPr lang="en-US" altLang="en-US" sz="2800" i="1" u="sng" dirty="0">
                <a:latin typeface="Times New Roman Italic" panose="02020603050405020304" charset="0"/>
                <a:cs typeface="Times New Roman Italic" panose="02020603050405020304" charset="0"/>
              </a:rPr>
              <a:t>poor overall performance</a:t>
            </a:r>
            <a:r>
              <a:rPr lang="en-US" altLang="en-US" sz="2800" dirty="0"/>
              <a:t> than those using the default setting, but have </a:t>
            </a:r>
            <a:r>
              <a:rPr lang="en-US" altLang="en-US" sz="2800" i="1" u="sng" dirty="0">
                <a:latin typeface="Times New Roman Italic" panose="02020603050405020304" charset="0"/>
                <a:cs typeface="Times New Roman Italic" panose="02020603050405020304" charset="0"/>
              </a:rPr>
              <a:t>smaller variances in times to obtain locks</a:t>
            </a:r>
            <a:r>
              <a:rPr lang="en-US" altLang="en-US" sz="2800" dirty="0"/>
              <a:t> and </a:t>
            </a:r>
            <a:r>
              <a:rPr lang="en-US" altLang="en-US" sz="2800" i="1" u="sng" dirty="0">
                <a:latin typeface="Times New Roman Italic" panose="02020603050405020304" charset="0"/>
                <a:cs typeface="Times New Roman Italic" panose="02020603050405020304" charset="0"/>
              </a:rPr>
              <a:t>guarantee lack of starvation</a:t>
            </a:r>
            <a:r>
              <a:rPr lang="en-US" altLang="en-US" sz="2800" dirty="0"/>
              <a:t>. </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3011"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sz="3600" dirty="0">
                <a:cs typeface="Times New Roman" panose="02020603050405020304" pitchFamily="18" charset="0"/>
              </a:rPr>
              <a:t>Cooperation Among Threads</a:t>
            </a:r>
            <a:r>
              <a:rPr lang="en-US" altLang="en-US" sz="3600" dirty="0"/>
              <a:t> </a:t>
            </a:r>
            <a:endParaRPr lang="en-US" altLang="en-US" sz="3600" dirty="0"/>
          </a:p>
        </p:txBody>
      </p:sp>
      <p:sp>
        <p:nvSpPr>
          <p:cNvPr id="43012" name="Rectangle 3"/>
          <p:cNvSpPr>
            <a:spLocks noGrp="1"/>
          </p:cNvSpPr>
          <p:nvPr>
            <p:ph idx="1"/>
          </p:nvPr>
        </p:nvSpPr>
        <p:spPr>
          <a:xfrm>
            <a:off x="228600" y="990600"/>
            <a:ext cx="8763000" cy="4224020"/>
          </a:xfrm>
        </p:spPr>
        <p:txBody>
          <a:bodyPr vert="horz" wrap="square" lIns="92075" tIns="46038" rIns="92075" bIns="46038" anchor="t" anchorCtr="0"/>
          <a:p>
            <a:pPr marL="0" indent="0" latinLnBrk="0">
              <a:spcBef>
                <a:spcPct val="0"/>
              </a:spcBef>
              <a:spcAft>
                <a:spcPts val="1200"/>
              </a:spcAft>
              <a:buNone/>
            </a:pPr>
            <a:r>
              <a:rPr lang="en-US" altLang="en-US" sz="2400" dirty="0">
                <a:sym typeface="+mn-ea"/>
              </a:rPr>
              <a:t>A lock may use the </a:t>
            </a:r>
            <a:r>
              <a:rPr lang="en-US" altLang="en-US" sz="2400" i="1" dirty="0">
                <a:latin typeface="Times New Roman Italic" panose="02020603050405020304" charset="0"/>
                <a:cs typeface="Times New Roman Italic" panose="02020603050405020304" charset="0"/>
                <a:sym typeface="+mn-ea"/>
              </a:rPr>
              <a:t>newCondition</a:t>
            </a:r>
            <a:r>
              <a:rPr lang="en-US" altLang="en-US" sz="2400" dirty="0">
                <a:sym typeface="+mn-ea"/>
              </a:rPr>
              <a:t>() method to create any number of </a:t>
            </a:r>
            <a:r>
              <a:rPr lang="en-US" altLang="en-US" sz="2400" i="1" dirty="0">
                <a:latin typeface="Times New Roman Italic" panose="02020603050405020304" charset="0"/>
                <a:cs typeface="Times New Roman Italic" panose="02020603050405020304" charset="0"/>
                <a:sym typeface="+mn-ea"/>
              </a:rPr>
              <a:t>Condition </a:t>
            </a:r>
            <a:r>
              <a:rPr lang="en-US" altLang="en-US" sz="2400" dirty="0">
                <a:sym typeface="+mn-ea"/>
              </a:rPr>
              <a:t>objects, which can be used </a:t>
            </a:r>
            <a:r>
              <a:rPr lang="en-US" altLang="en-US" sz="2400" dirty="0"/>
              <a:t>to facilitate </a:t>
            </a:r>
            <a:r>
              <a:rPr lang="en-US" altLang="en-US" sz="2400" i="1" u="sng" dirty="0">
                <a:latin typeface="Times New Roman Italic" panose="02020603050405020304" charset="0"/>
                <a:cs typeface="Times New Roman Italic" panose="02020603050405020304" charset="0"/>
              </a:rPr>
              <a:t>communications among threads</a:t>
            </a:r>
            <a:r>
              <a:rPr lang="en-US" altLang="en-US" sz="2400" dirty="0"/>
              <a:t>. </a:t>
            </a:r>
            <a:endParaRPr lang="en-US" altLang="en-US" sz="2400" dirty="0"/>
          </a:p>
          <a:p>
            <a:pPr marL="0" indent="0" latinLnBrk="0">
              <a:spcBef>
                <a:spcPct val="0"/>
              </a:spcBef>
              <a:spcAft>
                <a:spcPts val="1200"/>
              </a:spcAft>
              <a:buNone/>
            </a:pPr>
            <a:r>
              <a:rPr lang="en-US" altLang="en-US" sz="2400" dirty="0"/>
              <a:t>A thread can specify what to do under a certain condition. </a:t>
            </a:r>
            <a:endParaRPr lang="en-US" altLang="en-US" sz="2400" dirty="0"/>
          </a:p>
          <a:p>
            <a:pPr marL="0" indent="0" latinLnBrk="0">
              <a:spcBef>
                <a:spcPct val="0"/>
              </a:spcBef>
              <a:spcAft>
                <a:spcPts val="1200"/>
              </a:spcAft>
              <a:buNone/>
            </a:pPr>
            <a:r>
              <a:rPr lang="en-US" altLang="en-US" sz="2400" dirty="0"/>
              <a:t>You can use Condition’s methods for thread communications:</a:t>
            </a:r>
            <a:endParaRPr lang="en-US" altLang="en-US" sz="2400" dirty="0"/>
          </a:p>
          <a:p>
            <a:pPr latinLnBrk="0">
              <a:spcBef>
                <a:spcPct val="0"/>
              </a:spcBef>
              <a:spcAft>
                <a:spcPts val="1200"/>
              </a:spcAft>
              <a:buFont typeface="Arial" panose="020B0604020202090204" pitchFamily="34" charset="0"/>
              <a:buChar char="•"/>
            </a:pPr>
            <a:r>
              <a:rPr lang="en-US" altLang="en-US" sz="2400" dirty="0"/>
              <a:t>await(): causes the current thread to wait until being signaled. </a:t>
            </a:r>
            <a:endParaRPr lang="en-US" altLang="en-US" sz="2400" dirty="0"/>
          </a:p>
          <a:p>
            <a:pPr latinLnBrk="0">
              <a:spcBef>
                <a:spcPct val="0"/>
              </a:spcBef>
              <a:spcAft>
                <a:spcPts val="1200"/>
              </a:spcAft>
              <a:buFont typeface="Arial" panose="020B0604020202090204" pitchFamily="34" charset="0"/>
              <a:buChar char="•"/>
            </a:pPr>
            <a:r>
              <a:rPr lang="en-US" altLang="en-US" sz="2400" dirty="0"/>
              <a:t>signal(): wakes up one waiting thread</a:t>
            </a:r>
            <a:endParaRPr lang="en-US" altLang="en-US" sz="2400" dirty="0"/>
          </a:p>
          <a:p>
            <a:pPr latinLnBrk="0">
              <a:spcBef>
                <a:spcPct val="0"/>
              </a:spcBef>
              <a:spcAft>
                <a:spcPts val="1200"/>
              </a:spcAft>
              <a:buFont typeface="Arial" panose="020B0604020202090204" pitchFamily="34" charset="0"/>
              <a:buChar char="•"/>
            </a:pPr>
            <a:r>
              <a:rPr lang="en-US" altLang="en-US" sz="2400" dirty="0"/>
              <a:t>signalAll(): wakes all waiting threads </a:t>
            </a:r>
            <a:endParaRPr lang="en-US" altLang="en-US" sz="2400" dirty="0"/>
          </a:p>
        </p:txBody>
      </p:sp>
      <p:pic>
        <p:nvPicPr>
          <p:cNvPr id="43015" name="Picture 9"/>
          <p:cNvPicPr>
            <a:picLocks noChangeAspect="1"/>
          </p:cNvPicPr>
          <p:nvPr/>
        </p:nvPicPr>
        <p:blipFill>
          <a:blip r:embed="rId1"/>
          <a:stretch>
            <a:fillRect/>
          </a:stretch>
        </p:blipFill>
        <p:spPr>
          <a:xfrm>
            <a:off x="279400" y="4800600"/>
            <a:ext cx="8548688" cy="1711325"/>
          </a:xfrm>
          <a:prstGeom prst="rect">
            <a:avLst/>
          </a:prstGeom>
          <a:noFill/>
          <a:ln w="1270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5059" name="Rectangle 2"/>
          <p:cNvSpPr>
            <a:spLocks noGrp="1"/>
          </p:cNvSpPr>
          <p:nvPr>
            <p:ph type="title"/>
          </p:nvPr>
        </p:nvSpPr>
        <p:spPr>
          <a:xfrm>
            <a:off x="609600" y="1524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sz="3600" dirty="0">
                <a:cs typeface="Times New Roman" panose="02020603050405020304" pitchFamily="18" charset="0"/>
              </a:rPr>
              <a:t>Cooperation Among Threads</a:t>
            </a:r>
            <a:r>
              <a:rPr lang="en-US" altLang="en-US" sz="3600" dirty="0"/>
              <a:t> </a:t>
            </a:r>
            <a:endParaRPr lang="en-US" altLang="en-US" sz="3600" dirty="0"/>
          </a:p>
        </p:txBody>
      </p:sp>
      <p:sp>
        <p:nvSpPr>
          <p:cNvPr id="45060" name="Rectangle 3"/>
          <p:cNvSpPr>
            <a:spLocks noGrp="1"/>
          </p:cNvSpPr>
          <p:nvPr>
            <p:ph idx="1"/>
          </p:nvPr>
        </p:nvSpPr>
        <p:spPr>
          <a:xfrm>
            <a:off x="152400" y="895350"/>
            <a:ext cx="8839200" cy="2590800"/>
          </a:xfrm>
        </p:spPr>
        <p:txBody>
          <a:bodyPr vert="horz" wrap="square" lIns="92075" tIns="46038" rIns="92075" bIns="46038" anchor="t" anchorCtr="0"/>
          <a:p>
            <a:pPr marL="0" indent="0">
              <a:spcBef>
                <a:spcPct val="0"/>
              </a:spcBef>
              <a:buNone/>
            </a:pPr>
            <a:r>
              <a:rPr lang="en-US" altLang="en-US" sz="2800" dirty="0"/>
              <a:t>To synchronize the operations, use a lock with a condition: </a:t>
            </a:r>
            <a:r>
              <a:rPr lang="en-US" altLang="en-US" sz="2800" i="1" dirty="0">
                <a:latin typeface="Times New Roman Italic" panose="02020603050405020304" charset="0"/>
                <a:cs typeface="Times New Roman Italic" panose="02020603050405020304" charset="0"/>
              </a:rPr>
              <a:t>newDeposit</a:t>
            </a:r>
            <a:r>
              <a:rPr lang="en-US" altLang="en-US" sz="2800" dirty="0"/>
              <a:t> (i.e., new deposit added to the account). </a:t>
            </a:r>
            <a:endParaRPr lang="en-US" altLang="en-US" sz="2800" dirty="0"/>
          </a:p>
          <a:p>
            <a:pPr marL="0" indent="0">
              <a:spcBef>
                <a:spcPct val="0"/>
              </a:spcBef>
              <a:buNone/>
            </a:pPr>
            <a:r>
              <a:rPr lang="en-US" altLang="en-US" sz="2800" dirty="0"/>
              <a:t>If the balance is less than the amount to be withdrawn, the withdraw task will wait for the </a:t>
            </a:r>
            <a:r>
              <a:rPr lang="en-US" altLang="en-US" sz="2800" i="1" dirty="0">
                <a:latin typeface="Times New Roman Italic" panose="02020603050405020304" charset="0"/>
                <a:cs typeface="Times New Roman Italic" panose="02020603050405020304" charset="0"/>
              </a:rPr>
              <a:t>newDeposit</a:t>
            </a:r>
            <a:r>
              <a:rPr lang="en-US" altLang="en-US" sz="2800" dirty="0"/>
              <a:t> condition. </a:t>
            </a:r>
            <a:endParaRPr lang="en-US" altLang="en-US" sz="2800" dirty="0"/>
          </a:p>
          <a:p>
            <a:pPr marL="0" indent="0">
              <a:spcBef>
                <a:spcPct val="0"/>
              </a:spcBef>
              <a:buNone/>
            </a:pPr>
            <a:r>
              <a:rPr lang="en-US" altLang="en-US" sz="2800" dirty="0"/>
              <a:t>When the deposit task adds money to the account, the task signals the waiting withdraw task to try again. </a:t>
            </a:r>
            <a:endParaRPr lang="en-US" altLang="en-US" sz="2400" dirty="0"/>
          </a:p>
        </p:txBody>
      </p:sp>
      <p:sp>
        <p:nvSpPr>
          <p:cNvPr id="45063" name="Rectangle 8"/>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45064" name="Rectangle 10"/>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45065" name="Picture 11"/>
          <p:cNvPicPr>
            <a:picLocks noChangeAspect="1"/>
          </p:cNvPicPr>
          <p:nvPr/>
        </p:nvPicPr>
        <p:blipFill>
          <a:blip r:embed="rId1"/>
          <a:stretch>
            <a:fillRect/>
          </a:stretch>
        </p:blipFill>
        <p:spPr>
          <a:xfrm>
            <a:off x="957263" y="3581400"/>
            <a:ext cx="7227887" cy="2797175"/>
          </a:xfrm>
          <a:prstGeom prst="rect">
            <a:avLst/>
          </a:prstGeom>
          <a:noFill/>
          <a:ln w="1270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147" name="Rectangle 2"/>
          <p:cNvSpPr>
            <a:spLocks noGrp="1"/>
          </p:cNvSpPr>
          <p:nvPr>
            <p:ph type="title"/>
          </p:nvPr>
        </p:nvSpPr>
        <p:spPr>
          <a:xfrm>
            <a:off x="685800" y="0"/>
            <a:ext cx="7772400" cy="1428750"/>
          </a:xfrm>
        </p:spPr>
        <p:txBody>
          <a:bodyPr vert="horz" wrap="square" lIns="92075" tIns="46038" rIns="92075" bIns="46038" anchor="ctr" anchorCtr="0"/>
          <a:p>
            <a:r>
              <a:rPr lang="en-US" altLang="en-US" dirty="0"/>
              <a:t>Threads Concept</a:t>
            </a:r>
            <a:endParaRPr lang="en-US" altLang="en-US" dirty="0"/>
          </a:p>
        </p:txBody>
      </p:sp>
      <p:sp>
        <p:nvSpPr>
          <p:cNvPr id="6148" name="Text Box 5"/>
          <p:cNvSpPr txBox="1"/>
          <p:nvPr/>
        </p:nvSpPr>
        <p:spPr>
          <a:xfrm>
            <a:off x="990600" y="1371600"/>
            <a:ext cx="1676400" cy="1679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600" dirty="0">
                <a:cs typeface="Arial" panose="020B0604020202090204" pitchFamily="34" charset="0"/>
              </a:rPr>
              <a:t>Multiple threads on multiple CPUs</a:t>
            </a:r>
            <a:endParaRPr lang="en-US" altLang="en-US" sz="2600" dirty="0">
              <a:ea typeface="Arial" panose="020B0604020202090204" pitchFamily="34" charset="0"/>
            </a:endParaRPr>
          </a:p>
        </p:txBody>
      </p:sp>
      <p:sp>
        <p:nvSpPr>
          <p:cNvPr id="6149" name="Text Box 6"/>
          <p:cNvSpPr txBox="1"/>
          <p:nvPr/>
        </p:nvSpPr>
        <p:spPr>
          <a:xfrm>
            <a:off x="914400" y="3429000"/>
            <a:ext cx="1905000" cy="1679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600" dirty="0">
                <a:cs typeface="Arial" panose="020B0604020202090204" pitchFamily="34" charset="0"/>
              </a:rPr>
              <a:t>Multiple threads sharing a single CPU</a:t>
            </a:r>
            <a:endParaRPr lang="en-US" altLang="en-US" sz="2600" dirty="0">
              <a:ea typeface="Arial" panose="020B0604020202090204" pitchFamily="34" charset="0"/>
            </a:endParaRPr>
          </a:p>
        </p:txBody>
      </p:sp>
      <p:pic>
        <p:nvPicPr>
          <p:cNvPr id="6150" name="Picture 8"/>
          <p:cNvPicPr>
            <a:picLocks noChangeAspect="1"/>
          </p:cNvPicPr>
          <p:nvPr/>
        </p:nvPicPr>
        <p:blipFill>
          <a:blip r:embed="rId1"/>
          <a:stretch>
            <a:fillRect/>
          </a:stretch>
        </p:blipFill>
        <p:spPr>
          <a:xfrm>
            <a:off x="3505200" y="1371600"/>
            <a:ext cx="4410075" cy="1781175"/>
          </a:xfrm>
          <a:prstGeom prst="rect">
            <a:avLst/>
          </a:prstGeom>
          <a:noFill/>
          <a:ln w="12700">
            <a:noFill/>
          </a:ln>
        </p:spPr>
      </p:pic>
      <p:pic>
        <p:nvPicPr>
          <p:cNvPr id="6151" name="Picture 9"/>
          <p:cNvPicPr>
            <a:picLocks noChangeAspect="1"/>
          </p:cNvPicPr>
          <p:nvPr/>
        </p:nvPicPr>
        <p:blipFill>
          <a:blip r:embed="rId2"/>
          <a:stretch>
            <a:fillRect/>
          </a:stretch>
        </p:blipFill>
        <p:spPr>
          <a:xfrm>
            <a:off x="3505200" y="3581400"/>
            <a:ext cx="4371975" cy="1743075"/>
          </a:xfrm>
          <a:prstGeom prst="rect">
            <a:avLst/>
          </a:prstGeom>
          <a:noFill/>
          <a:ln w="1270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7107"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sz="4000" dirty="0">
                <a:latin typeface="Times New Roman" panose="02020603050405020304" pitchFamily="18" charset="0"/>
                <a:cs typeface="Times New Roman" panose="02020603050405020304" pitchFamily="18" charset="0"/>
              </a:rPr>
              <a:t>Example: </a:t>
            </a:r>
            <a:r>
              <a:rPr lang="en-US" altLang="en-US" sz="4000" dirty="0">
                <a:cs typeface="Times New Roman" panose="02020603050405020304" pitchFamily="18" charset="0"/>
              </a:rPr>
              <a:t>Thread Cooperation</a:t>
            </a:r>
            <a:r>
              <a:rPr lang="en-US" altLang="en-US" dirty="0"/>
              <a:t> </a:t>
            </a:r>
            <a:endParaRPr lang="en-US" altLang="en-US" dirty="0"/>
          </a:p>
        </p:txBody>
      </p:sp>
      <p:sp>
        <p:nvSpPr>
          <p:cNvPr id="47108" name="Rectangle 5"/>
          <p:cNvSpPr>
            <a:spLocks noGrp="1"/>
          </p:cNvSpPr>
          <p:nvPr>
            <p:ph idx="1"/>
          </p:nvPr>
        </p:nvSpPr>
        <p:spPr>
          <a:xfrm>
            <a:off x="228600" y="914400"/>
            <a:ext cx="8686800" cy="3429000"/>
          </a:xfrm>
        </p:spPr>
        <p:txBody>
          <a:bodyPr vert="horz" wrap="square" lIns="92075" tIns="46038" rIns="92075" bIns="46038" anchor="t" anchorCtr="0"/>
          <a:p>
            <a:pPr marL="0" indent="0">
              <a:buNone/>
            </a:pPr>
            <a:r>
              <a:rPr lang="en-US" altLang="en-US" sz="2400" dirty="0">
                <a:cs typeface="Times New Roman" panose="02020603050405020304" pitchFamily="18" charset="0"/>
              </a:rPr>
              <a:t>Suppose that you create and launch two threads, one deposits to an account, and the other withdraws from the same account. The second thread has to wait if the amount to be withdrawn is more than the current balance in the account. Whenever new fund is deposited to the account, the first thread notifies the second thread to resume. If the amount is still not enough for a withdrawal, the second thread has to continue to wait for more fund in the account. Assume the initial balance is 0 and the amount to deposit and to withdraw is randomly generated.</a:t>
            </a:r>
            <a:endParaRPr lang="en-US" altLang="en-US" sz="2400" dirty="0"/>
          </a:p>
        </p:txBody>
      </p:sp>
      <p:pic>
        <p:nvPicPr>
          <p:cNvPr id="47110" name="Picture 8"/>
          <p:cNvPicPr>
            <a:picLocks noChangeAspect="1"/>
          </p:cNvPicPr>
          <p:nvPr/>
        </p:nvPicPr>
        <p:blipFill>
          <a:blip r:embed="rId1"/>
          <a:stretch>
            <a:fillRect/>
          </a:stretch>
        </p:blipFill>
        <p:spPr>
          <a:xfrm>
            <a:off x="381000" y="4572000"/>
            <a:ext cx="4533900" cy="1819275"/>
          </a:xfrm>
          <a:prstGeom prst="rect">
            <a:avLst/>
          </a:prstGeom>
          <a:noFill/>
          <a:ln w="9525">
            <a:noFill/>
          </a:ln>
        </p:spPr>
      </p:pic>
      <p:sp>
        <p:nvSpPr>
          <p:cNvPr id="47111" name="Rectangle 9">
            <a:hlinkClick r:id="rId2"/>
          </p:cNvPr>
          <p:cNvSpPr/>
          <p:nvPr/>
        </p:nvSpPr>
        <p:spPr>
          <a:xfrm>
            <a:off x="5562600" y="5867400"/>
            <a:ext cx="21701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ThreadCooperation</a:t>
            </a:r>
            <a:endParaRPr lang="en-US" altLang="en-US" sz="2000" dirty="0">
              <a:ea typeface="Arial" panose="020B0604020202090204" pitchFamily="34" charset="0"/>
            </a:endParaRPr>
          </a:p>
        </p:txBody>
      </p:sp>
      <p:sp>
        <p:nvSpPr>
          <p:cNvPr id="47112" name="AutoShape 10">
            <a:hlinkClick r:id="rId3" action="ppaction://program"/>
          </p:cNvPr>
          <p:cNvSpPr/>
          <p:nvPr/>
        </p:nvSpPr>
        <p:spPr>
          <a:xfrm>
            <a:off x="7832725" y="5867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3" action="ppaction://hlinkfile"/>
              </a:rPr>
              <a:t>Run</a:t>
            </a:r>
            <a:endParaRPr lang="en-US" altLang="en-US" sz="1800" dirty="0">
              <a:ea typeface="Arial" panose="020B060402020209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49155"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sz="3600" dirty="0">
                <a:cs typeface="Times New Roman" panose="02020603050405020304" pitchFamily="18" charset="0"/>
              </a:rPr>
              <a:t>Java’s Built-in Monitors (Optional)</a:t>
            </a:r>
            <a:endParaRPr lang="en-US" altLang="en-US" sz="3600" dirty="0">
              <a:cs typeface="Times New Roman" panose="02020603050405020304" pitchFamily="18" charset="0"/>
            </a:endParaRPr>
          </a:p>
        </p:txBody>
      </p:sp>
      <p:sp>
        <p:nvSpPr>
          <p:cNvPr id="49156" name="Rectangle 3"/>
          <p:cNvSpPr>
            <a:spLocks noGrp="1"/>
          </p:cNvSpPr>
          <p:nvPr>
            <p:ph idx="1"/>
          </p:nvPr>
        </p:nvSpPr>
        <p:spPr>
          <a:xfrm>
            <a:off x="228600" y="1368425"/>
            <a:ext cx="8763000" cy="4651375"/>
          </a:xfrm>
        </p:spPr>
        <p:txBody>
          <a:bodyPr vert="horz" wrap="square" lIns="92075" tIns="46038" rIns="92075" bIns="46038" anchor="t" anchorCtr="0"/>
          <a:p>
            <a:pPr marL="0" indent="0">
              <a:lnSpc>
                <a:spcPct val="80000"/>
              </a:lnSpc>
              <a:spcBef>
                <a:spcPct val="0"/>
              </a:spcBef>
              <a:buNone/>
            </a:pPr>
            <a:r>
              <a:rPr lang="en-US" altLang="en-US" sz="2700" dirty="0"/>
              <a:t>Locks and conditions are new in Java 5. </a:t>
            </a:r>
            <a:endParaRPr lang="en-US" altLang="en-US" sz="2700" dirty="0"/>
          </a:p>
          <a:p>
            <a:pPr marL="0" indent="0">
              <a:lnSpc>
                <a:spcPct val="80000"/>
              </a:lnSpc>
              <a:spcBef>
                <a:spcPct val="0"/>
              </a:spcBef>
              <a:buNone/>
            </a:pPr>
            <a:endParaRPr lang="en-US" altLang="en-US" sz="2700" dirty="0"/>
          </a:p>
          <a:p>
            <a:pPr marL="0" indent="0">
              <a:lnSpc>
                <a:spcPct val="80000"/>
              </a:lnSpc>
              <a:spcBef>
                <a:spcPct val="0"/>
              </a:spcBef>
              <a:buNone/>
            </a:pPr>
            <a:r>
              <a:rPr lang="en-US" altLang="en-US" sz="2700" dirty="0"/>
              <a:t>Prior to Java 5, thread communications are programmed using object’s </a:t>
            </a:r>
            <a:r>
              <a:rPr lang="en-US" altLang="en-US" sz="2700" i="1" u="sng" dirty="0">
                <a:latin typeface="Times New Roman Italic" panose="02020603050405020304" charset="0"/>
                <a:cs typeface="Times New Roman Italic" panose="02020603050405020304" charset="0"/>
              </a:rPr>
              <a:t>built-in monitors</a:t>
            </a:r>
            <a:r>
              <a:rPr lang="en-US" altLang="en-US" sz="2700" dirty="0"/>
              <a:t>. </a:t>
            </a:r>
            <a:endParaRPr lang="en-US" altLang="en-US" sz="2700" dirty="0"/>
          </a:p>
          <a:p>
            <a:pPr marL="0" indent="0">
              <a:lnSpc>
                <a:spcPct val="80000"/>
              </a:lnSpc>
              <a:spcBef>
                <a:spcPct val="0"/>
              </a:spcBef>
              <a:buNone/>
            </a:pPr>
            <a:endParaRPr lang="en-US" altLang="en-US" sz="2700" dirty="0"/>
          </a:p>
          <a:p>
            <a:pPr marL="0" indent="0">
              <a:lnSpc>
                <a:spcPct val="80000"/>
              </a:lnSpc>
              <a:spcBef>
                <a:spcPct val="0"/>
              </a:spcBef>
              <a:buNone/>
            </a:pPr>
            <a:r>
              <a:rPr lang="en-US" altLang="en-US" sz="2700" dirty="0"/>
              <a:t>Locks and conditions are more powerful and flexible than the built-in monitor. For this reason, this section can be completely ignored. </a:t>
            </a:r>
            <a:endParaRPr lang="en-US" altLang="en-US" sz="2700" dirty="0"/>
          </a:p>
          <a:p>
            <a:pPr marL="0" indent="0">
              <a:lnSpc>
                <a:spcPct val="80000"/>
              </a:lnSpc>
              <a:spcBef>
                <a:spcPct val="0"/>
              </a:spcBef>
              <a:buNone/>
            </a:pPr>
            <a:endParaRPr lang="en-US" altLang="en-US" sz="2700" dirty="0"/>
          </a:p>
          <a:p>
            <a:pPr marL="0" indent="0">
              <a:lnSpc>
                <a:spcPct val="80000"/>
              </a:lnSpc>
              <a:spcBef>
                <a:spcPct val="0"/>
              </a:spcBef>
              <a:buNone/>
            </a:pPr>
            <a:r>
              <a:rPr lang="en-US" altLang="en-US" sz="2700" dirty="0"/>
              <a:t>However, if you work with legacy Java code, you may encounter the Java’s built-in monitor.</a:t>
            </a:r>
            <a:endParaRPr lang="en-US" altLang="en-US" sz="2700" dirty="0"/>
          </a:p>
          <a:p>
            <a:pPr marL="0" indent="0">
              <a:lnSpc>
                <a:spcPct val="80000"/>
              </a:lnSpc>
              <a:spcBef>
                <a:spcPct val="0"/>
              </a:spcBef>
              <a:buNone/>
            </a:pPr>
            <a:endParaRPr lang="en-US" altLang="en-US" sz="2700" dirty="0"/>
          </a:p>
          <a:p>
            <a:pPr marL="0" indent="0">
              <a:lnSpc>
                <a:spcPct val="80000"/>
              </a:lnSpc>
              <a:spcBef>
                <a:spcPct val="0"/>
              </a:spcBef>
              <a:buNone/>
            </a:pPr>
            <a:r>
              <a:rPr lang="en-US" altLang="en-US" sz="2700" dirty="0">
                <a:sym typeface="+mn-ea"/>
              </a:rPr>
              <a:t>A </a:t>
            </a:r>
            <a:r>
              <a:rPr lang="en-US" altLang="en-US" sz="2700" i="1" dirty="0">
                <a:sym typeface="+mn-ea"/>
              </a:rPr>
              <a:t>monitor</a:t>
            </a:r>
            <a:r>
              <a:rPr lang="en-US" altLang="en-US" sz="2700" dirty="0">
                <a:sym typeface="+mn-ea"/>
              </a:rPr>
              <a:t> is an object with mutual exclusion and synchronization capabilities. </a:t>
            </a:r>
            <a:r>
              <a:rPr lang="en-US" altLang="en-US" sz="2700" i="1" u="sng" dirty="0">
                <a:sym typeface="+mn-ea"/>
              </a:rPr>
              <a:t>Any object can be a monitor</a:t>
            </a:r>
            <a:r>
              <a:rPr lang="en-US" altLang="en-US" sz="2700" dirty="0">
                <a:sym typeface="+mn-ea"/>
              </a:rPr>
              <a:t>.  </a:t>
            </a:r>
            <a:r>
              <a:rPr lang="en-US" altLang="en-US" sz="2700" dirty="0"/>
              <a:t> </a:t>
            </a:r>
            <a:endParaRPr lang="en-US" altLang="en-US" sz="27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77520" y="1075055"/>
            <a:ext cx="8169910" cy="4910455"/>
          </a:xfrm>
        </p:spPr>
        <p:txBody>
          <a:bodyPr/>
          <a:p>
            <a:pPr marL="0" indent="0">
              <a:buNone/>
            </a:pPr>
            <a:r>
              <a:rPr lang="en-US" altLang="en-US" sz="2800" dirty="0">
                <a:sym typeface="+mn-ea"/>
              </a:rPr>
              <a:t>Only one thread can execute a method at a time in the monitor. </a:t>
            </a:r>
            <a:endParaRPr lang="en-US" altLang="en-US" sz="2800" dirty="0">
              <a:sym typeface="+mn-ea"/>
            </a:endParaRPr>
          </a:p>
          <a:p>
            <a:pPr marL="0" indent="0">
              <a:buNone/>
            </a:pPr>
            <a:r>
              <a:rPr lang="en-US" altLang="en-US" sz="2800" dirty="0">
                <a:sym typeface="+mn-ea"/>
              </a:rPr>
              <a:t>A thread enters the monitor by acquiring a lock on the monitor and exits by releasing the lock. </a:t>
            </a:r>
            <a:endParaRPr lang="en-US" altLang="en-US" sz="2800" dirty="0">
              <a:sym typeface="+mn-ea"/>
            </a:endParaRPr>
          </a:p>
          <a:p>
            <a:pPr marL="0" indent="0">
              <a:buNone/>
            </a:pPr>
            <a:r>
              <a:rPr lang="en-US" altLang="en-US" sz="2800" dirty="0">
                <a:sym typeface="+mn-ea"/>
              </a:rPr>
              <a:t>An object becomes a monitor once a thread locks it. </a:t>
            </a:r>
            <a:endParaRPr lang="en-US" altLang="en-US" sz="2800" dirty="0">
              <a:sym typeface="+mn-ea"/>
            </a:endParaRPr>
          </a:p>
          <a:p>
            <a:pPr marL="0" indent="0">
              <a:buNone/>
            </a:pPr>
            <a:r>
              <a:rPr lang="en-US" altLang="en-US" sz="2800" dirty="0">
                <a:sym typeface="+mn-ea"/>
              </a:rPr>
              <a:t>Locking is implemented using the synchronized keyword on a method or a block. </a:t>
            </a:r>
            <a:endParaRPr lang="en-US" altLang="en-US" sz="2800" dirty="0">
              <a:sym typeface="+mn-ea"/>
            </a:endParaRPr>
          </a:p>
          <a:p>
            <a:pPr marL="0" indent="0">
              <a:buNone/>
            </a:pPr>
            <a:r>
              <a:rPr lang="en-US" altLang="en-US" sz="2800" dirty="0">
                <a:sym typeface="+mn-ea"/>
              </a:rPr>
              <a:t>A thread must acquire a lock before executing a synchronized method or block. </a:t>
            </a:r>
            <a:endParaRPr lang="en-US" altLang="en-US" sz="2800" dirty="0">
              <a:sym typeface="+mn-ea"/>
            </a:endParaRPr>
          </a:p>
          <a:p>
            <a:pPr marL="0" indent="0">
              <a:buNone/>
            </a:pPr>
            <a:r>
              <a:rPr lang="en-US" altLang="en-US" sz="2800" dirty="0">
                <a:sym typeface="+mn-ea"/>
              </a:rPr>
              <a:t>A thread can wait in a monitor if the condition is not right for it to continue executing in the monitor. </a:t>
            </a:r>
            <a:endParaRPr lang="en-US" altLang="en-US" sz="2800" dirty="0"/>
          </a:p>
          <a:p>
            <a:pPr marL="0" indent="0">
              <a:buNone/>
            </a:pPr>
            <a:endParaRPr lang="en-US" altLang="en-US" sz="2800" dirty="0"/>
          </a:p>
        </p:txBody>
      </p:sp>
      <p:sp>
        <p:nvSpPr>
          <p:cNvPr id="49155" name="Rectangle 2"/>
          <p:cNvSpPr>
            <a:spLocks noGrp="1"/>
          </p:cNvSpPr>
          <p:nvPr>
            <p:ph type="title"/>
            <p:custDataLst>
              <p:tags r:id="rId1"/>
            </p:custDataLst>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sz="3600" dirty="0">
                <a:cs typeface="Times New Roman" panose="02020603050405020304" pitchFamily="18" charset="0"/>
              </a:rPr>
              <a:t>Java’s Built-in Monitors (Optional)</a:t>
            </a:r>
            <a:endParaRPr lang="en-US" altLang="en-US" sz="3600" dirty="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3251" name="Rectangle 2"/>
          <p:cNvSpPr>
            <a:spLocks noGrp="1"/>
          </p:cNvSpPr>
          <p:nvPr>
            <p:ph type="title"/>
          </p:nvPr>
        </p:nvSpPr>
        <p:spPr>
          <a:xfrm>
            <a:off x="685800" y="228600"/>
            <a:ext cx="7772400" cy="609600"/>
          </a:xfrm>
        </p:spPr>
        <p:txBody>
          <a:bodyPr vert="horz" wrap="square" lIns="92075" tIns="46038" rIns="92075" bIns="46038" anchor="ctr" anchorCtr="0"/>
          <a:p>
            <a:r>
              <a:rPr lang="en-US" altLang="en-US" sz="3600" dirty="0">
                <a:latin typeface="Courier"/>
                <a:cs typeface="Times New Roman" panose="02020603050405020304" pitchFamily="18" charset="0"/>
              </a:rPr>
              <a:t> </a:t>
            </a:r>
            <a:r>
              <a:rPr lang="en-US" altLang="en-US" sz="3600" dirty="0">
                <a:cs typeface="Times New Roman" panose="02020603050405020304" pitchFamily="18" charset="0"/>
              </a:rPr>
              <a:t>Example: Using Monitor (Optional) </a:t>
            </a:r>
            <a:endParaRPr lang="en-US" altLang="en-US" sz="3600" dirty="0"/>
          </a:p>
        </p:txBody>
      </p:sp>
      <p:sp>
        <p:nvSpPr>
          <p:cNvPr id="53255" name="Rectangle 10"/>
          <p:cNvSpPr>
            <a:spLocks noGrp="1"/>
          </p:cNvSpPr>
          <p:nvPr>
            <p:ph idx="1"/>
          </p:nvPr>
        </p:nvSpPr>
        <p:spPr>
          <a:xfrm>
            <a:off x="228600" y="3276600"/>
            <a:ext cx="8763000" cy="3124200"/>
          </a:xfrm>
        </p:spPr>
        <p:txBody>
          <a:bodyPr vert="horz" wrap="square" lIns="92075" tIns="46038" rIns="92075" bIns="46038" anchor="t" anchorCtr="0"/>
          <a:p>
            <a:pPr>
              <a:lnSpc>
                <a:spcPct val="80000"/>
              </a:lnSpc>
              <a:buFont typeface="Arial" panose="020B0604020202090204" pitchFamily="34" charset="0"/>
              <a:buChar char="•"/>
            </a:pPr>
            <a:r>
              <a:rPr lang="en-US" altLang="en-US" sz="2400" dirty="0"/>
              <a:t>When wait() is invoked, it pauses the thread and simultaneously releases the lock on the object. When the thread is restarted after being notified, the lock is automatically reacquired. </a:t>
            </a:r>
            <a:endParaRPr lang="en-US" altLang="en-US" sz="2400" dirty="0"/>
          </a:p>
          <a:p>
            <a:pPr>
              <a:lnSpc>
                <a:spcPct val="80000"/>
              </a:lnSpc>
              <a:buFont typeface="Arial" panose="020B0604020202090204" pitchFamily="34" charset="0"/>
              <a:buChar char="•"/>
            </a:pPr>
            <a:r>
              <a:rPr lang="en-US" altLang="en-US" sz="2400" dirty="0"/>
              <a:t>The wait(), notify(), and notifyAll() methods on an object are analogous to the await(), signal(), and signalAll() methods on a condition.</a:t>
            </a:r>
            <a:endParaRPr lang="en-US" altLang="en-US" sz="2400" dirty="0"/>
          </a:p>
          <a:p>
            <a:pPr>
              <a:lnSpc>
                <a:spcPct val="80000"/>
              </a:lnSpc>
              <a:buFont typeface="Arial" panose="020B0604020202090204" pitchFamily="34" charset="0"/>
              <a:buChar char="•"/>
            </a:pPr>
            <a:r>
              <a:rPr lang="en-US" altLang="en-US" sz="2400" dirty="0">
                <a:cs typeface="Times New Roman" panose="02020603050405020304" pitchFamily="18" charset="0"/>
                <a:sym typeface="+mn-ea"/>
              </a:rPr>
              <a:t>These methods must be called in a synchronized method or a synchronized block on the calling object of these methods. Otherwise, an IllegalMonitorStateException would occur. </a:t>
            </a:r>
            <a:endParaRPr lang="en-US" altLang="en-US" sz="2400" dirty="0">
              <a:ea typeface="Courier New" panose="02070409020205090404" pitchFamily="49" charset="0"/>
            </a:endParaRPr>
          </a:p>
          <a:p>
            <a:pPr>
              <a:lnSpc>
                <a:spcPct val="80000"/>
              </a:lnSpc>
              <a:buFont typeface="Arial" panose="020B0604020202090204" pitchFamily="34" charset="0"/>
              <a:buChar char="•"/>
            </a:pPr>
            <a:endParaRPr lang="en-US" altLang="en-US" sz="2400" dirty="0"/>
          </a:p>
        </p:txBody>
      </p:sp>
      <p:pic>
        <p:nvPicPr>
          <p:cNvPr id="53256" name="Picture 10"/>
          <p:cNvPicPr>
            <a:picLocks noChangeAspect="1"/>
          </p:cNvPicPr>
          <p:nvPr/>
        </p:nvPicPr>
        <p:blipFill>
          <a:blip r:embed="rId1"/>
          <a:stretch>
            <a:fillRect/>
          </a:stretch>
        </p:blipFill>
        <p:spPr>
          <a:xfrm>
            <a:off x="304800" y="914400"/>
            <a:ext cx="8369300" cy="2286000"/>
          </a:xfrm>
          <a:prstGeom prst="rect">
            <a:avLst/>
          </a:prstGeom>
          <a:noFill/>
          <a:ln w="1270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5299"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sz="3600" dirty="0"/>
              <a:t>Case Study: Producer/Consumer (Optional)</a:t>
            </a:r>
            <a:r>
              <a:rPr lang="en-US" altLang="en-US" dirty="0"/>
              <a:t> </a:t>
            </a:r>
            <a:r>
              <a:rPr lang="en-US" altLang="en-US" sz="4000" dirty="0">
                <a:cs typeface="Times New Roman" panose="02020603050405020304" pitchFamily="18" charset="0"/>
              </a:rPr>
              <a:t> </a:t>
            </a:r>
            <a:endParaRPr lang="en-US" altLang="en-US" sz="4000" dirty="0">
              <a:ea typeface="Times New Roman" panose="02020603050405020304" pitchFamily="18" charset="0"/>
              <a:cs typeface="Times New Roman" panose="02020603050405020304" pitchFamily="18" charset="0"/>
            </a:endParaRPr>
          </a:p>
        </p:txBody>
      </p:sp>
      <p:sp>
        <p:nvSpPr>
          <p:cNvPr id="55300" name="Rectangle 3"/>
          <p:cNvSpPr>
            <a:spLocks noGrp="1"/>
          </p:cNvSpPr>
          <p:nvPr>
            <p:ph idx="1"/>
          </p:nvPr>
        </p:nvSpPr>
        <p:spPr>
          <a:xfrm>
            <a:off x="228600" y="838200"/>
            <a:ext cx="8686800" cy="2743200"/>
          </a:xfrm>
        </p:spPr>
        <p:txBody>
          <a:bodyPr vert="horz" wrap="square" lIns="92075" tIns="46038" rIns="92075" bIns="46038" anchor="t" anchorCtr="0"/>
          <a:p>
            <a:pPr marL="0" indent="0">
              <a:lnSpc>
                <a:spcPct val="80000"/>
              </a:lnSpc>
              <a:buNone/>
            </a:pPr>
            <a:r>
              <a:rPr lang="en-US" altLang="en-US" sz="2400" dirty="0"/>
              <a:t>Suppose you use a buffer to store integers. The buffer size is limited. The buffer provides the method write(int) to add an int value to the buffer and the method read() to read and delete an int value from the buffer. To synchronize the operations, use a lock with two conditions: notEmpty (i.e., buffer is not empty) and notFull (i.e., buffer is not full). When a task adds an int to the buffer, if the buffer is full, the task will wait for the notFull condition. When a task deletes an int from the buffer, if the buffer is empty, the task will wait for the notEmpty condition. </a:t>
            </a:r>
            <a:endParaRPr lang="en-US" altLang="en-US" sz="2000" dirty="0"/>
          </a:p>
        </p:txBody>
      </p:sp>
      <p:sp>
        <p:nvSpPr>
          <p:cNvPr id="55303" name="Rectangle 8"/>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55304" name="Picture 10"/>
          <p:cNvPicPr>
            <a:picLocks noChangeAspect="1"/>
          </p:cNvPicPr>
          <p:nvPr/>
        </p:nvPicPr>
        <p:blipFill>
          <a:blip r:embed="rId1"/>
          <a:stretch>
            <a:fillRect/>
          </a:stretch>
        </p:blipFill>
        <p:spPr>
          <a:xfrm>
            <a:off x="1212850" y="3581400"/>
            <a:ext cx="6786563" cy="2836863"/>
          </a:xfrm>
          <a:prstGeom prst="rect">
            <a:avLst/>
          </a:prstGeom>
          <a:noFill/>
          <a:ln w="1270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7347"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sz="3600" dirty="0"/>
              <a:t>Case Study: Producer/Consumer (Optional)</a:t>
            </a:r>
            <a:r>
              <a:rPr lang="en-US" altLang="en-US" dirty="0"/>
              <a:t> </a:t>
            </a:r>
            <a:r>
              <a:rPr lang="en-US" altLang="en-US" sz="4000" dirty="0">
                <a:cs typeface="Times New Roman" panose="02020603050405020304" pitchFamily="18" charset="0"/>
              </a:rPr>
              <a:t> </a:t>
            </a:r>
            <a:endParaRPr lang="en-US" altLang="en-US" sz="4000" dirty="0">
              <a:ea typeface="Times New Roman" panose="02020603050405020304" pitchFamily="18" charset="0"/>
            </a:endParaRPr>
          </a:p>
        </p:txBody>
      </p:sp>
      <p:sp>
        <p:nvSpPr>
          <p:cNvPr id="57348" name="Rectangle 3"/>
          <p:cNvSpPr>
            <a:spLocks noGrp="1"/>
          </p:cNvSpPr>
          <p:nvPr>
            <p:ph idx="1"/>
          </p:nvPr>
        </p:nvSpPr>
        <p:spPr>
          <a:xfrm>
            <a:off x="228600" y="990600"/>
            <a:ext cx="8686800" cy="4267200"/>
          </a:xfrm>
        </p:spPr>
        <p:txBody>
          <a:bodyPr vert="horz" wrap="square" lIns="92075" tIns="46038" rIns="92075" bIns="46038" anchor="t" anchorCtr="0"/>
          <a:p>
            <a:pPr marL="0" indent="0">
              <a:lnSpc>
                <a:spcPct val="90000"/>
              </a:lnSpc>
              <a:buNone/>
            </a:pPr>
            <a:r>
              <a:rPr lang="en-US" altLang="en-US" sz="2400" dirty="0"/>
              <a:t>The program contains the Buffer class and two tasks for repeatedly producing and consuming numbers to and from the buffer. The write(int) method adds an integer to the buffer. The read() method  deletes and returns an integer from the buffer. </a:t>
            </a:r>
            <a:endParaRPr lang="en-US" altLang="en-US" sz="2400" dirty="0"/>
          </a:p>
          <a:p>
            <a:pPr marL="0" indent="0">
              <a:lnSpc>
                <a:spcPct val="90000"/>
              </a:lnSpc>
              <a:buNone/>
            </a:pPr>
            <a:endParaRPr lang="en-US" altLang="en-US" sz="2400" dirty="0"/>
          </a:p>
          <a:p>
            <a:pPr marL="0" indent="0">
              <a:lnSpc>
                <a:spcPct val="90000"/>
              </a:lnSpc>
              <a:buNone/>
            </a:pPr>
            <a:r>
              <a:rPr lang="en-US" altLang="en-US" sz="2400" dirty="0"/>
              <a:t>For simplicity, the buffer is implemented using a linked list. Two conditions notEmpty and notFull on the lock are created. The conditions are bound to a lock. A lock must be acquired before a condition can be applied. If you use the wait() and notify() methods to rewrite this example, you have to designate two objects as monitors. </a:t>
            </a:r>
            <a:endParaRPr lang="en-US" altLang="en-US" sz="2400" dirty="0"/>
          </a:p>
        </p:txBody>
      </p:sp>
      <p:sp>
        <p:nvSpPr>
          <p:cNvPr id="57351" name="Rectangle 6"/>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57352" name="Rectangle 10">
            <a:hlinkClick r:id="rId1"/>
          </p:cNvPr>
          <p:cNvSpPr/>
          <p:nvPr/>
        </p:nvSpPr>
        <p:spPr>
          <a:xfrm>
            <a:off x="5391150" y="5876925"/>
            <a:ext cx="23225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ConsumerProducer</a:t>
            </a:r>
            <a:endParaRPr lang="en-US" altLang="en-US" sz="2000" dirty="0">
              <a:ea typeface="Arial" panose="020B0604020202090204" pitchFamily="34" charset="0"/>
            </a:endParaRPr>
          </a:p>
        </p:txBody>
      </p:sp>
      <p:sp>
        <p:nvSpPr>
          <p:cNvPr id="57353" name="AutoShape 10">
            <a:hlinkClick r:id="rId2" action="ppaction://program"/>
          </p:cNvPr>
          <p:cNvSpPr/>
          <p:nvPr/>
        </p:nvSpPr>
        <p:spPr>
          <a:xfrm>
            <a:off x="7832725" y="5867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59395"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dirty="0"/>
              <a:t>Blocking Queues (Optional) </a:t>
            </a:r>
            <a:endParaRPr lang="en-US" altLang="en-US" dirty="0"/>
          </a:p>
        </p:txBody>
      </p:sp>
      <p:sp>
        <p:nvSpPr>
          <p:cNvPr id="59396" name="Rectangle 3"/>
          <p:cNvSpPr>
            <a:spLocks noGrp="1"/>
          </p:cNvSpPr>
          <p:nvPr>
            <p:ph idx="1"/>
          </p:nvPr>
        </p:nvSpPr>
        <p:spPr>
          <a:xfrm>
            <a:off x="228600" y="990600"/>
            <a:ext cx="8686800" cy="1752600"/>
          </a:xfrm>
        </p:spPr>
        <p:txBody>
          <a:bodyPr vert="horz" wrap="square" lIns="92075" tIns="46038" rIns="92075" bIns="46038" anchor="t" anchorCtr="0"/>
          <a:p>
            <a:pPr marL="0" indent="0">
              <a:lnSpc>
                <a:spcPct val="90000"/>
              </a:lnSpc>
              <a:buNone/>
            </a:pPr>
            <a:r>
              <a:rPr lang="en-US" altLang="en-US" sz="2800" dirty="0"/>
              <a:t>A </a:t>
            </a:r>
            <a:r>
              <a:rPr lang="en-US" altLang="en-US" sz="2800" i="1" dirty="0"/>
              <a:t>blocking queue</a:t>
            </a:r>
            <a:r>
              <a:rPr lang="en-US" altLang="en-US" sz="2800" dirty="0"/>
              <a:t> causes a thread to block when you try to add an element to a full queue or to remove an element from an empty queue. </a:t>
            </a:r>
            <a:endParaRPr lang="en-US" altLang="en-US" sz="2800" dirty="0"/>
          </a:p>
        </p:txBody>
      </p:sp>
      <p:sp>
        <p:nvSpPr>
          <p:cNvPr id="59399" name="Rectangle 6"/>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59400" name="Rectangle 7"/>
          <p:cNvSpPr/>
          <p:nvPr/>
        </p:nvSpPr>
        <p:spPr>
          <a:xfrm>
            <a:off x="0" y="22526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59401" name="Picture 11"/>
          <p:cNvPicPr>
            <a:picLocks noChangeAspect="1"/>
          </p:cNvPicPr>
          <p:nvPr/>
        </p:nvPicPr>
        <p:blipFill>
          <a:blip r:embed="rId1"/>
          <a:stretch>
            <a:fillRect/>
          </a:stretch>
        </p:blipFill>
        <p:spPr>
          <a:xfrm>
            <a:off x="838200" y="2300605"/>
            <a:ext cx="7399020" cy="4098925"/>
          </a:xfrm>
          <a:prstGeom prst="rect">
            <a:avLst/>
          </a:prstGeom>
          <a:noFill/>
          <a:ln w="1270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1443"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sz="4000" dirty="0"/>
              <a:t>Concrete Blocking Queues </a:t>
            </a:r>
            <a:r>
              <a:rPr lang="en-US" altLang="en-US" sz="4000" dirty="0">
                <a:sym typeface="+mn-ea"/>
              </a:rPr>
              <a:t>(Optional) </a:t>
            </a:r>
            <a:r>
              <a:rPr lang="en-US" altLang="en-US" sz="4000" dirty="0">
                <a:cs typeface="Times New Roman" panose="02020603050405020304" pitchFamily="18" charset="0"/>
                <a:sym typeface="+mn-ea"/>
              </a:rPr>
              <a:t> </a:t>
            </a:r>
            <a:endParaRPr lang="en-US" altLang="en-US" sz="4000" dirty="0"/>
          </a:p>
        </p:txBody>
      </p:sp>
      <p:sp>
        <p:nvSpPr>
          <p:cNvPr id="61444" name="Rectangle 3"/>
          <p:cNvSpPr>
            <a:spLocks noGrp="1"/>
          </p:cNvSpPr>
          <p:nvPr>
            <p:ph idx="1"/>
          </p:nvPr>
        </p:nvSpPr>
        <p:spPr>
          <a:xfrm>
            <a:off x="228600" y="914400"/>
            <a:ext cx="8686800" cy="3723640"/>
          </a:xfrm>
        </p:spPr>
        <p:txBody>
          <a:bodyPr vert="horz" wrap="square" lIns="92075" tIns="46038" rIns="92075" bIns="46038" anchor="t" anchorCtr="0"/>
          <a:p>
            <a:pPr marL="0" indent="0">
              <a:buNone/>
            </a:pPr>
            <a:r>
              <a:rPr lang="en-US" altLang="en-US" sz="2200" dirty="0"/>
              <a:t>Three concrete blocking queues </a:t>
            </a:r>
            <a:r>
              <a:rPr lang="en-US" altLang="en-US" sz="2200" dirty="0">
                <a:sym typeface="+mn-ea"/>
              </a:rPr>
              <a:t>in the </a:t>
            </a:r>
            <a:r>
              <a:rPr lang="en-US" altLang="en-US" sz="2200" i="1" dirty="0">
                <a:latin typeface="Times New Roman Italic" panose="02020603050405020304" charset="0"/>
                <a:cs typeface="Times New Roman Italic" panose="02020603050405020304" charset="0"/>
                <a:sym typeface="+mn-ea"/>
              </a:rPr>
              <a:t>java.util.concurrent</a:t>
            </a:r>
            <a:r>
              <a:rPr lang="en-US" altLang="en-US" sz="2200" dirty="0">
                <a:sym typeface="+mn-ea"/>
              </a:rPr>
              <a:t> package</a:t>
            </a:r>
            <a:endParaRPr lang="en-US" altLang="en-US" sz="2200" dirty="0"/>
          </a:p>
          <a:p>
            <a:pPr>
              <a:buFont typeface="Arial" panose="020B0604020202090204" pitchFamily="34" charset="0"/>
              <a:buChar char="•"/>
            </a:pPr>
            <a:r>
              <a:rPr lang="en-US" altLang="en-US" sz="2200" i="1" dirty="0">
                <a:latin typeface="Times New Roman Italic" panose="02020603050405020304" charset="0"/>
                <a:cs typeface="Times New Roman Italic" panose="02020603050405020304" charset="0"/>
              </a:rPr>
              <a:t>ArrayBlockingQueue</a:t>
            </a:r>
            <a:endParaRPr lang="en-US" altLang="en-US" sz="2200" i="1" dirty="0">
              <a:latin typeface="Times New Roman Italic" panose="02020603050405020304" charset="0"/>
              <a:cs typeface="Times New Roman Italic" panose="02020603050405020304" charset="0"/>
            </a:endParaRPr>
          </a:p>
          <a:p>
            <a:pPr lvl="1">
              <a:buFont typeface="Arial" panose="020B0604020202090204" pitchFamily="34" charset="0"/>
              <a:buChar char="•"/>
            </a:pPr>
            <a:r>
              <a:rPr lang="en-US" altLang="en-US" sz="1925" dirty="0">
                <a:sym typeface="+mn-ea"/>
              </a:rPr>
              <a:t>mplements using an array, have to specify a capacity or an optional fairness</a:t>
            </a:r>
            <a:endParaRPr lang="en-US" altLang="en-US" sz="1925" i="1" dirty="0">
              <a:latin typeface="Times New Roman Italic" panose="02020603050405020304" charset="0"/>
              <a:cs typeface="Times New Roman Italic" panose="02020603050405020304" charset="0"/>
            </a:endParaRPr>
          </a:p>
          <a:p>
            <a:pPr>
              <a:buFont typeface="Arial" panose="020B0604020202090204" pitchFamily="34" charset="0"/>
              <a:buChar char="•"/>
            </a:pPr>
            <a:r>
              <a:rPr lang="en-US" altLang="en-US" sz="2200" i="1" dirty="0">
                <a:latin typeface="Times New Roman Italic" panose="02020603050405020304" charset="0"/>
                <a:cs typeface="Times New Roman Italic" panose="02020603050405020304" charset="0"/>
              </a:rPr>
              <a:t>LinkedBlockingQueue</a:t>
            </a:r>
            <a:endParaRPr lang="en-US" altLang="en-US" sz="2200" i="1" dirty="0">
              <a:latin typeface="Times New Roman Italic" panose="02020603050405020304" charset="0"/>
              <a:cs typeface="Times New Roman Italic" panose="02020603050405020304" charset="0"/>
            </a:endParaRPr>
          </a:p>
          <a:p>
            <a:pPr lvl="1">
              <a:buFont typeface="Arial" panose="020B0604020202090204" pitchFamily="34" charset="0"/>
              <a:buChar char="•"/>
            </a:pPr>
            <a:r>
              <a:rPr lang="en-US" altLang="en-US" sz="1925" dirty="0">
                <a:sym typeface="+mn-ea"/>
              </a:rPr>
              <a:t>implements using a linked list, can be unbounded or bounded </a:t>
            </a:r>
            <a:endParaRPr lang="en-US" altLang="en-US" sz="1925" i="1" dirty="0">
              <a:latin typeface="Times New Roman Italic" panose="02020603050405020304" charset="0"/>
              <a:cs typeface="Times New Roman Italic" panose="02020603050405020304" charset="0"/>
            </a:endParaRPr>
          </a:p>
          <a:p>
            <a:pPr>
              <a:buFont typeface="Arial" panose="020B0604020202090204" pitchFamily="34" charset="0"/>
              <a:buChar char="•"/>
            </a:pPr>
            <a:r>
              <a:rPr lang="en-US" altLang="en-US" sz="2200" i="1" dirty="0">
                <a:latin typeface="Times New Roman Italic" panose="02020603050405020304" charset="0"/>
                <a:cs typeface="Times New Roman Italic" panose="02020603050405020304" charset="0"/>
              </a:rPr>
              <a:t>PriorityBlockingQueue</a:t>
            </a:r>
            <a:endParaRPr lang="en-US" altLang="en-US" sz="2200" i="1" dirty="0">
              <a:latin typeface="Times New Roman Italic" panose="02020603050405020304" charset="0"/>
              <a:cs typeface="Times New Roman Italic" panose="02020603050405020304" charset="0"/>
            </a:endParaRPr>
          </a:p>
          <a:p>
            <a:pPr lvl="1">
              <a:buFont typeface="Arial" panose="020B0604020202090204" pitchFamily="34" charset="0"/>
              <a:buChar char="•"/>
            </a:pPr>
            <a:r>
              <a:rPr lang="en-US" altLang="en-US" sz="1925" dirty="0"/>
              <a:t>is a priority queue, can be unbounded or bounded</a:t>
            </a:r>
            <a:endParaRPr lang="en-US" altLang="en-US" sz="1925" dirty="0"/>
          </a:p>
        </p:txBody>
      </p:sp>
      <p:pic>
        <p:nvPicPr>
          <p:cNvPr id="61450" name="Picture 12"/>
          <p:cNvPicPr>
            <a:picLocks noChangeAspect="1"/>
          </p:cNvPicPr>
          <p:nvPr/>
        </p:nvPicPr>
        <p:blipFill>
          <a:blip r:embed="rId1"/>
          <a:stretch>
            <a:fillRect/>
          </a:stretch>
        </p:blipFill>
        <p:spPr>
          <a:xfrm>
            <a:off x="152400" y="3962400"/>
            <a:ext cx="8933180" cy="2192655"/>
          </a:xfrm>
          <a:prstGeom prst="rect">
            <a:avLst/>
          </a:prstGeom>
          <a:noFill/>
          <a:ln w="1270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3491"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sz="3600" dirty="0"/>
              <a:t>Producer/Consumer Using Blocking Queues</a:t>
            </a:r>
            <a:endParaRPr lang="en-US" altLang="en-US" sz="4000" dirty="0">
              <a:ea typeface="Times New Roman" panose="02020603050405020304" pitchFamily="18" charset="0"/>
            </a:endParaRPr>
          </a:p>
        </p:txBody>
      </p:sp>
      <p:sp>
        <p:nvSpPr>
          <p:cNvPr id="63492" name="Rectangle 3"/>
          <p:cNvSpPr>
            <a:spLocks noGrp="1"/>
          </p:cNvSpPr>
          <p:nvPr>
            <p:ph idx="1"/>
          </p:nvPr>
        </p:nvSpPr>
        <p:spPr>
          <a:xfrm>
            <a:off x="228600" y="990600"/>
            <a:ext cx="8686800" cy="1371600"/>
          </a:xfrm>
        </p:spPr>
        <p:txBody>
          <a:bodyPr vert="horz" wrap="square" lIns="92075" tIns="46038" rIns="92075" bIns="46038" anchor="t" anchorCtr="0"/>
          <a:p>
            <a:pPr marL="0" indent="0">
              <a:spcBef>
                <a:spcPct val="0"/>
              </a:spcBef>
              <a:buNone/>
            </a:pPr>
            <a:r>
              <a:rPr lang="en-US" altLang="en-US" sz="2400" dirty="0"/>
              <a:t>The program gives an example of using an ArrayBlockingQueue for the Consumer/Producer problem. </a:t>
            </a:r>
            <a:endParaRPr lang="en-US" altLang="en-US" sz="2400" dirty="0"/>
          </a:p>
        </p:txBody>
      </p:sp>
      <p:sp>
        <p:nvSpPr>
          <p:cNvPr id="63496" name="Rectangle 10">
            <a:hlinkClick r:id="rId1"/>
          </p:cNvPr>
          <p:cNvSpPr/>
          <p:nvPr/>
        </p:nvSpPr>
        <p:spPr>
          <a:xfrm>
            <a:off x="2895600" y="5867400"/>
            <a:ext cx="48371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ConsumerProducerUsingBlockingQueue</a:t>
            </a:r>
            <a:endParaRPr lang="en-US" altLang="en-US" sz="2000" dirty="0">
              <a:ea typeface="Arial" panose="020B0604020202090204" pitchFamily="34" charset="0"/>
            </a:endParaRPr>
          </a:p>
        </p:txBody>
      </p:sp>
      <p:sp>
        <p:nvSpPr>
          <p:cNvPr id="63497" name="AutoShape 10">
            <a:hlinkClick r:id="rId2" action="ppaction://program"/>
          </p:cNvPr>
          <p:cNvSpPr/>
          <p:nvPr/>
        </p:nvSpPr>
        <p:spPr>
          <a:xfrm>
            <a:off x="7832725" y="5867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5539"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dirty="0"/>
              <a:t>Semaphores (Optional) </a:t>
            </a:r>
            <a:r>
              <a:rPr lang="en-US" altLang="en-US" sz="4000" dirty="0">
                <a:cs typeface="Times New Roman" panose="02020603050405020304" pitchFamily="18" charset="0"/>
              </a:rPr>
              <a:t> </a:t>
            </a:r>
            <a:endParaRPr lang="en-US" altLang="en-US" sz="4000" dirty="0">
              <a:ea typeface="Times New Roman" panose="02020603050405020304" pitchFamily="18" charset="0"/>
            </a:endParaRPr>
          </a:p>
        </p:txBody>
      </p:sp>
      <p:sp>
        <p:nvSpPr>
          <p:cNvPr id="65540" name="Rectangle 3"/>
          <p:cNvSpPr>
            <a:spLocks noGrp="1"/>
          </p:cNvSpPr>
          <p:nvPr>
            <p:ph idx="1"/>
          </p:nvPr>
        </p:nvSpPr>
        <p:spPr>
          <a:xfrm>
            <a:off x="152400" y="990600"/>
            <a:ext cx="8839200" cy="2286000"/>
          </a:xfrm>
        </p:spPr>
        <p:txBody>
          <a:bodyPr vert="horz" wrap="square" lIns="92075" tIns="46038" rIns="92075" bIns="46038" anchor="t" anchorCtr="0"/>
          <a:p>
            <a:pPr marL="0" indent="0">
              <a:buNone/>
            </a:pPr>
            <a:r>
              <a:rPr lang="en-US" altLang="en-US" sz="2800" dirty="0"/>
              <a:t>Semaphores can be used to </a:t>
            </a:r>
            <a:r>
              <a:rPr lang="en-US" altLang="en-US" sz="2800" i="1" u="sng" dirty="0">
                <a:latin typeface="Times New Roman Italic" panose="02020603050405020304" charset="0"/>
                <a:cs typeface="Times New Roman Italic" panose="02020603050405020304" charset="0"/>
              </a:rPr>
              <a:t>restrict the number of threads </a:t>
            </a:r>
            <a:r>
              <a:rPr lang="en-US" altLang="en-US" sz="2800" dirty="0"/>
              <a:t>that access a shared resource. </a:t>
            </a:r>
            <a:endParaRPr lang="en-US" altLang="en-US" sz="2800" dirty="0"/>
          </a:p>
          <a:p>
            <a:pPr marL="0" indent="0">
              <a:buNone/>
            </a:pPr>
            <a:r>
              <a:rPr lang="en-US" altLang="en-US" sz="2800" dirty="0"/>
              <a:t>A Thread must</a:t>
            </a:r>
            <a:endParaRPr lang="en-US" altLang="en-US" sz="2800" dirty="0"/>
          </a:p>
          <a:p>
            <a:pPr>
              <a:buFont typeface="Arial" panose="020B0604020202090204" pitchFamily="34" charset="0"/>
              <a:buChar char="•"/>
            </a:pPr>
            <a:r>
              <a:rPr lang="en-US" altLang="en-US" sz="2800" i="1" u="sng" dirty="0">
                <a:latin typeface="Times New Roman Italic" panose="02020603050405020304" charset="0"/>
                <a:cs typeface="Times New Roman Italic" panose="02020603050405020304" charset="0"/>
              </a:rPr>
              <a:t>acquire a permit</a:t>
            </a:r>
            <a:r>
              <a:rPr lang="en-US" altLang="en-US" sz="2800" dirty="0"/>
              <a:t> from the semaphore </a:t>
            </a:r>
            <a:r>
              <a:rPr lang="en-US" altLang="en-US" sz="2800" dirty="0">
                <a:sym typeface="+mn-ea"/>
              </a:rPr>
              <a:t>b</a:t>
            </a:r>
            <a:r>
              <a:rPr lang="en-US" altLang="en-US" sz="2800" dirty="0">
                <a:sym typeface="+mn-ea"/>
              </a:rPr>
              <a:t>efore accessing</a:t>
            </a:r>
            <a:endParaRPr lang="en-US" altLang="en-US" sz="2800" dirty="0">
              <a:sym typeface="+mn-ea"/>
            </a:endParaRPr>
          </a:p>
          <a:p>
            <a:pPr>
              <a:buFont typeface="Arial" panose="020B0604020202090204" pitchFamily="34" charset="0"/>
              <a:buChar char="•"/>
            </a:pPr>
            <a:r>
              <a:rPr lang="en-US" altLang="en-US" sz="2800" i="1" u="sng" dirty="0">
                <a:latin typeface="Times New Roman Italic" panose="02020603050405020304" charset="0"/>
                <a:cs typeface="Times New Roman Italic" panose="02020603050405020304" charset="0"/>
              </a:rPr>
              <a:t>return the permit</a:t>
            </a:r>
            <a:r>
              <a:rPr lang="en-US" altLang="en-US" sz="2800" dirty="0"/>
              <a:t> back to the semaphore a</a:t>
            </a:r>
            <a:r>
              <a:rPr lang="en-US" altLang="en-US" sz="2800" dirty="0">
                <a:sym typeface="+mn-ea"/>
              </a:rPr>
              <a:t>fter finishing</a:t>
            </a:r>
            <a:endParaRPr lang="en-US" altLang="en-US" sz="2800" dirty="0"/>
          </a:p>
        </p:txBody>
      </p:sp>
      <p:sp>
        <p:nvSpPr>
          <p:cNvPr id="65543" name="Rectangle 8"/>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65544" name="Picture 10"/>
          <p:cNvPicPr>
            <a:picLocks noChangeAspect="1"/>
          </p:cNvPicPr>
          <p:nvPr/>
        </p:nvPicPr>
        <p:blipFill>
          <a:blip r:embed="rId1"/>
          <a:stretch>
            <a:fillRect/>
          </a:stretch>
        </p:blipFill>
        <p:spPr>
          <a:xfrm>
            <a:off x="1600200" y="3592830"/>
            <a:ext cx="5834380" cy="2656205"/>
          </a:xfrm>
          <a:prstGeom prst="rect">
            <a:avLst/>
          </a:prstGeom>
          <a:noFill/>
          <a:ln w="1270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171" name="Rectangle 2"/>
          <p:cNvSpPr>
            <a:spLocks noGrp="1"/>
          </p:cNvSpPr>
          <p:nvPr>
            <p:ph type="title"/>
          </p:nvPr>
        </p:nvSpPr>
        <p:spPr>
          <a:xfrm>
            <a:off x="685800" y="304800"/>
            <a:ext cx="7772400" cy="762000"/>
          </a:xfrm>
        </p:spPr>
        <p:txBody>
          <a:bodyPr vert="horz" wrap="square" lIns="92075" tIns="46038" rIns="92075" bIns="46038" anchor="ctr" anchorCtr="0"/>
          <a:p>
            <a:r>
              <a:rPr lang="en-US" altLang="en-US" dirty="0"/>
              <a:t>Creating Tasks and Threads</a:t>
            </a:r>
            <a:endParaRPr lang="en-US" altLang="en-US" dirty="0"/>
          </a:p>
        </p:txBody>
      </p:sp>
      <p:pic>
        <p:nvPicPr>
          <p:cNvPr id="7176" name="Picture 9"/>
          <p:cNvPicPr>
            <a:picLocks noChangeAspect="1"/>
          </p:cNvPicPr>
          <p:nvPr/>
        </p:nvPicPr>
        <p:blipFill>
          <a:blip r:embed="rId1"/>
          <a:stretch>
            <a:fillRect/>
          </a:stretch>
        </p:blipFill>
        <p:spPr>
          <a:xfrm>
            <a:off x="152400" y="1636713"/>
            <a:ext cx="8740775" cy="3544887"/>
          </a:xfrm>
          <a:prstGeom prst="rect">
            <a:avLst/>
          </a:prstGeom>
          <a:noFill/>
          <a:ln w="1270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7587"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dirty="0"/>
              <a:t>Creating Semaphores </a:t>
            </a:r>
            <a:r>
              <a:rPr lang="en-US" altLang="en-US" sz="4000" dirty="0">
                <a:sym typeface="+mn-ea"/>
              </a:rPr>
              <a:t>(Optional) </a:t>
            </a:r>
            <a:r>
              <a:rPr lang="en-US" altLang="en-US" sz="4000" dirty="0">
                <a:cs typeface="Times New Roman" panose="02020603050405020304" pitchFamily="18" charset="0"/>
                <a:sym typeface="+mn-ea"/>
              </a:rPr>
              <a:t> </a:t>
            </a:r>
            <a:endParaRPr lang="en-US" altLang="en-US" sz="4000" dirty="0">
              <a:ea typeface="Times New Roman" panose="02020603050405020304" pitchFamily="18" charset="0"/>
            </a:endParaRPr>
          </a:p>
        </p:txBody>
      </p:sp>
      <p:sp>
        <p:nvSpPr>
          <p:cNvPr id="67588" name="Rectangle 3"/>
          <p:cNvSpPr>
            <a:spLocks noGrp="1"/>
          </p:cNvSpPr>
          <p:nvPr>
            <p:ph idx="1"/>
          </p:nvPr>
        </p:nvSpPr>
        <p:spPr>
          <a:xfrm>
            <a:off x="190500" y="914400"/>
            <a:ext cx="8763000" cy="2743200"/>
          </a:xfrm>
        </p:spPr>
        <p:txBody>
          <a:bodyPr vert="horz" wrap="square" lIns="92075" tIns="46038" rIns="92075" bIns="46038" anchor="t" anchorCtr="0"/>
          <a:p>
            <a:pPr marL="0" indent="0">
              <a:buNone/>
            </a:pPr>
            <a:r>
              <a:rPr lang="en-US" altLang="en-US" sz="2600" dirty="0"/>
              <a:t>To create a semaphore, you have to specify </a:t>
            </a:r>
            <a:r>
              <a:rPr lang="en-US" altLang="en-US" sz="2600" i="1" u="sng" dirty="0">
                <a:latin typeface="Times New Roman Italic" panose="02020603050405020304" charset="0"/>
                <a:cs typeface="Times New Roman Italic" panose="02020603050405020304" charset="0"/>
              </a:rPr>
              <a:t>the number of permits</a:t>
            </a:r>
            <a:r>
              <a:rPr lang="en-US" altLang="en-US" sz="2600" dirty="0"/>
              <a:t> with an optional </a:t>
            </a:r>
            <a:r>
              <a:rPr lang="en-US" altLang="en-US" sz="2600" i="1" u="sng" dirty="0">
                <a:latin typeface="Times New Roman Italic" panose="02020603050405020304" charset="0"/>
                <a:cs typeface="Times New Roman Italic" panose="02020603050405020304" charset="0"/>
              </a:rPr>
              <a:t>fairness policy</a:t>
            </a:r>
            <a:r>
              <a:rPr lang="en-US" altLang="en-US" sz="2600" dirty="0"/>
              <a:t>. </a:t>
            </a:r>
            <a:endParaRPr lang="en-US" altLang="en-US" sz="2600" dirty="0"/>
          </a:p>
          <a:p>
            <a:pPr marL="0" indent="0">
              <a:buNone/>
            </a:pPr>
            <a:r>
              <a:rPr lang="en-US" altLang="en-US" sz="2600" dirty="0"/>
              <a:t>A task acquires a permit by invoking the semaphore’s acquire() method and releases the permit by invoking the semaphore’s release() method. </a:t>
            </a:r>
            <a:endParaRPr lang="en-US" altLang="en-US" sz="2600" dirty="0"/>
          </a:p>
          <a:p>
            <a:pPr marL="0" indent="0">
              <a:buNone/>
            </a:pPr>
            <a:r>
              <a:rPr lang="en-US" altLang="en-US" sz="2600" dirty="0"/>
              <a:t>The total number of available permits in a semaphore </a:t>
            </a:r>
            <a:endParaRPr lang="en-US" altLang="en-US" sz="2600" dirty="0"/>
          </a:p>
          <a:p>
            <a:pPr>
              <a:buFont typeface="Arial" panose="020B0604020202090204" pitchFamily="34" charset="0"/>
              <a:buChar char="•"/>
            </a:pPr>
            <a:r>
              <a:rPr lang="en-US" altLang="en-US" sz="2600" dirty="0"/>
              <a:t>is reduced by 1 o</a:t>
            </a:r>
            <a:r>
              <a:rPr lang="en-US" altLang="en-US" sz="2600" dirty="0">
                <a:sym typeface="+mn-ea"/>
              </a:rPr>
              <a:t>nce a permit is acquired</a:t>
            </a:r>
            <a:endParaRPr lang="en-US" altLang="en-US" sz="2600" dirty="0">
              <a:sym typeface="+mn-ea"/>
            </a:endParaRPr>
          </a:p>
          <a:p>
            <a:pPr>
              <a:buFont typeface="Arial" panose="020B0604020202090204" pitchFamily="34" charset="0"/>
              <a:buChar char="•"/>
            </a:pPr>
            <a:r>
              <a:rPr lang="en-US" altLang="en-US" sz="2600" dirty="0">
                <a:sym typeface="+mn-ea"/>
              </a:rPr>
              <a:t>is increased by 1</a:t>
            </a:r>
            <a:r>
              <a:rPr lang="en-US" altLang="en-US" sz="2600" dirty="0"/>
              <a:t> o</a:t>
            </a:r>
            <a:r>
              <a:rPr lang="en-US" altLang="en-US" sz="2600" dirty="0"/>
              <a:t>nce a permit is released</a:t>
            </a:r>
            <a:endParaRPr lang="en-US" altLang="en-US" sz="2600" dirty="0"/>
          </a:p>
        </p:txBody>
      </p:sp>
      <p:sp>
        <p:nvSpPr>
          <p:cNvPr id="67591" name="Rectangle 6"/>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67592" name="Rectangle 9"/>
          <p:cNvSpPr/>
          <p:nvPr/>
        </p:nvSpPr>
        <p:spPr>
          <a:xfrm>
            <a:off x="0" y="27543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67593" name="Picture 11"/>
          <p:cNvPicPr>
            <a:picLocks noChangeAspect="1"/>
          </p:cNvPicPr>
          <p:nvPr/>
        </p:nvPicPr>
        <p:blipFill>
          <a:blip r:embed="rId1"/>
          <a:stretch>
            <a:fillRect/>
          </a:stretch>
        </p:blipFill>
        <p:spPr>
          <a:xfrm>
            <a:off x="97155" y="4495800"/>
            <a:ext cx="8780145" cy="2052320"/>
          </a:xfrm>
          <a:prstGeom prst="rect">
            <a:avLst/>
          </a:prstGeom>
          <a:noFill/>
          <a:ln w="1270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69635"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sz="4000" dirty="0">
                <a:cs typeface="Times New Roman" panose="02020603050405020304" pitchFamily="18" charset="0"/>
              </a:rPr>
              <a:t>Deadlock </a:t>
            </a:r>
            <a:endParaRPr lang="en-US" altLang="en-US" sz="4000" dirty="0">
              <a:ea typeface="Times New Roman" panose="02020603050405020304" pitchFamily="18" charset="0"/>
            </a:endParaRPr>
          </a:p>
        </p:txBody>
      </p:sp>
      <p:sp>
        <p:nvSpPr>
          <p:cNvPr id="69636" name="Rectangle 3"/>
          <p:cNvSpPr>
            <a:spLocks noGrp="1"/>
          </p:cNvSpPr>
          <p:nvPr>
            <p:ph idx="1"/>
          </p:nvPr>
        </p:nvSpPr>
        <p:spPr>
          <a:xfrm>
            <a:off x="228600" y="838200"/>
            <a:ext cx="8686800" cy="2209800"/>
          </a:xfrm>
        </p:spPr>
        <p:txBody>
          <a:bodyPr vert="horz" wrap="square" lIns="92075" tIns="46038" rIns="92075" bIns="46038" anchor="t" anchorCtr="0"/>
          <a:p>
            <a:pPr marL="0" indent="0">
              <a:buNone/>
            </a:pPr>
            <a:r>
              <a:rPr lang="en-US" altLang="en-US" sz="2000" dirty="0">
                <a:cs typeface="Courier New" panose="02070409020205090404" pitchFamily="49" charset="0"/>
              </a:rPr>
              <a:t>Sometimes two or more threads need to acquire the locks on several shared objects. This could cause </a:t>
            </a:r>
            <a:r>
              <a:rPr lang="en-US" altLang="en-US" sz="2000" i="1" dirty="0">
                <a:cs typeface="Courier New" panose="02070409020205090404" pitchFamily="49" charset="0"/>
              </a:rPr>
              <a:t>deadlock</a:t>
            </a:r>
            <a:r>
              <a:rPr lang="en-US" altLang="en-US" sz="2000" dirty="0">
                <a:cs typeface="Courier New" panose="02070409020205090404" pitchFamily="49" charset="0"/>
              </a:rPr>
              <a:t>, in which each thread has the lock on one of the objects and is waiting for the lock on the other object. Consider the scenario with two threads and two objects. Thread 1 acquired a lock on object1 and Thread 2 acquired a lock on object2. Now Thread 1 is waiting for the lock on object2 and Thread 2 for the lock on object1. The two threads wait for each other to release the in order to get the lock, and neither can continue to run</a:t>
            </a:r>
            <a:r>
              <a:rPr lang="en-US" altLang="en-US" sz="2000" dirty="0">
                <a:cs typeface="Times New Roman" panose="02020603050405020304" pitchFamily="18" charset="0"/>
              </a:rPr>
              <a:t>.</a:t>
            </a:r>
            <a:endParaRPr lang="en-US" altLang="en-US" sz="2000" dirty="0">
              <a:ea typeface="Times New Roman" panose="02020603050405020304" pitchFamily="18" charset="0"/>
            </a:endParaRPr>
          </a:p>
        </p:txBody>
      </p:sp>
      <p:pic>
        <p:nvPicPr>
          <p:cNvPr id="69639" name="Picture 10"/>
          <p:cNvPicPr>
            <a:picLocks noChangeAspect="1"/>
          </p:cNvPicPr>
          <p:nvPr/>
        </p:nvPicPr>
        <p:blipFill>
          <a:blip r:embed="rId1"/>
          <a:stretch>
            <a:fillRect/>
          </a:stretch>
        </p:blipFill>
        <p:spPr>
          <a:xfrm>
            <a:off x="685800" y="3152775"/>
            <a:ext cx="7786688" cy="3343275"/>
          </a:xfrm>
          <a:prstGeom prst="rect">
            <a:avLst/>
          </a:prstGeom>
          <a:noFill/>
          <a:ln w="1270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1683"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sz="4000" dirty="0">
                <a:cs typeface="Times New Roman" panose="02020603050405020304" pitchFamily="18" charset="0"/>
              </a:rPr>
              <a:t>Preventing Deadlock: Resource Ordering</a:t>
            </a:r>
            <a:r>
              <a:rPr lang="en-US" altLang="en-US" sz="4000" dirty="0">
                <a:latin typeface="Courier"/>
                <a:cs typeface="Times New Roman" panose="02020603050405020304" pitchFamily="18" charset="0"/>
              </a:rPr>
              <a:t> </a:t>
            </a:r>
            <a:endParaRPr lang="en-US" altLang="en-US" sz="4000" dirty="0">
              <a:latin typeface="Courier"/>
              <a:ea typeface="Times New Roman" panose="02020603050405020304" pitchFamily="18" charset="0"/>
            </a:endParaRPr>
          </a:p>
        </p:txBody>
      </p:sp>
      <p:sp>
        <p:nvSpPr>
          <p:cNvPr id="71684" name="Rectangle 3"/>
          <p:cNvSpPr>
            <a:spLocks noGrp="1"/>
          </p:cNvSpPr>
          <p:nvPr>
            <p:ph idx="1"/>
          </p:nvPr>
        </p:nvSpPr>
        <p:spPr>
          <a:xfrm>
            <a:off x="228600" y="1143000"/>
            <a:ext cx="8610600" cy="5106670"/>
          </a:xfrm>
        </p:spPr>
        <p:txBody>
          <a:bodyPr vert="horz" wrap="square" lIns="92075" tIns="46038" rIns="92075" bIns="46038" anchor="t" anchorCtr="0"/>
          <a:p>
            <a:pPr marL="0" indent="0">
              <a:lnSpc>
                <a:spcPct val="90000"/>
              </a:lnSpc>
              <a:spcBef>
                <a:spcPct val="0"/>
              </a:spcBef>
              <a:buNone/>
            </a:pPr>
            <a:r>
              <a:rPr lang="en-US" altLang="en-US"/>
              <a:t>Resource Ordering: </a:t>
            </a:r>
            <a:r>
              <a:rPr lang="en-US" altLang="en-US" dirty="0">
                <a:cs typeface="Courier New" panose="02070409020205090404" pitchFamily="49" charset="0"/>
              </a:rPr>
              <a:t>assign </a:t>
            </a:r>
            <a:r>
              <a:rPr lang="en-US" altLang="en-US" i="1" u="sng" dirty="0">
                <a:latin typeface="Times New Roman Italic" panose="02020603050405020304" charset="0"/>
                <a:cs typeface="Times New Roman Italic" panose="02020603050405020304" charset="0"/>
              </a:rPr>
              <a:t>an order on all the objects whose locks must be acquired</a:t>
            </a:r>
            <a:r>
              <a:rPr lang="en-US" altLang="en-US" dirty="0">
                <a:cs typeface="Courier New" panose="02070409020205090404" pitchFamily="49" charset="0"/>
              </a:rPr>
              <a:t> and ensure that each thread acquires the locks in that order. </a:t>
            </a:r>
            <a:endParaRPr lang="en-US" altLang="en-US" dirty="0">
              <a:cs typeface="Courier New" panose="02070409020205090404" pitchFamily="49" charset="0"/>
            </a:endParaRPr>
          </a:p>
          <a:p>
            <a:pPr marL="0" indent="0">
              <a:lnSpc>
                <a:spcPct val="90000"/>
              </a:lnSpc>
              <a:spcBef>
                <a:spcPct val="0"/>
              </a:spcBef>
              <a:buNone/>
            </a:pPr>
            <a:endParaRPr lang="en-US" altLang="en-US" dirty="0">
              <a:cs typeface="Courier New" panose="02070409020205090404" pitchFamily="49" charset="0"/>
            </a:endParaRPr>
          </a:p>
          <a:p>
            <a:pPr marL="0" indent="0">
              <a:lnSpc>
                <a:spcPct val="90000"/>
              </a:lnSpc>
              <a:spcBef>
                <a:spcPct val="0"/>
              </a:spcBef>
              <a:buNone/>
            </a:pPr>
            <a:r>
              <a:rPr lang="en-US" altLang="en-US" dirty="0">
                <a:cs typeface="Courier New" panose="02070409020205090404" pitchFamily="49" charset="0"/>
              </a:rPr>
              <a:t>For the example, suppose the objects are ordered as object1 and object2. Using the resource ordering technique, Thread 2 must acquire a lock on object1 first, then on object2. Once Thread 1 acquired a lock on object1, Thread 2 has to wait for a lock on object1. So Thread 1 will be able to acquire a lock on object2 and no deadlock would occur.</a:t>
            </a:r>
            <a:endParaRPr lang="en-US" altLang="en-US" dirty="0">
              <a:ea typeface="Courier New" panose="02070409020205090404" pitchFamily="49" charset="0"/>
              <a:cs typeface="Courier New" panose="020704090202050904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3731" name="Rectangle 2"/>
          <p:cNvSpPr>
            <a:spLocks noGrp="1"/>
          </p:cNvSpPr>
          <p:nvPr>
            <p:ph type="title"/>
          </p:nvPr>
        </p:nvSpPr>
        <p:spPr>
          <a:xfrm>
            <a:off x="762000" y="228600"/>
            <a:ext cx="7772400" cy="609600"/>
          </a:xfrm>
        </p:spPr>
        <p:txBody>
          <a:bodyPr vert="horz" wrap="square" lIns="92075" tIns="46038" rIns="92075" bIns="46038" anchor="ctr" anchorCtr="0"/>
          <a:p>
            <a:r>
              <a:rPr lang="en-US" altLang="en-US" dirty="0"/>
              <a:t>Thread States</a:t>
            </a:r>
            <a:endParaRPr lang="en-US" altLang="en-US" b="1" dirty="0"/>
          </a:p>
        </p:txBody>
      </p:sp>
      <p:sp>
        <p:nvSpPr>
          <p:cNvPr id="73733" name="Text Box 6"/>
          <p:cNvSpPr txBox="1"/>
          <p:nvPr/>
        </p:nvSpPr>
        <p:spPr>
          <a:xfrm>
            <a:off x="228600" y="1143000"/>
            <a:ext cx="8451215" cy="101473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Tx/>
              <a:buFontTx/>
              <a:buNone/>
            </a:pPr>
            <a:r>
              <a:rPr lang="en-US" altLang="en-US" sz="2400" dirty="0">
                <a:cs typeface="Times New Roman" panose="02020603050405020304" pitchFamily="18" charset="0"/>
              </a:rPr>
              <a:t>A thread can be in one of five states: </a:t>
            </a:r>
            <a:endParaRPr lang="en-US" altLang="en-US" sz="2400" dirty="0">
              <a:cs typeface="Times New Roman" panose="02020603050405020304" pitchFamily="18" charset="0"/>
            </a:endParaRPr>
          </a:p>
          <a:p>
            <a:pPr marL="0" lvl="0" indent="0">
              <a:spcBef>
                <a:spcPct val="50000"/>
              </a:spcBef>
              <a:buClrTx/>
              <a:buSzTx/>
              <a:buFontTx/>
              <a:buNone/>
            </a:pPr>
            <a:r>
              <a:rPr lang="en-US" altLang="en-US" sz="2400" dirty="0">
                <a:cs typeface="Times New Roman" panose="02020603050405020304" pitchFamily="18" charset="0"/>
              </a:rPr>
              <a:t>New, Ready, Running, Blocked, or Finished.</a:t>
            </a:r>
            <a:endParaRPr lang="en-US" altLang="en-US" sz="2400" dirty="0">
              <a:ea typeface="Arial" panose="020B0604020202090204" pitchFamily="34" charset="0"/>
            </a:endParaRPr>
          </a:p>
        </p:txBody>
      </p:sp>
      <p:pic>
        <p:nvPicPr>
          <p:cNvPr id="73734" name="Picture 8"/>
          <p:cNvPicPr>
            <a:picLocks noChangeAspect="1"/>
          </p:cNvPicPr>
          <p:nvPr/>
        </p:nvPicPr>
        <p:blipFill>
          <a:blip r:embed="rId1"/>
          <a:stretch>
            <a:fillRect/>
          </a:stretch>
        </p:blipFill>
        <p:spPr>
          <a:xfrm>
            <a:off x="133350" y="2819400"/>
            <a:ext cx="8772525" cy="3146425"/>
          </a:xfrm>
          <a:prstGeom prst="rect">
            <a:avLst/>
          </a:prstGeom>
          <a:noFill/>
          <a:ln w="1270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4755" name="Rectangle 2"/>
          <p:cNvSpPr>
            <a:spLocks noGrp="1"/>
          </p:cNvSpPr>
          <p:nvPr>
            <p:ph type="title"/>
          </p:nvPr>
        </p:nvSpPr>
        <p:spPr>
          <a:xfrm>
            <a:off x="152400" y="228600"/>
            <a:ext cx="8839200" cy="457200"/>
          </a:xfrm>
        </p:spPr>
        <p:txBody>
          <a:bodyPr vert="horz" wrap="square" lIns="92075" tIns="46038" rIns="92075" bIns="46038" anchor="ctr" anchorCtr="0"/>
          <a:p>
            <a:r>
              <a:rPr lang="en-US" altLang="en-US" dirty="0"/>
              <a:t>Synchronized Collections </a:t>
            </a:r>
            <a:endParaRPr lang="en-US" altLang="en-US" dirty="0"/>
          </a:p>
        </p:txBody>
      </p:sp>
      <p:sp>
        <p:nvSpPr>
          <p:cNvPr id="74756" name="Rectangle 3"/>
          <p:cNvSpPr>
            <a:spLocks noGrp="1"/>
          </p:cNvSpPr>
          <p:nvPr>
            <p:ph idx="1"/>
          </p:nvPr>
        </p:nvSpPr>
        <p:spPr>
          <a:xfrm>
            <a:off x="228600" y="990600"/>
            <a:ext cx="8763000" cy="2743200"/>
          </a:xfrm>
        </p:spPr>
        <p:txBody>
          <a:bodyPr vert="horz" wrap="square" lIns="92075" tIns="46038" rIns="92075" bIns="46038" anchor="t" anchorCtr="0"/>
          <a:p>
            <a:pPr marL="0" indent="0">
              <a:lnSpc>
                <a:spcPct val="80000"/>
              </a:lnSpc>
              <a:buNone/>
            </a:pPr>
            <a:r>
              <a:rPr lang="en-US" altLang="en-US" sz="2400" dirty="0"/>
              <a:t>The classes in the Java Collections Framework are not thread-safe, i.e., the contents may be corrupted if they are accessed and updated concurrently by multiple threads. You can protect the data in a collection by locking the collection or using </a:t>
            </a:r>
            <a:r>
              <a:rPr lang="en-US" altLang="en-US" sz="2400" i="1" u="sng" dirty="0">
                <a:latin typeface="Times New Roman Italic" panose="02020603050405020304" charset="0"/>
                <a:cs typeface="Times New Roman Italic" panose="02020603050405020304" charset="0"/>
              </a:rPr>
              <a:t>synchronized collections</a:t>
            </a:r>
            <a:r>
              <a:rPr lang="en-US" altLang="en-US" sz="2400" dirty="0"/>
              <a:t>.</a:t>
            </a:r>
            <a:endParaRPr lang="en-US" altLang="en-US" sz="2400" dirty="0"/>
          </a:p>
          <a:p>
            <a:pPr marL="0" indent="0">
              <a:lnSpc>
                <a:spcPct val="80000"/>
              </a:lnSpc>
              <a:buNone/>
            </a:pPr>
            <a:endParaRPr lang="en-US" altLang="en-US" sz="2400" dirty="0"/>
          </a:p>
          <a:p>
            <a:pPr marL="0" indent="0">
              <a:lnSpc>
                <a:spcPct val="80000"/>
              </a:lnSpc>
              <a:buNone/>
            </a:pPr>
            <a:r>
              <a:rPr lang="en-US" altLang="en-US" sz="2400" dirty="0"/>
              <a:t>The Collections class provides six static methods for wrapping a collection into a synchronized version. The collections created using these methods are called </a:t>
            </a:r>
            <a:r>
              <a:rPr lang="en-US" altLang="en-US" sz="2400" i="1" u="sng" dirty="0">
                <a:latin typeface="Times New Roman Italic" panose="02020603050405020304" charset="0"/>
                <a:cs typeface="Times New Roman Italic" panose="02020603050405020304" charset="0"/>
              </a:rPr>
              <a:t>synchronization wrappers</a:t>
            </a:r>
            <a:r>
              <a:rPr lang="en-US" altLang="en-US" sz="2400" dirty="0"/>
              <a:t>.</a:t>
            </a:r>
            <a:endParaRPr lang="en-US" altLang="en-US" sz="2400" dirty="0"/>
          </a:p>
        </p:txBody>
      </p:sp>
      <p:sp>
        <p:nvSpPr>
          <p:cNvPr id="74759" name="Rectangle 6"/>
          <p:cNvSpPr/>
          <p:nvPr/>
        </p:nvSpPr>
        <p:spPr>
          <a:xfrm>
            <a:off x="0" y="254476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74760" name="Rectangle 7"/>
          <p:cNvSpPr/>
          <p:nvPr/>
        </p:nvSpPr>
        <p:spPr>
          <a:xfrm>
            <a:off x="0" y="27543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sp>
        <p:nvSpPr>
          <p:cNvPr id="74761" name="Rectangle 10"/>
          <p:cNvSpPr/>
          <p:nvPr/>
        </p:nvSpPr>
        <p:spPr>
          <a:xfrm>
            <a:off x="0" y="2716213"/>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74762" name="Picture 12"/>
          <p:cNvPicPr>
            <a:picLocks noChangeAspect="1"/>
          </p:cNvPicPr>
          <p:nvPr/>
        </p:nvPicPr>
        <p:blipFill>
          <a:blip r:embed="rId1"/>
          <a:stretch>
            <a:fillRect/>
          </a:stretch>
        </p:blipFill>
        <p:spPr>
          <a:xfrm>
            <a:off x="117475" y="3886200"/>
            <a:ext cx="8909050" cy="2133600"/>
          </a:xfrm>
          <a:prstGeom prst="rect">
            <a:avLst/>
          </a:prstGeom>
          <a:noFill/>
          <a:ln w="1270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76803" name="Rectangle 2"/>
          <p:cNvSpPr>
            <a:spLocks noGrp="1"/>
          </p:cNvSpPr>
          <p:nvPr>
            <p:ph type="title"/>
          </p:nvPr>
        </p:nvSpPr>
        <p:spPr>
          <a:xfrm>
            <a:off x="152400" y="381000"/>
            <a:ext cx="8839200" cy="457200"/>
          </a:xfrm>
        </p:spPr>
        <p:txBody>
          <a:bodyPr vert="horz" wrap="square" lIns="92075" tIns="46038" rIns="92075" bIns="46038" anchor="ctr" anchorCtr="0"/>
          <a:p>
            <a:r>
              <a:rPr lang="en-AU" altLang="en-US"/>
              <a:t>The Fork/Join Framework</a:t>
            </a:r>
            <a:endParaRPr lang="en-AU" altLang="en-US"/>
          </a:p>
        </p:txBody>
      </p:sp>
      <p:sp>
        <p:nvSpPr>
          <p:cNvPr id="76804" name="Rectangle 3"/>
          <p:cNvSpPr>
            <a:spLocks noGrp="1"/>
          </p:cNvSpPr>
          <p:nvPr>
            <p:ph idx="1"/>
          </p:nvPr>
        </p:nvSpPr>
        <p:spPr>
          <a:xfrm>
            <a:off x="228600" y="1219200"/>
            <a:ext cx="8686800" cy="4343400"/>
          </a:xfrm>
        </p:spPr>
        <p:txBody>
          <a:bodyPr vert="horz" wrap="square" lIns="92075" tIns="46038" rIns="92075" bIns="46038" anchor="t" anchorCtr="0"/>
          <a:p>
            <a:pPr marL="0" indent="0">
              <a:lnSpc>
                <a:spcPct val="80000"/>
              </a:lnSpc>
              <a:buNone/>
            </a:pPr>
            <a:r>
              <a:rPr lang="en-AU" altLang="en-US" sz="3600" dirty="0"/>
              <a:t>To benefit from </a:t>
            </a:r>
            <a:r>
              <a:rPr lang="en-US" altLang="en-AU" sz="3600" dirty="0"/>
              <a:t>multicore </a:t>
            </a:r>
            <a:r>
              <a:rPr lang="en-AU" altLang="en-US" sz="3600" dirty="0"/>
              <a:t>processors, software needs to run in parallel. </a:t>
            </a:r>
            <a:endParaRPr lang="en-AU" altLang="en-US" sz="3600" dirty="0"/>
          </a:p>
          <a:p>
            <a:pPr marL="0" indent="0">
              <a:lnSpc>
                <a:spcPct val="80000"/>
              </a:lnSpc>
              <a:buNone/>
            </a:pPr>
            <a:r>
              <a:rPr lang="en-AU" altLang="en-US" sz="3600" dirty="0"/>
              <a:t>JDK 7 introduces Fork/Join Framework for parallel programming, </a:t>
            </a:r>
            <a:r>
              <a:rPr lang="en-US" altLang="en-AU" sz="3600" dirty="0"/>
              <a:t>where </a:t>
            </a:r>
            <a:r>
              <a:rPr lang="en-AU" altLang="en-US" sz="3600" dirty="0">
                <a:sym typeface="+mn-ea"/>
              </a:rPr>
              <a:t>a </a:t>
            </a:r>
            <a:r>
              <a:rPr lang="en-AU" altLang="en-US" sz="3600" i="1" dirty="0">
                <a:sym typeface="+mn-ea"/>
              </a:rPr>
              <a:t>fork</a:t>
            </a:r>
            <a:r>
              <a:rPr lang="en-AU" altLang="en-US" sz="3600" dirty="0">
                <a:sym typeface="+mn-ea"/>
              </a:rPr>
              <a:t> can be viewed as an independent task that runs on a thread.</a:t>
            </a:r>
            <a:endParaRPr lang="en-US" altLang="en-US" sz="3600" dirty="0"/>
          </a:p>
          <a:p>
            <a:pPr marL="0" indent="0">
              <a:lnSpc>
                <a:spcPct val="80000"/>
              </a:lnSpc>
              <a:buNone/>
            </a:pPr>
            <a:endParaRPr lang="en-US" altLang="en-US" sz="3600" dirty="0"/>
          </a:p>
        </p:txBody>
      </p:sp>
      <p:pic>
        <p:nvPicPr>
          <p:cNvPr id="78858" name="Picture 10" descr="aaknjsw0"/>
          <p:cNvPicPr>
            <a:picLocks noChangeAspect="1"/>
          </p:cNvPicPr>
          <p:nvPr>
            <p:custDataLst>
              <p:tags r:id="rId1"/>
            </p:custDataLst>
          </p:nvPr>
        </p:nvPicPr>
        <p:blipFill>
          <a:blip r:embed="rId2"/>
          <a:stretch>
            <a:fillRect/>
          </a:stretch>
        </p:blipFill>
        <p:spPr>
          <a:xfrm>
            <a:off x="225425" y="4190365"/>
            <a:ext cx="8737600" cy="257746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80899" name="Rectangle 2"/>
          <p:cNvSpPr>
            <a:spLocks noGrp="1"/>
          </p:cNvSpPr>
          <p:nvPr>
            <p:ph type="title"/>
          </p:nvPr>
        </p:nvSpPr>
        <p:spPr>
          <a:xfrm>
            <a:off x="152400" y="228600"/>
            <a:ext cx="8839200" cy="838200"/>
          </a:xfrm>
        </p:spPr>
        <p:txBody>
          <a:bodyPr vert="horz" wrap="square" lIns="92075" tIns="46038" rIns="92075" bIns="46038" anchor="ctr" anchorCtr="0"/>
          <a:p>
            <a:r>
              <a:rPr lang="en-AU" altLang="en-US"/>
              <a:t>ForkJoinTask and </a:t>
            </a:r>
            <a:r>
              <a:rPr lang="en-AU" altLang="en-US"/>
              <a:t>ForkJoinPool</a:t>
            </a:r>
            <a:endParaRPr lang="en-AU" altLang="en-US"/>
          </a:p>
        </p:txBody>
      </p:sp>
      <p:sp>
        <p:nvSpPr>
          <p:cNvPr id="80900" name="Rectangle 3"/>
          <p:cNvSpPr>
            <a:spLocks noGrp="1"/>
          </p:cNvSpPr>
          <p:nvPr>
            <p:ph idx="1"/>
          </p:nvPr>
        </p:nvSpPr>
        <p:spPr>
          <a:xfrm>
            <a:off x="228600" y="1524000"/>
            <a:ext cx="8763000" cy="1337945"/>
          </a:xfrm>
        </p:spPr>
        <p:txBody>
          <a:bodyPr vert="horz" wrap="square" lIns="92075" tIns="46038" rIns="92075" bIns="46038" anchor="t" anchorCtr="0"/>
          <a:p>
            <a:pPr marL="0" indent="0">
              <a:spcAft>
                <a:spcPct val="20000"/>
              </a:spcAft>
              <a:buNone/>
            </a:pPr>
            <a:r>
              <a:rPr lang="en-AU" altLang="en-US" b="1" dirty="0"/>
              <a:t>ForkJoinTask</a:t>
            </a:r>
            <a:r>
              <a:rPr lang="en-AU" altLang="en-US" dirty="0"/>
              <a:t> class</a:t>
            </a:r>
            <a:r>
              <a:rPr lang="en-US" altLang="en-AU" dirty="0"/>
              <a:t> </a:t>
            </a:r>
            <a:r>
              <a:rPr lang="en-AU" altLang="en-US" dirty="0">
                <a:sym typeface="+mn-ea"/>
              </a:rPr>
              <a:t>defines a task</a:t>
            </a:r>
            <a:r>
              <a:rPr lang="en-AU" altLang="en-US" dirty="0"/>
              <a:t> execute</a:t>
            </a:r>
            <a:r>
              <a:rPr lang="en-US" altLang="en-AU" dirty="0"/>
              <a:t>d </a:t>
            </a:r>
            <a:r>
              <a:rPr lang="en-AU" altLang="en-US" dirty="0"/>
              <a:t>in an instance of </a:t>
            </a:r>
            <a:r>
              <a:rPr lang="en-AU" altLang="en-US" b="1" dirty="0"/>
              <a:t>ForkJoinPool</a:t>
            </a:r>
            <a:r>
              <a:rPr lang="en-AU" altLang="en-US" dirty="0"/>
              <a:t>.</a:t>
            </a:r>
            <a:endParaRPr lang="en-US" altLang="en-US" dirty="0"/>
          </a:p>
        </p:txBody>
      </p:sp>
      <p:pic>
        <p:nvPicPr>
          <p:cNvPr id="80906" name="Picture 11"/>
          <p:cNvPicPr>
            <a:picLocks noChangeAspect="1"/>
          </p:cNvPicPr>
          <p:nvPr/>
        </p:nvPicPr>
        <p:blipFill>
          <a:blip r:embed="rId1"/>
          <a:stretch>
            <a:fillRect/>
          </a:stretch>
        </p:blipFill>
        <p:spPr>
          <a:xfrm>
            <a:off x="152400" y="3276600"/>
            <a:ext cx="8855075" cy="2286000"/>
          </a:xfrm>
          <a:prstGeom prst="rect">
            <a:avLst/>
          </a:prstGeom>
          <a:noFill/>
          <a:ln w="12700">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82947" name="Rectangle 2"/>
          <p:cNvSpPr>
            <a:spLocks noGrp="1"/>
          </p:cNvSpPr>
          <p:nvPr>
            <p:ph type="title"/>
          </p:nvPr>
        </p:nvSpPr>
        <p:spPr>
          <a:xfrm>
            <a:off x="152400" y="228600"/>
            <a:ext cx="8839200" cy="457200"/>
          </a:xfrm>
        </p:spPr>
        <p:txBody>
          <a:bodyPr vert="horz" wrap="square" lIns="92075" tIns="46038" rIns="92075" bIns="46038" anchor="ctr" anchorCtr="0"/>
          <a:p>
            <a:r>
              <a:rPr lang="en-AU" altLang="en-US"/>
              <a:t>ForkJoinTask</a:t>
            </a:r>
            <a:endParaRPr lang="en-AU" altLang="en-US"/>
          </a:p>
        </p:txBody>
      </p:sp>
      <p:sp>
        <p:nvSpPr>
          <p:cNvPr id="82953" name="Rectangle 10"/>
          <p:cNvSpPr>
            <a:spLocks noGrp="1"/>
          </p:cNvSpPr>
          <p:nvPr>
            <p:ph idx="1"/>
          </p:nvPr>
        </p:nvSpPr>
        <p:spPr/>
        <p:txBody>
          <a:bodyPr vert="horz" wrap="square" lIns="92075" tIns="46038" rIns="92075" bIns="46038" anchor="t" anchorCtr="0"/>
          <a:p>
            <a:endParaRPr lang="en-US" altLang="en-US" dirty="0"/>
          </a:p>
        </p:txBody>
      </p:sp>
      <p:pic>
        <p:nvPicPr>
          <p:cNvPr id="82954" name="Picture 11" descr="aaknjsx0"/>
          <p:cNvPicPr>
            <a:picLocks noChangeAspect="1"/>
          </p:cNvPicPr>
          <p:nvPr/>
        </p:nvPicPr>
        <p:blipFill>
          <a:blip r:embed="rId1"/>
          <a:stretch>
            <a:fillRect/>
          </a:stretch>
        </p:blipFill>
        <p:spPr>
          <a:xfrm>
            <a:off x="381000" y="838200"/>
            <a:ext cx="8534400" cy="5586413"/>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84995" name="Rectangle 2"/>
          <p:cNvSpPr>
            <a:spLocks noGrp="1"/>
          </p:cNvSpPr>
          <p:nvPr>
            <p:ph type="title"/>
          </p:nvPr>
        </p:nvSpPr>
        <p:spPr>
          <a:xfrm>
            <a:off x="152400" y="228600"/>
            <a:ext cx="8839200" cy="457200"/>
          </a:xfrm>
        </p:spPr>
        <p:txBody>
          <a:bodyPr vert="horz" wrap="square" lIns="92075" tIns="46038" rIns="92075" bIns="46038" anchor="ctr" anchorCtr="0"/>
          <a:p>
            <a:r>
              <a:rPr lang="en-AU" altLang="en-US"/>
              <a:t>Examples</a:t>
            </a:r>
            <a:endParaRPr lang="en-AU" altLang="en-US"/>
          </a:p>
        </p:txBody>
      </p:sp>
      <p:sp>
        <p:nvSpPr>
          <p:cNvPr id="85002" name="Rectangle 15">
            <a:hlinkClick r:id="rId1"/>
          </p:cNvPr>
          <p:cNvSpPr/>
          <p:nvPr/>
        </p:nvSpPr>
        <p:spPr>
          <a:xfrm>
            <a:off x="5614988" y="4729163"/>
            <a:ext cx="2093912"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ParallelMax</a:t>
            </a:r>
            <a:endParaRPr lang="en-US" altLang="en-US" sz="2000" dirty="0">
              <a:ea typeface="Arial" panose="020B0604020202090204" pitchFamily="34" charset="0"/>
            </a:endParaRPr>
          </a:p>
        </p:txBody>
      </p:sp>
      <p:sp>
        <p:nvSpPr>
          <p:cNvPr id="85003" name="AutoShape 10">
            <a:hlinkClick r:id="rId2" action="ppaction://program"/>
          </p:cNvPr>
          <p:cNvSpPr/>
          <p:nvPr/>
        </p:nvSpPr>
        <p:spPr>
          <a:xfrm>
            <a:off x="7808913" y="4729163"/>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
        <p:nvSpPr>
          <p:cNvPr id="85004" name="Rectangle 17">
            <a:hlinkClick r:id="rId3"/>
          </p:cNvPr>
          <p:cNvSpPr/>
          <p:nvPr/>
        </p:nvSpPr>
        <p:spPr>
          <a:xfrm>
            <a:off x="701675" y="4724400"/>
            <a:ext cx="2092325"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ParallelMergeSort</a:t>
            </a:r>
            <a:endParaRPr lang="en-US" altLang="en-US" sz="2000" dirty="0">
              <a:ea typeface="Arial" panose="020B0604020202090204" pitchFamily="34" charset="0"/>
            </a:endParaRPr>
          </a:p>
        </p:txBody>
      </p:sp>
      <p:sp>
        <p:nvSpPr>
          <p:cNvPr id="85005" name="AutoShape 10">
            <a:hlinkClick r:id="rId4" action="ppaction://program"/>
          </p:cNvPr>
          <p:cNvSpPr/>
          <p:nvPr/>
        </p:nvSpPr>
        <p:spPr>
          <a:xfrm>
            <a:off x="2895600" y="4724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4" action="ppaction://hlinkfile"/>
              </a:rPr>
              <a:t>Run</a:t>
            </a:r>
            <a:endParaRPr lang="en-US" altLang="en-US" sz="1800" dirty="0">
              <a:ea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9219" name="Rectangle 2"/>
          <p:cNvSpPr>
            <a:spLocks noGrp="1"/>
          </p:cNvSpPr>
          <p:nvPr>
            <p:ph type="title"/>
          </p:nvPr>
        </p:nvSpPr>
        <p:spPr>
          <a:xfrm>
            <a:off x="685800" y="457200"/>
            <a:ext cx="7848600" cy="1600200"/>
          </a:xfrm>
        </p:spPr>
        <p:txBody>
          <a:bodyPr vert="horz" wrap="square" lIns="92075" tIns="46038" rIns="92075" bIns="46038" anchor="ctr" anchorCtr="0"/>
          <a:p>
            <a:r>
              <a:rPr lang="en-US" altLang="en-US" dirty="0"/>
              <a:t>Example:</a:t>
            </a:r>
            <a:br>
              <a:rPr lang="en-US" altLang="en-US" dirty="0"/>
            </a:br>
            <a:r>
              <a:rPr lang="en-US" altLang="en-US" dirty="0"/>
              <a:t>Using the </a:t>
            </a:r>
            <a:r>
              <a:rPr lang="en-US" altLang="en-US" sz="4200" dirty="0">
                <a:latin typeface="Courier New" panose="02070409020205090404" pitchFamily="49" charset="0"/>
              </a:rPr>
              <a:t>Runnable</a:t>
            </a:r>
            <a:r>
              <a:rPr lang="en-US" altLang="en-US" dirty="0"/>
              <a:t> Interface to Create and Launch Threads</a:t>
            </a:r>
            <a:endParaRPr lang="en-US" altLang="en-US" dirty="0">
              <a:solidFill>
                <a:schemeClr val="tx1"/>
              </a:solidFill>
              <a:latin typeface="Book Antiqua" pitchFamily="18" charset="0"/>
            </a:endParaRPr>
          </a:p>
        </p:txBody>
      </p:sp>
      <p:sp>
        <p:nvSpPr>
          <p:cNvPr id="9220" name="Rectangle 3"/>
          <p:cNvSpPr>
            <a:spLocks noGrp="1"/>
          </p:cNvSpPr>
          <p:nvPr>
            <p:ph idx="1"/>
          </p:nvPr>
        </p:nvSpPr>
        <p:spPr>
          <a:xfrm>
            <a:off x="190500" y="2438400"/>
            <a:ext cx="8542020" cy="2819400"/>
          </a:xfrm>
        </p:spPr>
        <p:txBody>
          <a:bodyPr vert="horz" wrap="square" lIns="92075" tIns="46038" rIns="92075" bIns="46038" anchor="t" anchorCtr="0"/>
          <a:p>
            <a:pPr>
              <a:buFont typeface="Arial" panose="020B0604020202090204" pitchFamily="34" charset="0"/>
              <a:buChar char="•"/>
            </a:pPr>
            <a:r>
              <a:rPr lang="en-US" altLang="en-US" dirty="0"/>
              <a:t>Objective: Create and run three threads:</a:t>
            </a:r>
            <a:endParaRPr lang="en-US" altLang="en-US" dirty="0"/>
          </a:p>
          <a:p>
            <a:pPr lvl="1"/>
            <a:r>
              <a:rPr lang="en-US" altLang="en-US" sz="3000" dirty="0"/>
              <a:t>The 1st thread prints the letter </a:t>
            </a:r>
            <a:r>
              <a:rPr lang="en-US" altLang="en-US" sz="3000" i="1" dirty="0"/>
              <a:t>a</a:t>
            </a:r>
            <a:r>
              <a:rPr lang="en-US" altLang="en-US" sz="3000" dirty="0"/>
              <a:t> 100 times. </a:t>
            </a:r>
            <a:endParaRPr lang="en-US" altLang="en-US" sz="3000" dirty="0"/>
          </a:p>
          <a:p>
            <a:pPr lvl="1"/>
            <a:r>
              <a:rPr lang="en-US" altLang="en-US" sz="3000" dirty="0"/>
              <a:t>The 2nd thread prints the letter </a:t>
            </a:r>
            <a:r>
              <a:rPr lang="en-US" altLang="en-US" sz="3000" i="1" dirty="0"/>
              <a:t>b</a:t>
            </a:r>
            <a:r>
              <a:rPr lang="en-US" altLang="en-US" sz="3000" dirty="0"/>
              <a:t> 100 times.</a:t>
            </a:r>
            <a:endParaRPr lang="en-US" altLang="en-US" sz="3000" dirty="0"/>
          </a:p>
          <a:p>
            <a:pPr lvl="1"/>
            <a:r>
              <a:rPr lang="en-US" altLang="en-US" sz="3000" dirty="0"/>
              <a:t>The 3rd thread prints the integers 1 through 100.</a:t>
            </a:r>
            <a:r>
              <a:rPr lang="en-US" altLang="en-US" dirty="0"/>
              <a:t> </a:t>
            </a:r>
            <a:endParaRPr lang="en-US" altLang="en-US" dirty="0"/>
          </a:p>
        </p:txBody>
      </p:sp>
      <p:sp>
        <p:nvSpPr>
          <p:cNvPr id="9221" name="Rectangle 7">
            <a:hlinkClick r:id="rId1"/>
          </p:cNvPr>
          <p:cNvSpPr/>
          <p:nvPr/>
        </p:nvSpPr>
        <p:spPr>
          <a:xfrm>
            <a:off x="5638800" y="5486400"/>
            <a:ext cx="2093913" cy="381000"/>
          </a:xfrm>
          <a:prstGeom prst="rect">
            <a:avLst/>
          </a:prstGeom>
          <a:solidFill>
            <a:srgbClr val="92D050"/>
          </a:solid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2000" dirty="0">
                <a:cs typeface="Arial" panose="020B0604020202090204" pitchFamily="34" charset="0"/>
              </a:rPr>
              <a:t>TaskThreadDemo</a:t>
            </a:r>
            <a:endParaRPr lang="en-US" altLang="en-US" sz="2000" dirty="0">
              <a:ea typeface="Arial" panose="020B0604020202090204" pitchFamily="34" charset="0"/>
            </a:endParaRPr>
          </a:p>
        </p:txBody>
      </p:sp>
      <p:sp>
        <p:nvSpPr>
          <p:cNvPr id="9222" name="AutoShape 10">
            <a:hlinkClick r:id="rId2" action="ppaction://program"/>
          </p:cNvPr>
          <p:cNvSpPr/>
          <p:nvPr/>
        </p:nvSpPr>
        <p:spPr>
          <a:xfrm>
            <a:off x="7832725" y="5486400"/>
            <a:ext cx="6985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1800" dirty="0">
                <a:latin typeface="Book Antiqua" pitchFamily="18" charset="0"/>
                <a:cs typeface="Arial" panose="020B0604020202090204" pitchFamily="34" charset="0"/>
                <a:hlinkClick r:id="rId2" action="ppaction://hlinkfile"/>
              </a:rPr>
              <a:t>Run</a:t>
            </a:r>
            <a:endParaRPr lang="en-US" altLang="en-US" sz="1800" dirty="0">
              <a:ea typeface="Arial" panose="020B0604020202090204" pitchFamily="34" charset="0"/>
            </a:endParaRPr>
          </a:p>
        </p:txBody>
      </p:sp>
      <p:sp>
        <p:nvSpPr>
          <p:cNvPr id="2" name="文本框 1"/>
          <p:cNvSpPr txBox="1"/>
          <p:nvPr/>
        </p:nvSpPr>
        <p:spPr>
          <a:xfrm>
            <a:off x="304800" y="4800600"/>
            <a:ext cx="4572000" cy="829945"/>
          </a:xfrm>
          <a:prstGeom prst="rect">
            <a:avLst/>
          </a:prstGeom>
          <a:noFill/>
        </p:spPr>
        <p:txBody>
          <a:bodyPr wrap="square" rtlCol="0" anchor="t">
            <a:spAutoFit/>
          </a:bodyPr>
          <a:p>
            <a:r>
              <a:rPr lang="zh-CN" altLang="en-US"/>
              <a:t>System.out.print(charToPrint);</a:t>
            </a:r>
            <a:endParaRPr lang="zh-CN" altLang="en-US"/>
          </a:p>
          <a:p>
            <a:r>
              <a:rPr lang="en-US" altLang="zh-CN"/>
              <a:t>to</a:t>
            </a:r>
            <a:endParaRPr lang="en-US" altLang="zh-CN"/>
          </a:p>
        </p:txBody>
      </p:sp>
      <p:sp>
        <p:nvSpPr>
          <p:cNvPr id="3" name="文本框 2"/>
          <p:cNvSpPr txBox="1"/>
          <p:nvPr>
            <p:custDataLst>
              <p:tags r:id="rId3"/>
            </p:custDataLst>
          </p:nvPr>
        </p:nvSpPr>
        <p:spPr>
          <a:xfrm>
            <a:off x="279400" y="5562600"/>
            <a:ext cx="4572000" cy="460375"/>
          </a:xfrm>
          <a:prstGeom prst="rect">
            <a:avLst/>
          </a:prstGeom>
          <a:noFill/>
        </p:spPr>
        <p:txBody>
          <a:bodyPr wrap="square" rtlCol="0" anchor="t">
            <a:spAutoFit/>
          </a:bodyPr>
          <a:p>
            <a:r>
              <a:rPr lang="zh-CN" altLang="en-US"/>
              <a:t>System.out.print(" "+charToPrint);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0243" name="Rectangle 2"/>
          <p:cNvSpPr>
            <a:spLocks noGrp="1"/>
          </p:cNvSpPr>
          <p:nvPr>
            <p:ph type="title"/>
          </p:nvPr>
        </p:nvSpPr>
        <p:spPr>
          <a:xfrm>
            <a:off x="609600" y="152400"/>
            <a:ext cx="7848600" cy="762000"/>
          </a:xfrm>
        </p:spPr>
        <p:txBody>
          <a:bodyPr vert="horz" wrap="square" lIns="92075" tIns="46038" rIns="92075" bIns="46038" anchor="ctr" anchorCtr="0"/>
          <a:p>
            <a:r>
              <a:rPr lang="en-US" altLang="en-US" dirty="0"/>
              <a:t>The Thread Class </a:t>
            </a:r>
            <a:endParaRPr lang="en-US" altLang="en-US" b="1" dirty="0">
              <a:latin typeface="Courier"/>
            </a:endParaRPr>
          </a:p>
        </p:txBody>
      </p:sp>
      <p:sp>
        <p:nvSpPr>
          <p:cNvPr id="10246" name="Rectangle 11"/>
          <p:cNvSpPr/>
          <p:nvPr/>
        </p:nvSpPr>
        <p:spPr>
          <a:xfrm>
            <a:off x="0" y="2301875"/>
            <a:ext cx="9144000" cy="0"/>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pic>
        <p:nvPicPr>
          <p:cNvPr id="10247" name="Picture 9"/>
          <p:cNvPicPr>
            <a:picLocks noChangeAspect="1"/>
          </p:cNvPicPr>
          <p:nvPr/>
        </p:nvPicPr>
        <p:blipFill>
          <a:blip r:embed="rId1"/>
          <a:stretch>
            <a:fillRect/>
          </a:stretch>
        </p:blipFill>
        <p:spPr>
          <a:xfrm>
            <a:off x="228600" y="1295400"/>
            <a:ext cx="8523288" cy="3810000"/>
          </a:xfrm>
          <a:prstGeom prst="rect">
            <a:avLst/>
          </a:prstGeom>
          <a:noFill/>
          <a:ln w="1270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1267" name="Rectangle 2"/>
          <p:cNvSpPr>
            <a:spLocks noGrp="1"/>
          </p:cNvSpPr>
          <p:nvPr>
            <p:ph type="title"/>
          </p:nvPr>
        </p:nvSpPr>
        <p:spPr>
          <a:xfrm>
            <a:off x="228600" y="152400"/>
            <a:ext cx="8763000" cy="762000"/>
          </a:xfrm>
        </p:spPr>
        <p:txBody>
          <a:bodyPr vert="horz" wrap="square" lIns="92075" tIns="46038" rIns="92075" bIns="46038" anchor="ctr" anchorCtr="0"/>
          <a:p>
            <a:r>
              <a:rPr lang="en-US" altLang="en-US"/>
              <a:t>The Static yield() Method</a:t>
            </a:r>
            <a:endParaRPr lang="en-US" altLang="en-US" b="1">
              <a:latin typeface="Courier"/>
            </a:endParaRPr>
          </a:p>
        </p:txBody>
      </p:sp>
      <p:sp>
        <p:nvSpPr>
          <p:cNvPr id="11268" name="Rectangle 3"/>
          <p:cNvSpPr>
            <a:spLocks noGrp="1"/>
          </p:cNvSpPr>
          <p:nvPr>
            <p:ph idx="1"/>
          </p:nvPr>
        </p:nvSpPr>
        <p:spPr>
          <a:xfrm>
            <a:off x="228600" y="990600"/>
            <a:ext cx="8686800" cy="5105400"/>
          </a:xfrm>
        </p:spPr>
        <p:txBody>
          <a:bodyPr vert="horz" wrap="square" lIns="92075" tIns="46038" rIns="92075" bIns="46038" anchor="t" anchorCtr="0"/>
          <a:p>
            <a:pPr marL="0" indent="0">
              <a:lnSpc>
                <a:spcPct val="90000"/>
              </a:lnSpc>
              <a:spcBef>
                <a:spcPct val="0"/>
              </a:spcBef>
              <a:buNone/>
            </a:pPr>
            <a:r>
              <a:rPr lang="en-US" altLang="en-US" sz="2800" dirty="0">
                <a:cs typeface="Times New Roman" panose="02020603050405020304" pitchFamily="18" charset="0"/>
              </a:rPr>
              <a:t>You can use the yield() method to temporarily release time for other threads. For example, suppose you modify the code in Lines 53-57 in TaskThreadDemo.java as follows:</a:t>
            </a:r>
            <a:endParaRPr lang="en-US" altLang="en-US" sz="2800" dirty="0">
              <a:cs typeface="Times New Roman" panose="02020603050405020304" pitchFamily="18" charset="0"/>
            </a:endParaRPr>
          </a:p>
          <a:p>
            <a:pPr marL="0" indent="0">
              <a:lnSpc>
                <a:spcPct val="90000"/>
              </a:lnSpc>
              <a:spcBef>
                <a:spcPct val="0"/>
              </a:spcBef>
              <a:buNone/>
            </a:pPr>
            <a:endParaRPr lang="en-US" altLang="en-US" sz="2800" dirty="0">
              <a:cs typeface="Times New Roman" panose="02020603050405020304" pitchFamily="18" charset="0"/>
            </a:endParaRPr>
          </a:p>
          <a:p>
            <a:pPr marL="625475" lvl="1" indent="-112395">
              <a:lnSpc>
                <a:spcPct val="90000"/>
              </a:lnSpc>
              <a:spcBef>
                <a:spcPct val="0"/>
              </a:spcBef>
              <a:buNone/>
            </a:pPr>
            <a:r>
              <a:rPr lang="en-US" altLang="en-US" sz="2400" b="1" dirty="0">
                <a:latin typeface="Courier New" panose="02070409020205090404" pitchFamily="49" charset="0"/>
                <a:cs typeface="Times New Roman" panose="02020603050405020304" pitchFamily="18" charset="0"/>
              </a:rPr>
              <a:t>public void run() {</a:t>
            </a:r>
            <a:endParaRPr lang="en-US" altLang="en-US" sz="24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400" b="1" dirty="0">
                <a:latin typeface="Courier New" panose="02070409020205090404" pitchFamily="49" charset="0"/>
                <a:cs typeface="Times New Roman" panose="02020603050405020304" pitchFamily="18" charset="0"/>
              </a:rPr>
              <a:t>  for (int i = 1; i &lt;= lastNum; i++) {</a:t>
            </a:r>
            <a:endParaRPr lang="en-US" altLang="en-US" sz="24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400" b="1" dirty="0">
                <a:latin typeface="Courier New" panose="02070409020205090404" pitchFamily="49" charset="0"/>
                <a:cs typeface="Times New Roman" panose="02020603050405020304" pitchFamily="18" charset="0"/>
              </a:rPr>
              <a:t>    System.out.print(" " + i);</a:t>
            </a:r>
            <a:endParaRPr lang="en-US" altLang="en-US" sz="24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400" b="1" dirty="0">
                <a:latin typeface="Courier New" panose="02070409020205090404" pitchFamily="49" charset="0"/>
                <a:cs typeface="Times New Roman" panose="02020603050405020304" pitchFamily="18" charset="0"/>
              </a:rPr>
              <a:t>    </a:t>
            </a:r>
            <a:r>
              <a:rPr lang="en-US" altLang="en-US" sz="2400" b="1" dirty="0">
                <a:solidFill>
                  <a:srgbClr val="FF3300"/>
                </a:solidFill>
                <a:latin typeface="Courier New" panose="02070409020205090404" pitchFamily="49" charset="0"/>
                <a:cs typeface="Times New Roman" panose="02020603050405020304" pitchFamily="18" charset="0"/>
              </a:rPr>
              <a:t>Thread.yield();</a:t>
            </a:r>
            <a:endParaRPr lang="en-US" altLang="en-US" sz="2400" b="1" dirty="0">
              <a:solidFill>
                <a:srgbClr val="FF3300"/>
              </a:solidFill>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400" b="1" dirty="0">
                <a:latin typeface="Courier New" panose="02070409020205090404" pitchFamily="49" charset="0"/>
                <a:cs typeface="Times New Roman" panose="02020603050405020304" pitchFamily="18" charset="0"/>
              </a:rPr>
              <a:t>  }</a:t>
            </a:r>
            <a:endParaRPr lang="en-US" altLang="en-US" sz="24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400" b="1" dirty="0">
                <a:latin typeface="Courier New" panose="02070409020205090404" pitchFamily="49" charset="0"/>
                <a:cs typeface="Times New Roman" panose="02020603050405020304" pitchFamily="18" charset="0"/>
              </a:rPr>
              <a:t>}</a:t>
            </a:r>
            <a:endParaRPr lang="en-US" altLang="en-US" sz="2400" b="1" dirty="0">
              <a:latin typeface="Courier New" panose="02070409020205090404" pitchFamily="49" charset="0"/>
              <a:cs typeface="Times New Roman" panose="02020603050405020304" pitchFamily="18" charset="0"/>
            </a:endParaRPr>
          </a:p>
          <a:p>
            <a:pPr marL="0" indent="0">
              <a:lnSpc>
                <a:spcPct val="90000"/>
              </a:lnSpc>
              <a:spcBef>
                <a:spcPct val="0"/>
              </a:spcBef>
              <a:buNone/>
            </a:pPr>
            <a:r>
              <a:rPr lang="en-US" altLang="en-US" sz="2800" dirty="0">
                <a:cs typeface="Times New Roman" panose="02020603050405020304" pitchFamily="18" charset="0"/>
              </a:rPr>
              <a:t> </a:t>
            </a:r>
            <a:endParaRPr lang="en-US" altLang="en-US" sz="2800" dirty="0">
              <a:cs typeface="Times New Roman" panose="02020603050405020304" pitchFamily="18" charset="0"/>
            </a:endParaRPr>
          </a:p>
          <a:p>
            <a:pPr marL="0" indent="0">
              <a:lnSpc>
                <a:spcPct val="90000"/>
              </a:lnSpc>
              <a:spcBef>
                <a:spcPct val="0"/>
              </a:spcBef>
              <a:buNone/>
            </a:pPr>
            <a:r>
              <a:rPr lang="en-US" altLang="en-US" sz="2800" dirty="0">
                <a:cs typeface="Times New Roman" panose="02020603050405020304" pitchFamily="18" charset="0"/>
              </a:rPr>
              <a:t>Every time a number is printed, the print100 thread is yielded. So, the numbers are printed after the characters. </a:t>
            </a:r>
            <a:endParaRPr lang="en-US" altLang="en-US" sz="2800" dirty="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2291" name="Rectangle 2"/>
          <p:cNvSpPr>
            <a:spLocks noGrp="1"/>
          </p:cNvSpPr>
          <p:nvPr>
            <p:ph type="title"/>
          </p:nvPr>
        </p:nvSpPr>
        <p:spPr>
          <a:xfrm>
            <a:off x="228600" y="152400"/>
            <a:ext cx="8763000" cy="762000"/>
          </a:xfrm>
        </p:spPr>
        <p:txBody>
          <a:bodyPr vert="horz" wrap="square" lIns="92075" tIns="46038" rIns="92075" bIns="46038" anchor="ctr" anchorCtr="0"/>
          <a:p>
            <a:r>
              <a:rPr lang="en-US" altLang="en-US" sz="4000"/>
              <a:t>The Static sleep(milliseconds) Method</a:t>
            </a:r>
            <a:endParaRPr lang="en-US" altLang="en-US" sz="4000" b="1">
              <a:latin typeface="Courier"/>
            </a:endParaRPr>
          </a:p>
        </p:txBody>
      </p:sp>
      <p:sp>
        <p:nvSpPr>
          <p:cNvPr id="12292" name="Rectangle 3"/>
          <p:cNvSpPr>
            <a:spLocks noGrp="1"/>
          </p:cNvSpPr>
          <p:nvPr>
            <p:ph idx="1"/>
          </p:nvPr>
        </p:nvSpPr>
        <p:spPr>
          <a:xfrm>
            <a:off x="228600" y="990600"/>
            <a:ext cx="8763000" cy="5334000"/>
          </a:xfrm>
        </p:spPr>
        <p:txBody>
          <a:bodyPr vert="horz" wrap="square" lIns="92075" tIns="46038" rIns="92075" bIns="46038" anchor="t" anchorCtr="0"/>
          <a:p>
            <a:pPr marL="0" indent="0">
              <a:lnSpc>
                <a:spcPct val="90000"/>
              </a:lnSpc>
              <a:spcBef>
                <a:spcPct val="0"/>
              </a:spcBef>
              <a:buNone/>
            </a:pPr>
            <a:r>
              <a:rPr lang="en-US" altLang="en-US" sz="2400" dirty="0">
                <a:cs typeface="Times New Roman" panose="02020603050405020304" pitchFamily="18" charset="0"/>
              </a:rPr>
              <a:t>The sleep(long mills) method puts the thread to sleep for the specified time in milliseconds. For example, suppose you modify the code in Lines 53-57 in TaskThreadDemo.java as follows:</a:t>
            </a:r>
            <a:endParaRPr lang="en-US" altLang="en-US" sz="2400" dirty="0">
              <a:cs typeface="Times New Roman" panose="02020603050405020304" pitchFamily="18" charset="0"/>
            </a:endParaRPr>
          </a:p>
          <a:p>
            <a:pPr marL="0" indent="0">
              <a:lnSpc>
                <a:spcPct val="90000"/>
              </a:lnSpc>
              <a:spcBef>
                <a:spcPct val="0"/>
              </a:spcBef>
              <a:buNone/>
            </a:pPr>
            <a:endParaRPr lang="en-US" altLang="en-US" sz="2400" dirty="0">
              <a:cs typeface="Times New Roman" panose="02020603050405020304" pitchFamily="18" charset="0"/>
            </a:endParaRPr>
          </a:p>
          <a:p>
            <a:pPr marL="625475" lvl="1" indent="-112395">
              <a:lnSpc>
                <a:spcPct val="90000"/>
              </a:lnSpc>
              <a:spcBef>
                <a:spcPct val="0"/>
              </a:spcBef>
              <a:buNone/>
            </a:pPr>
            <a:r>
              <a:rPr lang="en-US" altLang="en-US" sz="2000" b="1" dirty="0">
                <a:latin typeface="Courier New" panose="02070409020205090404" pitchFamily="49" charset="0"/>
                <a:cs typeface="Times New Roman" panose="02020603050405020304" pitchFamily="18" charset="0"/>
              </a:rPr>
              <a:t>public void run() {</a:t>
            </a:r>
            <a:endParaRPr lang="en-US" altLang="en-US" sz="20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latin typeface="Courier New" panose="02070409020205090404" pitchFamily="49" charset="0"/>
                <a:cs typeface="Times New Roman" panose="02020603050405020304" pitchFamily="18" charset="0"/>
              </a:rPr>
              <a:t>  for (int i = 1; i &lt;= lastNum; i++) {</a:t>
            </a:r>
            <a:endParaRPr lang="en-US" altLang="en-US" sz="20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latin typeface="Courier New" panose="02070409020205090404" pitchFamily="49" charset="0"/>
                <a:cs typeface="Times New Roman" panose="02020603050405020304" pitchFamily="18" charset="0"/>
              </a:rPr>
              <a:t>    System.out.print(" " + i);</a:t>
            </a:r>
            <a:endParaRPr lang="en-US" altLang="en-US" sz="20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latin typeface="Courier New" panose="02070409020205090404" pitchFamily="49" charset="0"/>
                <a:cs typeface="Times New Roman" panose="02020603050405020304" pitchFamily="18" charset="0"/>
              </a:rPr>
              <a:t>    </a:t>
            </a:r>
            <a:r>
              <a:rPr lang="en-US" altLang="en-US" sz="2000" b="1" dirty="0">
                <a:solidFill>
                  <a:srgbClr val="FF3300"/>
                </a:solidFill>
                <a:latin typeface="Courier New" panose="02070409020205090404" pitchFamily="49" charset="0"/>
                <a:cs typeface="Times New Roman" panose="02020603050405020304" pitchFamily="18" charset="0"/>
              </a:rPr>
              <a:t>try {</a:t>
            </a:r>
            <a:endParaRPr lang="en-US" altLang="en-US" sz="2000" b="1" dirty="0">
              <a:solidFill>
                <a:srgbClr val="FF3300"/>
              </a:solidFill>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solidFill>
                  <a:srgbClr val="FF3300"/>
                </a:solidFill>
                <a:latin typeface="Courier New" panose="02070409020205090404" pitchFamily="49" charset="0"/>
                <a:cs typeface="Times New Roman" panose="02020603050405020304" pitchFamily="18" charset="0"/>
              </a:rPr>
              <a:t>      if (i &gt;= 50) Thread.sleep(1);</a:t>
            </a:r>
            <a:endParaRPr lang="en-US" altLang="en-US" sz="2000" b="1" dirty="0">
              <a:solidFill>
                <a:srgbClr val="FF3300"/>
              </a:solidFill>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solidFill>
                  <a:srgbClr val="FF3300"/>
                </a:solidFill>
                <a:latin typeface="Courier New" panose="02070409020205090404" pitchFamily="49" charset="0"/>
                <a:cs typeface="Times New Roman" panose="02020603050405020304" pitchFamily="18" charset="0"/>
              </a:rPr>
              <a:t>    }</a:t>
            </a:r>
            <a:endParaRPr lang="en-US" altLang="en-US" sz="2000" b="1" dirty="0">
              <a:solidFill>
                <a:srgbClr val="FF3300"/>
              </a:solidFill>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solidFill>
                  <a:srgbClr val="FF3300"/>
                </a:solidFill>
                <a:latin typeface="Courier New" panose="02070409020205090404" pitchFamily="49" charset="0"/>
                <a:cs typeface="Times New Roman" panose="02020603050405020304" pitchFamily="18" charset="0"/>
              </a:rPr>
              <a:t>    catch (InterruptedException ex) {</a:t>
            </a:r>
            <a:endParaRPr lang="en-US" altLang="en-US" sz="2000" b="1" dirty="0">
              <a:solidFill>
                <a:srgbClr val="FF3300"/>
              </a:solidFill>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solidFill>
                  <a:srgbClr val="FF3300"/>
                </a:solidFill>
                <a:latin typeface="Courier New" panose="02070409020205090404" pitchFamily="49" charset="0"/>
                <a:cs typeface="Times New Roman" panose="02020603050405020304" pitchFamily="18" charset="0"/>
              </a:rPr>
              <a:t>    }</a:t>
            </a:r>
            <a:endParaRPr lang="en-US" altLang="en-US" sz="2000" b="1" dirty="0">
              <a:solidFill>
                <a:srgbClr val="FF3300"/>
              </a:solidFill>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latin typeface="Courier New" panose="02070409020205090404" pitchFamily="49" charset="0"/>
                <a:cs typeface="Times New Roman" panose="02020603050405020304" pitchFamily="18" charset="0"/>
              </a:rPr>
              <a:t>  }</a:t>
            </a:r>
            <a:endParaRPr lang="en-US" altLang="en-US" sz="2000" b="1" dirty="0">
              <a:latin typeface="Courier New" panose="02070409020205090404" pitchFamily="49" charset="0"/>
              <a:cs typeface="Times New Roman" panose="02020603050405020304" pitchFamily="18" charset="0"/>
            </a:endParaRPr>
          </a:p>
          <a:p>
            <a:pPr marL="625475" lvl="1" indent="-112395">
              <a:lnSpc>
                <a:spcPct val="90000"/>
              </a:lnSpc>
              <a:spcBef>
                <a:spcPct val="0"/>
              </a:spcBef>
              <a:buNone/>
            </a:pPr>
            <a:r>
              <a:rPr lang="en-US" altLang="en-US" sz="2000" b="1" dirty="0">
                <a:latin typeface="Courier New" panose="02070409020205090404" pitchFamily="49" charset="0"/>
                <a:cs typeface="Times New Roman" panose="02020603050405020304" pitchFamily="18" charset="0"/>
              </a:rPr>
              <a:t>}</a:t>
            </a:r>
            <a:endParaRPr lang="en-US" altLang="en-US" sz="2000" b="1" dirty="0">
              <a:latin typeface="Courier New" panose="02070409020205090404" pitchFamily="49" charset="0"/>
              <a:cs typeface="Times New Roman" panose="02020603050405020304" pitchFamily="18" charset="0"/>
            </a:endParaRPr>
          </a:p>
          <a:p>
            <a:pPr marL="0" indent="0">
              <a:lnSpc>
                <a:spcPct val="90000"/>
              </a:lnSpc>
              <a:spcBef>
                <a:spcPct val="0"/>
              </a:spcBef>
              <a:buNone/>
            </a:pPr>
            <a:r>
              <a:rPr lang="en-US" altLang="en-US" sz="2400" dirty="0">
                <a:cs typeface="Times New Roman" panose="02020603050405020304" pitchFamily="18" charset="0"/>
              </a:rPr>
              <a:t> </a:t>
            </a:r>
            <a:endParaRPr lang="en-US" altLang="en-US" sz="2400" dirty="0">
              <a:cs typeface="Times New Roman" panose="02020603050405020304" pitchFamily="18" charset="0"/>
            </a:endParaRPr>
          </a:p>
          <a:p>
            <a:pPr marL="0" indent="0">
              <a:lnSpc>
                <a:spcPct val="90000"/>
              </a:lnSpc>
              <a:spcBef>
                <a:spcPct val="0"/>
              </a:spcBef>
              <a:buNone/>
            </a:pPr>
            <a:r>
              <a:rPr lang="en-US" altLang="en-US" sz="2400" dirty="0">
                <a:cs typeface="Times New Roman" panose="02020603050405020304" pitchFamily="18" charset="0"/>
              </a:rPr>
              <a:t>Every time a number (&gt;= 50) is printed, the </a:t>
            </a:r>
            <a:r>
              <a:rPr lang="en-US" altLang="en-US" sz="2400" u="sng" dirty="0">
                <a:cs typeface="Times New Roman" panose="02020603050405020304" pitchFamily="18" charset="0"/>
              </a:rPr>
              <a:t>print100</a:t>
            </a:r>
            <a:r>
              <a:rPr lang="en-US" altLang="en-US" sz="2400" dirty="0">
                <a:cs typeface="Times New Roman" panose="02020603050405020304" pitchFamily="18" charset="0"/>
              </a:rPr>
              <a:t> thread is put to sleep for 1 millisecond. </a:t>
            </a:r>
            <a:endParaRPr lang="en-US" altLang="en-US" sz="2400" dirty="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nchorCtr="0"/>
          <a:p>
            <a:pPr marL="0" indent="0" algn="r">
              <a:spcBef>
                <a:spcPct val="0"/>
              </a:spcBef>
              <a:buClrTx/>
              <a:buSzTx/>
              <a:buFontTx/>
              <a:buNone/>
            </a:pPr>
            <a:fld id="{9A0DB2DC-4C9A-4742-B13C-FB6460FD3503}" type="slidenum">
              <a:rPr lang="en-US" altLang="en-US" sz="1400" dirty="0">
                <a:cs typeface="Arial" panose="020B0604020202090204" pitchFamily="34" charset="0"/>
              </a:rPr>
            </a:fld>
            <a:endParaRPr lang="en-US" altLang="en-US" sz="1400" dirty="0">
              <a:ea typeface="Arial" panose="020B0604020202090204" pitchFamily="34" charset="0"/>
              <a:cs typeface="Arial" panose="020B0604020202090204" pitchFamily="34" charset="0"/>
            </a:endParaRPr>
          </a:p>
        </p:txBody>
      </p:sp>
      <p:sp>
        <p:nvSpPr>
          <p:cNvPr id="13315" name="Rectangle 2"/>
          <p:cNvSpPr>
            <a:spLocks noGrp="1"/>
          </p:cNvSpPr>
          <p:nvPr>
            <p:ph type="title"/>
          </p:nvPr>
        </p:nvSpPr>
        <p:spPr>
          <a:xfrm>
            <a:off x="228600" y="152400"/>
            <a:ext cx="8763000" cy="762000"/>
          </a:xfrm>
        </p:spPr>
        <p:txBody>
          <a:bodyPr vert="horz" wrap="square" lIns="92075" tIns="46038" rIns="92075" bIns="46038" anchor="ctr" anchorCtr="0"/>
          <a:p>
            <a:r>
              <a:rPr lang="en-US" altLang="en-US"/>
              <a:t>The join() Method</a:t>
            </a:r>
            <a:endParaRPr lang="en-US" altLang="en-US" b="1">
              <a:latin typeface="Courier"/>
            </a:endParaRPr>
          </a:p>
        </p:txBody>
      </p:sp>
      <p:sp>
        <p:nvSpPr>
          <p:cNvPr id="13316" name="Rectangle 3"/>
          <p:cNvSpPr>
            <a:spLocks noGrp="1"/>
          </p:cNvSpPr>
          <p:nvPr>
            <p:ph idx="1"/>
          </p:nvPr>
        </p:nvSpPr>
        <p:spPr>
          <a:xfrm>
            <a:off x="381000" y="914400"/>
            <a:ext cx="8763000" cy="1143000"/>
          </a:xfrm>
        </p:spPr>
        <p:txBody>
          <a:bodyPr vert="horz" wrap="square" lIns="92075" tIns="46038" rIns="92075" bIns="46038" anchor="t" anchorCtr="0"/>
          <a:p>
            <a:pPr marL="0" indent="0">
              <a:lnSpc>
                <a:spcPct val="90000"/>
              </a:lnSpc>
              <a:spcBef>
                <a:spcPct val="0"/>
              </a:spcBef>
              <a:buNone/>
            </a:pPr>
            <a:r>
              <a:rPr lang="en-US" altLang="en-US" sz="2400" dirty="0">
                <a:cs typeface="Times New Roman" panose="02020603050405020304" pitchFamily="18" charset="0"/>
              </a:rPr>
              <a:t>You can use the join() method to force one thread to wait for another thread to finish. For example, suppose you modify the code in Lines 53-57 in TaskThreadDemo.java as follows:</a:t>
            </a:r>
            <a:endParaRPr lang="en-US" altLang="en-US" sz="2400" dirty="0">
              <a:ea typeface="Times New Roman" panose="02020603050405020304" pitchFamily="18" charset="0"/>
            </a:endParaRPr>
          </a:p>
        </p:txBody>
      </p:sp>
      <p:sp>
        <p:nvSpPr>
          <p:cNvPr id="13317" name="Rectangle 4"/>
          <p:cNvSpPr/>
          <p:nvPr/>
        </p:nvSpPr>
        <p:spPr>
          <a:xfrm>
            <a:off x="228600" y="5334000"/>
            <a:ext cx="8763000" cy="685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spcBef>
                <a:spcPct val="0"/>
              </a:spcBef>
              <a:buNone/>
            </a:pPr>
            <a:endParaRPr lang="en-US" altLang="en-US" sz="2400" dirty="0">
              <a:cs typeface="Times New Roman" panose="02020603050405020304" pitchFamily="18" charset="0"/>
            </a:endParaRPr>
          </a:p>
          <a:p>
            <a:pPr marL="0" lvl="0" indent="0">
              <a:lnSpc>
                <a:spcPct val="90000"/>
              </a:lnSpc>
              <a:spcBef>
                <a:spcPct val="0"/>
              </a:spcBef>
              <a:buNone/>
            </a:pPr>
            <a:r>
              <a:rPr lang="en-US" altLang="en-US" sz="2400" dirty="0">
                <a:cs typeface="Times New Roman" panose="02020603050405020304" pitchFamily="18" charset="0"/>
              </a:rPr>
              <a:t>The numbers after 50 are printed after thread printA is finished. </a:t>
            </a:r>
            <a:endParaRPr lang="en-US" altLang="en-US" sz="2400" dirty="0">
              <a:ea typeface="Times New Roman" panose="02020603050405020304" pitchFamily="18" charset="0"/>
            </a:endParaRPr>
          </a:p>
        </p:txBody>
      </p:sp>
      <p:sp>
        <p:nvSpPr>
          <p:cNvPr id="13318" name="Rectangle 6"/>
          <p:cNvSpPr/>
          <p:nvPr/>
        </p:nvSpPr>
        <p:spPr>
          <a:xfrm>
            <a:off x="0" y="2674938"/>
            <a:ext cx="9144000" cy="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2400" dirty="0">
              <a:ea typeface="Arial" panose="020B0604020202090204" pitchFamily="34" charset="0"/>
            </a:endParaRPr>
          </a:p>
        </p:txBody>
      </p:sp>
      <p:graphicFrame>
        <p:nvGraphicFramePr>
          <p:cNvPr id="13319" name="Object 5"/>
          <p:cNvGraphicFramePr>
            <a:graphicFrameLocks noChangeAspect="1"/>
          </p:cNvGraphicFramePr>
          <p:nvPr/>
        </p:nvGraphicFramePr>
        <p:xfrm>
          <a:off x="228600" y="2286000"/>
          <a:ext cx="8686800" cy="2889250"/>
        </p:xfrm>
        <a:graphic>
          <a:graphicData uri="http://schemas.openxmlformats.org/presentationml/2006/ole">
            <mc:AlternateContent xmlns:mc="http://schemas.openxmlformats.org/markup-compatibility/2006">
              <mc:Choice xmlns:v="urn:schemas-microsoft-com:vml" Requires="v">
                <p:oleObj spid="_x0000_s3076" name="" r:id="rId1" imgW="4544695" imgH="1511935" progId="Word.Picture.8">
                  <p:embed/>
                </p:oleObj>
              </mc:Choice>
              <mc:Fallback>
                <p:oleObj name="" r:id="rId1" imgW="4544695" imgH="1511935" progId="Word.Picture.8">
                  <p:embed/>
                  <p:pic>
                    <p:nvPicPr>
                      <p:cNvPr id="0" name="图片 3075"/>
                      <p:cNvPicPr/>
                      <p:nvPr/>
                    </p:nvPicPr>
                    <p:blipFill>
                      <a:blip r:embed="rId2"/>
                      <a:stretch>
                        <a:fillRect/>
                      </a:stretch>
                    </p:blipFill>
                    <p:spPr>
                      <a:xfrm>
                        <a:off x="228600" y="2286000"/>
                        <a:ext cx="8686800" cy="288925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16184</Words>
  <Application>WPS 演示</Application>
  <PresentationFormat>On-screen Show (4:3)</PresentationFormat>
  <Paragraphs>464</Paragraphs>
  <Slides>48</Slides>
  <Notes>34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72" baseType="lpstr">
      <vt:lpstr>Arial</vt:lpstr>
      <vt:lpstr>宋体</vt:lpstr>
      <vt:lpstr>Wingdings</vt:lpstr>
      <vt:lpstr>Times New Roman</vt:lpstr>
      <vt:lpstr>Monotype Sorts</vt:lpstr>
      <vt:lpstr>Thonburi</vt:lpstr>
      <vt:lpstr>Courier New</vt:lpstr>
      <vt:lpstr>Book Antiqua</vt:lpstr>
      <vt:lpstr>苹方-简</vt:lpstr>
      <vt:lpstr>Courier</vt:lpstr>
      <vt:lpstr>Times New Roman Italic</vt:lpstr>
      <vt:lpstr>微软雅黑</vt:lpstr>
      <vt:lpstr>汉仪旗黑</vt:lpstr>
      <vt:lpstr>宋体</vt:lpstr>
      <vt:lpstr>Arial Unicode MS</vt:lpstr>
      <vt:lpstr>汉仪书宋二KW</vt:lpstr>
      <vt:lpstr>Times New Roman Bold Italic</vt:lpstr>
      <vt:lpstr>Times New Roman Bold</vt:lpstr>
      <vt:lpstr>Calibri</vt:lpstr>
      <vt:lpstr>Helvetica Neue</vt:lpstr>
      <vt:lpstr>International</vt:lpstr>
      <vt:lpstr>Word.Picture.8</vt:lpstr>
      <vt:lpstr>Word.Picture.8</vt:lpstr>
      <vt:lpstr>Word.Picture.8</vt:lpstr>
      <vt:lpstr>Chapter 32 Multithreading and Parallel Programming</vt:lpstr>
      <vt:lpstr>Objectives</vt:lpstr>
      <vt:lpstr>Threads Concept</vt:lpstr>
      <vt:lpstr>Creating Tasks and Threads</vt:lpstr>
      <vt:lpstr>Example: Using the Runnable Interface to Create and Launch Threads</vt:lpstr>
      <vt:lpstr>The Thread Class </vt:lpstr>
      <vt:lpstr>The Static yield() Method</vt:lpstr>
      <vt:lpstr>The Static sleep(milliseconds) Method</vt:lpstr>
      <vt:lpstr>The join() Method</vt:lpstr>
      <vt:lpstr>isAlive(), interrupt(), and isInterrupted()</vt:lpstr>
      <vt:lpstr>The deprecated stop(), suspend(), and resume() Methods</vt:lpstr>
      <vt:lpstr>Thread Priority</vt:lpstr>
      <vt:lpstr>Example: Flashing Text</vt:lpstr>
      <vt:lpstr>Thread Pools</vt:lpstr>
      <vt:lpstr>Creating Executors</vt:lpstr>
      <vt:lpstr>Thread Synchronization</vt:lpstr>
      <vt:lpstr>Example: Showing Resource Conflict</vt:lpstr>
      <vt:lpstr>Race Condition</vt:lpstr>
      <vt:lpstr>The synchronized keyword</vt:lpstr>
      <vt:lpstr>Synchronizing Methods</vt:lpstr>
      <vt:lpstr>Synchronizing Methods</vt:lpstr>
      <vt:lpstr>Synchronizing Tasks</vt:lpstr>
      <vt:lpstr> Synchronizing Statements </vt:lpstr>
      <vt:lpstr> Synchronizing Statements vs. Methods</vt:lpstr>
      <vt:lpstr> Synchronization Using Locks </vt:lpstr>
      <vt:lpstr> Example: Using  Locks</vt:lpstr>
      <vt:lpstr> Fairness Policy </vt:lpstr>
      <vt:lpstr> Cooperation Among Threads </vt:lpstr>
      <vt:lpstr> Cooperation Among Threads </vt:lpstr>
      <vt:lpstr>Example: Thread Cooperation </vt:lpstr>
      <vt:lpstr> Java’s Built-in Monitors (Optional)</vt:lpstr>
      <vt:lpstr> Java’s Built-in Monitors (Optional)</vt:lpstr>
      <vt:lpstr> Example: Using Monitor (Optional) </vt:lpstr>
      <vt:lpstr>Case Study: Producer/Consumer (Optional)  </vt:lpstr>
      <vt:lpstr>Case Study: Producer/Consumer (Optional)  </vt:lpstr>
      <vt:lpstr>Blocking Queues (Optional) </vt:lpstr>
      <vt:lpstr>Concrete Blocking Queues</vt:lpstr>
      <vt:lpstr>Producer/Consumer Using Blocking Queues</vt:lpstr>
      <vt:lpstr>Semaphores (Optional)  </vt:lpstr>
      <vt:lpstr>Creating Semaphores</vt:lpstr>
      <vt:lpstr>Deadlock </vt:lpstr>
      <vt:lpstr>Preventing Deadlock: Resource Ordering </vt:lpstr>
      <vt:lpstr>Thread States</vt:lpstr>
      <vt:lpstr>Synchronized Collections </vt:lpstr>
      <vt:lpstr>The Fork/Join Framework</vt:lpstr>
      <vt:lpstr>ForkJoinTask and ForkJoinPool</vt:lpstr>
      <vt:lpstr>ForkJoinTask</vt:lpstr>
      <vt:lpstr>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Multithreading</dc:title>
  <dc:creator>Y. Daniel Liang</dc:creator>
  <cp:lastModifiedBy>蔡玮 - 香港中文大学(深圳)</cp:lastModifiedBy>
  <cp:revision>317</cp:revision>
  <dcterms:created xsi:type="dcterms:W3CDTF">2024-03-19T04:46:08Z</dcterms:created>
  <dcterms:modified xsi:type="dcterms:W3CDTF">2024-03-19T04:46:08Z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8B54365620EDD93C16DAF36552954199_43</vt:lpwstr>
  </property>
  <property fmtid="{D5CDD505-2E9C-101B-9397-08002B2CF9AE}" pid="3" name="KSOProductBuildVer">
    <vt:lpwstr>2052-6.5.2.8766</vt:lpwstr>
  </property>
</Properties>
</file>