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0287000" cy="18288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Nunito" charset="1" panose="00000500000000000000"/>
      <p:regular r:id="rId10"/>
    </p:embeddedFont>
    <p:embeddedFont>
      <p:font typeface="Nunito Bold" charset="1" panose="00000800000000000000"/>
      <p:regular r:id="rId11"/>
    </p:embeddedFont>
    <p:embeddedFont>
      <p:font typeface="Nunito Bold Italics" charset="1" panose="00000000000000000000"/>
      <p:regular r:id="rId12"/>
    </p:embeddedFont>
    <p:embeddedFont>
      <p:font typeface="Nunito Light" charset="1" panose="00000400000000000000"/>
      <p:regular r:id="rId13"/>
    </p:embeddedFont>
    <p:embeddedFont>
      <p:font typeface="Nunito Heavy" charset="1" panose="00000000000000000000"/>
      <p:regular r:id="rId14"/>
    </p:embeddedFont>
    <p:embeddedFont>
      <p:font typeface="Nunito Heavy Italics" charset="1" panose="00000000000000000000"/>
      <p:regular r:id="rId15"/>
    </p:embeddedFont>
    <p:embeddedFont>
      <p:font typeface="HK Grotesk" charset="1" panose="00000500000000000000"/>
      <p:regular r:id="rId16"/>
    </p:embeddedFont>
    <p:embeddedFont>
      <p:font typeface="HK Grotesk Bold" charset="1" panose="00000800000000000000"/>
      <p:regular r:id="rId17"/>
    </p:embeddedFont>
    <p:embeddedFont>
      <p:font typeface="HK Grotesk Italics" charset="1" panose="00000500000000000000"/>
      <p:regular r:id="rId18"/>
    </p:embeddedFont>
    <p:embeddedFont>
      <p:font typeface="HK Grotesk Bold Italics" charset="1" panose="00000800000000000000"/>
      <p:regular r:id="rId19"/>
    </p:embeddedFont>
    <p:embeddedFont>
      <p:font typeface="HK Grotesk Light" charset="1" panose="00000400000000000000"/>
      <p:regular r:id="rId20"/>
    </p:embeddedFont>
    <p:embeddedFont>
      <p:font typeface="HK Grotesk Light Italics" charset="1" panose="00000400000000000000"/>
      <p:regular r:id="rId21"/>
    </p:embeddedFont>
    <p:embeddedFont>
      <p:font typeface="HK Grotesk Medium" charset="1" panose="00000600000000000000"/>
      <p:regular r:id="rId22"/>
    </p:embeddedFont>
    <p:embeddedFont>
      <p:font typeface="HK Grotesk Medium Italics" charset="1" panose="00000600000000000000"/>
      <p:regular r:id="rId23"/>
    </p:embeddedFont>
    <p:embeddedFont>
      <p:font typeface="HK Grotesk Semi-Bold" charset="1" panose="00000700000000000000"/>
      <p:regular r:id="rId24"/>
    </p:embeddedFont>
    <p:embeddedFont>
      <p:font typeface="HK Grotesk Semi-Bold Italics" charset="1" panose="000007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jpe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jpe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7934" y="480113"/>
            <a:ext cx="9159107" cy="788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54"/>
              </a:lnSpc>
            </a:pPr>
            <a:r>
              <a:rPr lang="en-US" sz="11230" spc="-112">
                <a:solidFill>
                  <a:srgbClr val="FFFFFF"/>
                </a:solidFill>
                <a:latin typeface="HK Grotesk Bold"/>
              </a:rPr>
              <a:t>Análisis de salarios de franquicias campeonas NBA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23957" y="8362576"/>
            <a:ext cx="10287000" cy="992542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289495" y="10223454"/>
            <a:ext cx="9655985" cy="5253643"/>
          </a:xfrm>
          <a:custGeom>
            <a:avLst/>
            <a:gdLst/>
            <a:ahLst/>
            <a:cxnLst/>
            <a:rect r="r" b="b" t="t" l="l"/>
            <a:pathLst>
              <a:path h="5253643" w="9655985">
                <a:moveTo>
                  <a:pt x="0" y="0"/>
                </a:moveTo>
                <a:lnTo>
                  <a:pt x="9655985" y="0"/>
                </a:lnTo>
                <a:lnTo>
                  <a:pt x="9655985" y="5253643"/>
                </a:lnTo>
                <a:lnTo>
                  <a:pt x="0" y="5253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959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6899889"/>
            <a:ext cx="1910692" cy="1388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2621986"/>
            <a:ext cx="10287000" cy="5666014"/>
          </a:xfrm>
          <a:prstGeom prst="rect">
            <a:avLst/>
          </a:prstGeom>
          <a:solidFill>
            <a:srgbClr val="004AAD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81563" y="915711"/>
            <a:ext cx="9363024" cy="3426135"/>
          </a:xfrm>
          <a:custGeom>
            <a:avLst/>
            <a:gdLst/>
            <a:ahLst/>
            <a:cxnLst/>
            <a:rect r="r" b="b" t="t" l="l"/>
            <a:pathLst>
              <a:path h="3426135" w="9363024">
                <a:moveTo>
                  <a:pt x="0" y="0"/>
                </a:moveTo>
                <a:lnTo>
                  <a:pt x="9363024" y="0"/>
                </a:lnTo>
                <a:lnTo>
                  <a:pt x="9363024" y="3426134"/>
                </a:lnTo>
                <a:lnTo>
                  <a:pt x="0" y="3426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30538" y="1341537"/>
            <a:ext cx="1020850" cy="1033504"/>
          </a:xfrm>
          <a:custGeom>
            <a:avLst/>
            <a:gdLst/>
            <a:ahLst/>
            <a:cxnLst/>
            <a:rect r="r" b="b" t="t" l="l"/>
            <a:pathLst>
              <a:path h="1033504" w="1020850">
                <a:moveTo>
                  <a:pt x="0" y="0"/>
                </a:moveTo>
                <a:lnTo>
                  <a:pt x="1020850" y="0"/>
                </a:lnTo>
                <a:lnTo>
                  <a:pt x="1020850" y="1033505"/>
                </a:lnTo>
                <a:lnTo>
                  <a:pt x="0" y="1033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41" t="0" r="-1922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6168" y="6220704"/>
            <a:ext cx="9723875" cy="4526774"/>
          </a:xfrm>
          <a:custGeom>
            <a:avLst/>
            <a:gdLst/>
            <a:ahLst/>
            <a:cxnLst/>
            <a:rect r="r" b="b" t="t" l="l"/>
            <a:pathLst>
              <a:path h="4526774" w="9723875">
                <a:moveTo>
                  <a:pt x="0" y="0"/>
                </a:moveTo>
                <a:lnTo>
                  <a:pt x="9723874" y="0"/>
                </a:lnTo>
                <a:lnTo>
                  <a:pt x="9723874" y="4526774"/>
                </a:lnTo>
                <a:lnTo>
                  <a:pt x="0" y="4526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51388" y="6630008"/>
            <a:ext cx="1239973" cy="1118655"/>
          </a:xfrm>
          <a:custGeom>
            <a:avLst/>
            <a:gdLst/>
            <a:ahLst/>
            <a:cxnLst/>
            <a:rect r="r" b="b" t="t" l="l"/>
            <a:pathLst>
              <a:path h="1118655" w="1239973">
                <a:moveTo>
                  <a:pt x="0" y="0"/>
                </a:moveTo>
                <a:lnTo>
                  <a:pt x="1239972" y="0"/>
                </a:lnTo>
                <a:lnTo>
                  <a:pt x="1239972" y="1118655"/>
                </a:lnTo>
                <a:lnTo>
                  <a:pt x="0" y="11186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788" t="0" r="-11788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26168" y="13032473"/>
            <a:ext cx="9723875" cy="3946752"/>
            <a:chOff x="0" y="0"/>
            <a:chExt cx="12965166" cy="52623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12965166" cy="1234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7091"/>
                </a:lnSpc>
                <a:spcBef>
                  <a:spcPct val="0"/>
                </a:spcBef>
              </a:pPr>
              <a:r>
                <a:rPr lang="en-US" sz="6446" spc="966">
                  <a:solidFill>
                    <a:srgbClr val="FFFFFF"/>
                  </a:solidFill>
                  <a:latin typeface="HK Grotesk"/>
                </a:rPr>
                <a:t>2021/22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42128"/>
              <a:ext cx="12965166" cy="3767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12"/>
                </a:lnSpc>
              </a:pPr>
              <a:r>
                <a:rPr lang="en-US" sz="3223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En primer lugar se muestra el top 10 de las franquicias que pagaron mayor salario.</a:t>
              </a:r>
            </a:p>
            <a:p>
              <a:pPr algn="just" marL="0" indent="0" lvl="0">
                <a:lnSpc>
                  <a:spcPts val="4512"/>
                </a:lnSpc>
                <a:spcBef>
                  <a:spcPct val="0"/>
                </a:spcBef>
              </a:pPr>
              <a:r>
                <a:rPr lang="en-US" sz="3223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En segundo lugar se muestra el top 20 de jugadores mejores pagos y se resalta cuantos pertenecen a la franquicia campeona.</a:t>
              </a:r>
              <a:r>
                <a:rPr lang="en-US" sz="3223" u="none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-429694" y="17169724"/>
            <a:ext cx="1922634" cy="139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1623" y="4651517"/>
            <a:ext cx="9112964" cy="807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5"/>
              </a:lnSpc>
            </a:pPr>
            <a:r>
              <a:rPr lang="en-US" sz="2289">
                <a:solidFill>
                  <a:srgbClr val="000000"/>
                </a:solidFill>
                <a:latin typeface="HK Grotesk"/>
              </a:rPr>
              <a:t>La franquicia campeona - Golden State Warriors - es la top 1 con una suma de salarios de 171.11 millones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4279" y="11061803"/>
            <a:ext cx="9112964" cy="799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5"/>
              </a:lnSpc>
            </a:pPr>
            <a:r>
              <a:rPr lang="en-US" sz="2289">
                <a:solidFill>
                  <a:srgbClr val="000000"/>
                </a:solidFill>
                <a:latin typeface="HK Grotesk"/>
              </a:rPr>
              <a:t>Golden State Warriors tiene 1 jugador en el top 20 de salarios</a:t>
            </a:r>
          </a:p>
          <a:p>
            <a:pPr algn="just">
              <a:lnSpc>
                <a:spcPts val="3205"/>
              </a:lnSpc>
            </a:pPr>
            <a:r>
              <a:rPr lang="en-US" sz="2289">
                <a:solidFill>
                  <a:srgbClr val="000000"/>
                </a:solidFill>
                <a:latin typeface="HK Grotesk"/>
              </a:rPr>
              <a:t>#1 Stephen Curry con un salario de 45 millones por año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2621986"/>
            <a:ext cx="10287000" cy="5666014"/>
          </a:xfrm>
          <a:prstGeom prst="rect">
            <a:avLst/>
          </a:prstGeom>
          <a:solidFill>
            <a:srgbClr val="004AAD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221451" y="338061"/>
            <a:ext cx="8036849" cy="4945053"/>
          </a:xfrm>
          <a:custGeom>
            <a:avLst/>
            <a:gdLst/>
            <a:ahLst/>
            <a:cxnLst/>
            <a:rect r="r" b="b" t="t" l="l"/>
            <a:pathLst>
              <a:path h="4945053" w="8036849">
                <a:moveTo>
                  <a:pt x="0" y="0"/>
                </a:moveTo>
                <a:lnTo>
                  <a:pt x="8036849" y="0"/>
                </a:lnTo>
                <a:lnTo>
                  <a:pt x="8036849" y="4945053"/>
                </a:lnTo>
                <a:lnTo>
                  <a:pt x="0" y="4945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87" r="0" b="-429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2007" y="3642540"/>
            <a:ext cx="1273926" cy="973824"/>
          </a:xfrm>
          <a:custGeom>
            <a:avLst/>
            <a:gdLst/>
            <a:ahLst/>
            <a:cxnLst/>
            <a:rect r="r" b="b" t="t" l="l"/>
            <a:pathLst>
              <a:path h="973824" w="1273926">
                <a:moveTo>
                  <a:pt x="0" y="0"/>
                </a:moveTo>
                <a:lnTo>
                  <a:pt x="1273926" y="0"/>
                </a:lnTo>
                <a:lnTo>
                  <a:pt x="1273926" y="973824"/>
                </a:lnTo>
                <a:lnTo>
                  <a:pt x="0" y="973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414" t="0" r="-2009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7018" y="6281103"/>
            <a:ext cx="9418419" cy="4384575"/>
          </a:xfrm>
          <a:custGeom>
            <a:avLst/>
            <a:gdLst/>
            <a:ahLst/>
            <a:cxnLst/>
            <a:rect r="r" b="b" t="t" l="l"/>
            <a:pathLst>
              <a:path h="4384575" w="9418419">
                <a:moveTo>
                  <a:pt x="0" y="0"/>
                </a:moveTo>
                <a:lnTo>
                  <a:pt x="9418419" y="0"/>
                </a:lnTo>
                <a:lnTo>
                  <a:pt x="9418419" y="4384575"/>
                </a:lnTo>
                <a:lnTo>
                  <a:pt x="0" y="4384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02007" y="8919263"/>
            <a:ext cx="1497975" cy="1035920"/>
          </a:xfrm>
          <a:custGeom>
            <a:avLst/>
            <a:gdLst/>
            <a:ahLst/>
            <a:cxnLst/>
            <a:rect r="r" b="b" t="t" l="l"/>
            <a:pathLst>
              <a:path h="1035920" w="1497975">
                <a:moveTo>
                  <a:pt x="0" y="0"/>
                </a:moveTo>
                <a:lnTo>
                  <a:pt x="1497975" y="0"/>
                </a:lnTo>
                <a:lnTo>
                  <a:pt x="1497975" y="1035920"/>
                </a:lnTo>
                <a:lnTo>
                  <a:pt x="0" y="1035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909" r="0" b="-2909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1563" y="13092901"/>
            <a:ext cx="9723875" cy="3946752"/>
            <a:chOff x="0" y="0"/>
            <a:chExt cx="12965166" cy="52623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12965166" cy="1234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7091"/>
                </a:lnSpc>
                <a:spcBef>
                  <a:spcPct val="0"/>
                </a:spcBef>
              </a:pPr>
              <a:r>
                <a:rPr lang="en-US" sz="6446" spc="966">
                  <a:solidFill>
                    <a:srgbClr val="FFFFFF"/>
                  </a:solidFill>
                  <a:latin typeface="HK Grotesk"/>
                </a:rPr>
                <a:t>2022/23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42128"/>
              <a:ext cx="12965166" cy="3767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12"/>
                </a:lnSpc>
              </a:pPr>
              <a:r>
                <a:rPr lang="en-US" sz="3223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En primer lugar se muestra el top 10 de las franquicias que pagaron mayor salario.</a:t>
              </a:r>
            </a:p>
            <a:p>
              <a:pPr algn="just" marL="0" indent="0" lvl="0">
                <a:lnSpc>
                  <a:spcPts val="4512"/>
                </a:lnSpc>
                <a:spcBef>
                  <a:spcPct val="0"/>
                </a:spcBef>
              </a:pPr>
              <a:r>
                <a:rPr lang="en-US" sz="3223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En segundo lugar se muestra el top 35 de jugadores mejores pagos y se resalta cuantos pertenecen a la franquicia campeona.</a:t>
              </a:r>
              <a:r>
                <a:rPr lang="en-US" sz="3223" u="none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-374299" y="17230153"/>
            <a:ext cx="1922634" cy="139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2473" y="5349789"/>
            <a:ext cx="9112964" cy="807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5"/>
              </a:lnSpc>
            </a:pPr>
            <a:r>
              <a:rPr lang="en-US" sz="2289">
                <a:solidFill>
                  <a:srgbClr val="000000"/>
                </a:solidFill>
                <a:latin typeface="HK Grotesk"/>
              </a:rPr>
              <a:t>La franquicia campeona - Denver Nuggets - aparece en el #8 con una suma de salarios de 162.34 millones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7018" y="11033998"/>
            <a:ext cx="9112964" cy="799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5"/>
              </a:lnSpc>
            </a:pPr>
            <a:r>
              <a:rPr lang="en-US" sz="2289">
                <a:solidFill>
                  <a:srgbClr val="000000"/>
                </a:solidFill>
                <a:latin typeface="HK Grotesk"/>
              </a:rPr>
              <a:t>Recién en el #31 aparece el jugador Nikola Jockic de Denver con 33 millones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2621986"/>
            <a:ext cx="10287000" cy="5666014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95825" y="464669"/>
            <a:ext cx="9445973" cy="6975906"/>
          </a:xfrm>
          <a:custGeom>
            <a:avLst/>
            <a:gdLst/>
            <a:ahLst/>
            <a:cxnLst/>
            <a:rect r="r" b="b" t="t" l="l"/>
            <a:pathLst>
              <a:path h="6975906" w="9445973">
                <a:moveTo>
                  <a:pt x="0" y="0"/>
                </a:moveTo>
                <a:lnTo>
                  <a:pt x="9445974" y="0"/>
                </a:lnTo>
                <a:lnTo>
                  <a:pt x="9445974" y="6975905"/>
                </a:lnTo>
                <a:lnTo>
                  <a:pt x="0" y="6975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2831" y="13713279"/>
            <a:ext cx="9723875" cy="2554865"/>
            <a:chOff x="0" y="0"/>
            <a:chExt cx="12965166" cy="340648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66675"/>
              <a:ext cx="12965166" cy="24267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7091"/>
                </a:lnSpc>
                <a:spcBef>
                  <a:spcPct val="0"/>
                </a:spcBef>
              </a:pPr>
              <a:r>
                <a:rPr lang="en-US" sz="6446" spc="966">
                  <a:solidFill>
                    <a:srgbClr val="000000"/>
                  </a:solidFill>
                  <a:latin typeface="HK Grotesk Bold"/>
                </a:rPr>
                <a:t>RESUMEN ÚLTIMAS 3 TEMPORADAS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34279"/>
              <a:ext cx="12965166" cy="719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512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-196645" y="16897748"/>
            <a:ext cx="1922634" cy="139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563" y="8440082"/>
            <a:ext cx="9755142" cy="2151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7"/>
              </a:lnSpc>
            </a:pPr>
            <a:r>
              <a:rPr lang="en-US" sz="3055">
                <a:solidFill>
                  <a:srgbClr val="FFFFFF"/>
                </a:solidFill>
                <a:latin typeface="HK Grotesk"/>
              </a:rPr>
              <a:t>Se presentan las últimas 3 franquicias campeonas de las  temporadas con sus rankings en suma de salarios por temporada y ranking de jugadores pertenecientes a la franquicia campeona con mejores salarios.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2621986"/>
            <a:ext cx="10287000" cy="5666014"/>
          </a:xfrm>
          <a:prstGeom prst="rect">
            <a:avLst/>
          </a:prstGeom>
          <a:solidFill>
            <a:srgbClr val="004AAD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36120"/>
            <a:ext cx="10287000" cy="6373763"/>
          </a:xfrm>
          <a:custGeom>
            <a:avLst/>
            <a:gdLst/>
            <a:ahLst/>
            <a:cxnLst/>
            <a:rect r="r" b="b" t="t" l="l"/>
            <a:pathLst>
              <a:path h="6373763" w="10287000">
                <a:moveTo>
                  <a:pt x="0" y="0"/>
                </a:moveTo>
                <a:lnTo>
                  <a:pt x="10287000" y="0"/>
                </a:lnTo>
                <a:lnTo>
                  <a:pt x="10287000" y="6373764"/>
                </a:lnTo>
                <a:lnTo>
                  <a:pt x="0" y="6373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9892" y="8116824"/>
            <a:ext cx="9207216" cy="3598222"/>
          </a:xfrm>
          <a:custGeom>
            <a:avLst/>
            <a:gdLst/>
            <a:ahLst/>
            <a:cxnLst/>
            <a:rect r="r" b="b" t="t" l="l"/>
            <a:pathLst>
              <a:path h="3598222" w="9207216">
                <a:moveTo>
                  <a:pt x="0" y="0"/>
                </a:moveTo>
                <a:lnTo>
                  <a:pt x="9207216" y="0"/>
                </a:lnTo>
                <a:lnTo>
                  <a:pt x="9207216" y="3598222"/>
                </a:lnTo>
                <a:lnTo>
                  <a:pt x="0" y="35982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81563" y="13780670"/>
            <a:ext cx="9723875" cy="1942659"/>
            <a:chOff x="0" y="0"/>
            <a:chExt cx="12965166" cy="259021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8575"/>
              <a:ext cx="12965166" cy="886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5001"/>
                </a:lnSpc>
                <a:spcBef>
                  <a:spcPct val="0"/>
                </a:spcBef>
              </a:pPr>
              <a:r>
                <a:rPr lang="en-US" sz="4546" spc="681">
                  <a:solidFill>
                    <a:srgbClr val="FFFFFF"/>
                  </a:solidFill>
                  <a:latin typeface="HK Grotesk Bold"/>
                </a:rPr>
                <a:t>TEMPORADAS 2000 AL 2023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56004"/>
              <a:ext cx="12965166" cy="1481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512"/>
                </a:lnSpc>
                <a:spcBef>
                  <a:spcPct val="0"/>
                </a:spcBef>
              </a:pPr>
              <a:r>
                <a:rPr lang="en-US" sz="3223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Se analizan los rankings de salarios de las franquicias campeonas en las últimas 23 temporadas de la NBA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16897748"/>
            <a:ext cx="1922634" cy="139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9270" y="6396077"/>
            <a:ext cx="9317570" cy="96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30035" indent="-315017" lvl="1">
              <a:lnSpc>
                <a:spcPts val="4085"/>
              </a:lnSpc>
              <a:buFont typeface="Arial"/>
              <a:buChar char="•"/>
            </a:pPr>
            <a:r>
              <a:rPr lang="en-US" sz="2918">
                <a:solidFill>
                  <a:srgbClr val="FFFFFF"/>
                </a:solidFill>
                <a:latin typeface="HK Grotesk"/>
              </a:rPr>
              <a:t>Con los datos que se obtuvieron a través de las urls y los tratamientos que se hicieron con ellos se puede concluir que solo en el caso de Golden State Warriors - campeones en la temporada 2021/22 - tenían a un jugador en el top 5 de los mejores pagos.</a:t>
            </a:r>
          </a:p>
          <a:p>
            <a:pPr>
              <a:lnSpc>
                <a:spcPts val="4085"/>
              </a:lnSpc>
            </a:pPr>
          </a:p>
          <a:p>
            <a:pPr marL="630035" indent="-315017" lvl="1">
              <a:lnSpc>
                <a:spcPts val="4085"/>
              </a:lnSpc>
              <a:buFont typeface="Arial"/>
              <a:buChar char="•"/>
            </a:pPr>
            <a:r>
              <a:rPr lang="en-US" sz="2918">
                <a:solidFill>
                  <a:srgbClr val="FFFFFF"/>
                </a:solidFill>
                <a:latin typeface="HK Grotesk"/>
              </a:rPr>
              <a:t>Por último se extendió el análisis de salario y franquicias campeonas a las últimas 23 temporadas añadiendo un nuevo archivo con las franquicias campeonas por año. </a:t>
            </a:r>
          </a:p>
          <a:p>
            <a:pPr>
              <a:lnSpc>
                <a:spcPts val="4085"/>
              </a:lnSpc>
            </a:pPr>
          </a:p>
          <a:p>
            <a:pPr marL="630035" indent="-315017" lvl="1">
              <a:lnSpc>
                <a:spcPts val="4085"/>
              </a:lnSpc>
              <a:buFont typeface="Arial"/>
              <a:buChar char="•"/>
            </a:pPr>
            <a:r>
              <a:rPr lang="en-US" sz="2918">
                <a:solidFill>
                  <a:srgbClr val="FFFFFF"/>
                </a:solidFill>
                <a:latin typeface="HK Grotesk"/>
              </a:rPr>
              <a:t>De acuerdo a los análisis presentados solo 3 franquicias (13%) fueron las que pagaron mayores salarios y salieron campeonas en las últimas 23 temporadas. </a:t>
            </a:r>
          </a:p>
          <a:p>
            <a:pPr marL="630035" indent="-315017" lvl="1">
              <a:lnSpc>
                <a:spcPts val="4085"/>
              </a:lnSpc>
              <a:buFont typeface="Arial"/>
              <a:buChar char="•"/>
            </a:pPr>
          </a:p>
          <a:p>
            <a:pPr marL="630035" indent="-315017" lvl="1">
              <a:lnSpc>
                <a:spcPts val="4085"/>
              </a:lnSpc>
              <a:buFont typeface="Arial"/>
              <a:buChar char="•"/>
            </a:pPr>
            <a:r>
              <a:rPr lang="en-US" sz="2918">
                <a:solidFill>
                  <a:srgbClr val="FFFFFF"/>
                </a:solidFill>
                <a:latin typeface="HK Grotesk"/>
              </a:rPr>
              <a:t>Sin ser el top 1 pero si estando en el top 5, solo 5 franquicias (22%) lograron conquistar el anillo.</a:t>
            </a:r>
          </a:p>
          <a:p>
            <a:pPr>
              <a:lnSpc>
                <a:spcPts val="4085"/>
              </a:lnSpc>
            </a:pPr>
          </a:p>
        </p:txBody>
      </p:sp>
      <p:sp>
        <p:nvSpPr>
          <p:cNvPr name="AutoShape 3" id="3"/>
          <p:cNvSpPr/>
          <p:nvPr/>
        </p:nvSpPr>
        <p:spPr>
          <a:xfrm rot="0">
            <a:off x="0" y="86444"/>
            <a:ext cx="10287000" cy="473762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6444"/>
            <a:ext cx="7896048" cy="4737629"/>
          </a:xfrm>
          <a:custGeom>
            <a:avLst/>
            <a:gdLst/>
            <a:ahLst/>
            <a:cxnLst/>
            <a:rect r="r" b="b" t="t" l="l"/>
            <a:pathLst>
              <a:path h="4737629" w="7896048">
                <a:moveTo>
                  <a:pt x="0" y="0"/>
                </a:moveTo>
                <a:lnTo>
                  <a:pt x="7896048" y="0"/>
                </a:lnTo>
                <a:lnTo>
                  <a:pt x="7896048" y="4737629"/>
                </a:lnTo>
                <a:lnTo>
                  <a:pt x="0" y="4737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8882" y="5157775"/>
            <a:ext cx="9553488" cy="112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626"/>
              </a:lnSpc>
            </a:pPr>
            <a:r>
              <a:rPr lang="en-US" sz="7842" spc="1176">
                <a:solidFill>
                  <a:srgbClr val="000000"/>
                </a:solidFill>
                <a:latin typeface="HK Grotesk Bold"/>
              </a:rPr>
              <a:t>CONCLUSIONES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64366" y="276944"/>
            <a:ext cx="1922634" cy="139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14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09082" y="17043199"/>
            <a:ext cx="721789" cy="443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68882" y="15988077"/>
            <a:ext cx="10091252" cy="2591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99"/>
              </a:lnSpc>
            </a:pPr>
            <a:r>
              <a:rPr lang="en-US" sz="3999" spc="-39">
                <a:solidFill>
                  <a:srgbClr val="FFFFFF"/>
                </a:solidFill>
                <a:latin typeface="HK Grotesk"/>
              </a:rPr>
              <a:t>Respondiendo a la pregunta motivadora se puede concluir que pagar mejores salarios y jugadores más caros no es determinante para  llegar a ser una franquicia campeona.</a:t>
            </a:r>
          </a:p>
          <a:p>
            <a:pPr>
              <a:lnSpc>
                <a:spcPts val="42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6823504" cy="9439418"/>
          </a:xfrm>
          <a:custGeom>
            <a:avLst/>
            <a:gdLst/>
            <a:ahLst/>
            <a:cxnLst/>
            <a:rect r="r" b="b" t="t" l="l"/>
            <a:pathLst>
              <a:path h="9439418" w="6823504">
                <a:moveTo>
                  <a:pt x="0" y="0"/>
                </a:moveTo>
                <a:lnTo>
                  <a:pt x="6823504" y="0"/>
                </a:lnTo>
                <a:lnTo>
                  <a:pt x="6823504" y="9439418"/>
                </a:lnTo>
                <a:lnTo>
                  <a:pt x="0" y="94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472" t="0" r="-1786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841264"/>
            <a:ext cx="7676497" cy="77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6054"/>
              </a:lnSpc>
              <a:spcBef>
                <a:spcPct val="0"/>
              </a:spcBef>
            </a:pPr>
            <a:r>
              <a:rPr lang="en-US" sz="5503" spc="825">
                <a:solidFill>
                  <a:srgbClr val="FFFFFF"/>
                </a:solidFill>
                <a:latin typeface="HK Grotesk Bold"/>
              </a:rPr>
              <a:t>NICOLÁS PEREIRA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2439207"/>
            <a:ext cx="7676497" cy="1994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19"/>
              </a:lnSpc>
            </a:pPr>
            <a:r>
              <a:rPr lang="en-US" sz="3799" spc="-37">
                <a:solidFill>
                  <a:srgbClr val="FFFFFF"/>
                </a:solidFill>
                <a:latin typeface="Nunito"/>
              </a:rPr>
              <a:t>Entregable obtención de Insights</a:t>
            </a:r>
          </a:p>
          <a:p>
            <a:pPr>
              <a:lnSpc>
                <a:spcPts val="5319"/>
              </a:lnSpc>
            </a:pPr>
            <a:r>
              <a:rPr lang="en-US" sz="3799" spc="-37">
                <a:solidFill>
                  <a:srgbClr val="FFFFFF"/>
                </a:solidFill>
                <a:latin typeface="Nunito"/>
              </a:rPr>
              <a:t>Presentación ejecutiva</a:t>
            </a:r>
          </a:p>
          <a:p>
            <a:pPr marL="0" indent="0" lvl="0">
              <a:lnSpc>
                <a:spcPts val="5320"/>
              </a:lnSpc>
              <a:spcBef>
                <a:spcPct val="0"/>
              </a:spcBef>
            </a:pPr>
            <a:r>
              <a:rPr lang="en-US" sz="3800" spc="-38">
                <a:solidFill>
                  <a:srgbClr val="FFFFFF"/>
                </a:solidFill>
                <a:latin typeface="Nunito"/>
              </a:rPr>
              <a:t>Curso Data Science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34295" y="16899889"/>
            <a:ext cx="1922634" cy="1388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43471" y="6671826"/>
            <a:ext cx="10330471" cy="11616174"/>
          </a:xfrm>
          <a:prstGeom prst="rect">
            <a:avLst/>
          </a:prstGeom>
          <a:solidFill>
            <a:srgbClr val="004AAD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32791" y="8750666"/>
            <a:ext cx="9027300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1036320" indent="-518160" lvl="1">
              <a:lnSpc>
                <a:spcPts val="6240"/>
              </a:lnSpc>
              <a:buFont typeface="Arial"/>
              <a:buChar char="•"/>
            </a:pPr>
            <a:r>
              <a:rPr lang="en-US" sz="4800">
                <a:solidFill>
                  <a:srgbClr val="FFFFFF"/>
                </a:solidFill>
                <a:latin typeface="HK Grotesk Semi-Bold"/>
              </a:rPr>
              <a:t>Contexto y Audiencia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4279" y="10221826"/>
            <a:ext cx="8229600" cy="715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91"/>
              </a:lnSpc>
            </a:pPr>
            <a:r>
              <a:rPr lang="en-US" sz="4454">
                <a:solidFill>
                  <a:srgbClr val="FFFFFF"/>
                </a:solidFill>
                <a:latin typeface="HK Grotesk Semi-Bold"/>
              </a:rPr>
              <a:t>  2. Preguntas de interés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699093"/>
            <a:ext cx="8229600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0"/>
              </a:lnSpc>
            </a:pPr>
            <a:r>
              <a:rPr lang="en-US" sz="4800">
                <a:solidFill>
                  <a:srgbClr val="FFFFFF"/>
                </a:solidFill>
                <a:latin typeface="HK Grotesk Semi-Bold"/>
              </a:rPr>
              <a:t>  3.Origen de los datos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656054" y="1028700"/>
            <a:ext cx="4602246" cy="2672715"/>
          </a:xfrm>
          <a:custGeom>
            <a:avLst/>
            <a:gdLst/>
            <a:ahLst/>
            <a:cxnLst/>
            <a:rect r="r" b="b" t="t" l="l"/>
            <a:pathLst>
              <a:path h="2672715" w="4602246">
                <a:moveTo>
                  <a:pt x="0" y="0"/>
                </a:moveTo>
                <a:lnTo>
                  <a:pt x="4602246" y="0"/>
                </a:lnTo>
                <a:lnTo>
                  <a:pt x="4602246" y="2672715"/>
                </a:lnTo>
                <a:lnTo>
                  <a:pt x="0" y="267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58" r="0" b="-165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65596" y="4150736"/>
            <a:ext cx="5963991" cy="1035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919"/>
              </a:lnSpc>
            </a:pPr>
            <a:r>
              <a:rPr lang="en-US" sz="7199" spc="1079">
                <a:solidFill>
                  <a:srgbClr val="000000"/>
                </a:solidFill>
                <a:latin typeface="HK Grotesk Bold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28526" y="16893569"/>
            <a:ext cx="1922634" cy="139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85229" y="14780507"/>
            <a:ext cx="8229600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0"/>
              </a:lnSpc>
            </a:pPr>
            <a:r>
              <a:rPr lang="en-US" sz="4800">
                <a:solidFill>
                  <a:srgbClr val="FFFFFF"/>
                </a:solidFill>
                <a:latin typeface="HK Grotesk Semi-Bold"/>
              </a:rPr>
              <a:t>  5. Conclusiones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4279" y="13241267"/>
            <a:ext cx="8229600" cy="777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40"/>
              </a:lnSpc>
            </a:pPr>
            <a:r>
              <a:rPr lang="en-US" sz="4800">
                <a:solidFill>
                  <a:srgbClr val="FFFFFF"/>
                </a:solidFill>
                <a:latin typeface="HK Grotesk Semi-Bold"/>
              </a:rPr>
              <a:t>  4. Análisis exploratorio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75309" y="1271277"/>
            <a:ext cx="5582991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HK Grotesk"/>
              </a:rPr>
              <a:t>Contexto</a:t>
            </a:r>
            <a:r>
              <a:rPr lang="en-US" sz="5600">
                <a:solidFill>
                  <a:srgbClr val="000000"/>
                </a:solidFill>
                <a:latin typeface="HK Grotesk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383" y="16678442"/>
            <a:ext cx="1922634" cy="1609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120">
                <a:solidFill>
                  <a:srgbClr val="000000"/>
                </a:solidFill>
                <a:latin typeface="HK Grotesk Semi-Bold"/>
              </a:rPr>
              <a:t>03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495433"/>
            <a:ext cx="9791700" cy="1061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0093" indent="-360047" lvl="1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 Light"/>
              </a:rPr>
              <a:t>Se ha venido realizando para la franquicia X de la NBA diferentes análisis de estadísticas sobre los jugadores de la NBA. </a:t>
            </a:r>
          </a:p>
          <a:p>
            <a:pPr>
              <a:lnSpc>
                <a:spcPts val="4669"/>
              </a:lnSpc>
              <a:spcBef>
                <a:spcPct val="0"/>
              </a:spcBef>
            </a:pPr>
          </a:p>
          <a:p>
            <a:pPr marL="720093" indent="-360047" lvl="1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 Light"/>
              </a:rPr>
              <a:t>Se dispuso para nuestros análisis de negocios un dataset de estadísticas de las últimas 10 temporadas. </a:t>
            </a:r>
          </a:p>
          <a:p>
            <a:pPr>
              <a:lnSpc>
                <a:spcPts val="4669"/>
              </a:lnSpc>
            </a:pPr>
          </a:p>
          <a:p>
            <a:pPr marL="720093" indent="-360047" lvl="1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 Light"/>
              </a:rPr>
              <a:t>En esta oportunidad la franquicia X quiere expandir los análisis en dos vectores: por un lado obtener un dataset con estadísticas más detalladas de un jugador en particular que interesa analizar por temporada y por otro lado agregar algún análisis que incluya información de los salarios de los diferentes jugadores. </a:t>
            </a:r>
          </a:p>
          <a:p>
            <a:pPr>
              <a:lnSpc>
                <a:spcPts val="4669"/>
              </a:lnSpc>
              <a:spcBef>
                <a:spcPct val="0"/>
              </a:spcBef>
            </a:pPr>
          </a:p>
          <a:p>
            <a:pPr marL="720093" indent="-360047" lvl="1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FFFFFF"/>
                </a:solidFill>
                <a:latin typeface="HK Grotesk Light"/>
              </a:rPr>
              <a:t>Eso le va a permitir tener a la franquicia X una idea de cómo formar y cómo pagar a su plantilla.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75309" y="1271277"/>
            <a:ext cx="5582991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HK Grotesk"/>
              </a:rPr>
              <a:t>Audiencia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383" y="16573637"/>
            <a:ext cx="1922634" cy="1590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120">
                <a:solidFill>
                  <a:srgbClr val="000000"/>
                </a:solidFill>
                <a:latin typeface="HK Grotesk Semi-Bold"/>
              </a:rPr>
              <a:t>04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7175" y="4175455"/>
            <a:ext cx="9772650" cy="672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91436" indent="-345718" lvl="1">
              <a:lnSpc>
                <a:spcPts val="4483"/>
              </a:lnSpc>
              <a:buFont typeface="Arial"/>
              <a:buChar char="•"/>
            </a:pPr>
            <a:r>
              <a:rPr lang="en-US" sz="3202">
                <a:solidFill>
                  <a:srgbClr val="FFFFFF"/>
                </a:solidFill>
                <a:latin typeface="HK Grotesk Light"/>
              </a:rPr>
              <a:t>Se quiere saber por parte de la franquicia X si en las últimas temporadas las franquicias que han pagado más salarios y tienen a los jugadores mejores pagos han salido campeones de la NBA.</a:t>
            </a:r>
          </a:p>
          <a:p>
            <a:pPr>
              <a:lnSpc>
                <a:spcPts val="4483"/>
              </a:lnSpc>
            </a:pPr>
          </a:p>
          <a:p>
            <a:pPr marL="691436" indent="-345718" lvl="1">
              <a:lnSpc>
                <a:spcPts val="4483"/>
              </a:lnSpc>
              <a:buFont typeface="Arial"/>
              <a:buChar char="•"/>
            </a:pPr>
            <a:r>
              <a:rPr lang="en-US" sz="3202">
                <a:solidFill>
                  <a:srgbClr val="FFFFFF"/>
                </a:solidFill>
                <a:latin typeface="HK Grotesk Light"/>
              </a:rPr>
              <a:t>Por lo tanto la audiencia de esta presentación estará determinada por los integrantes de la gerencia de la franquicia X.</a:t>
            </a:r>
          </a:p>
          <a:p>
            <a:pPr>
              <a:lnSpc>
                <a:spcPts val="4483"/>
              </a:lnSpc>
            </a:pPr>
          </a:p>
          <a:p>
            <a:pPr marL="691436" indent="-345718" lvl="1">
              <a:lnSpc>
                <a:spcPts val="4483"/>
              </a:lnSpc>
              <a:buFont typeface="Arial"/>
              <a:buChar char="•"/>
            </a:pPr>
            <a:r>
              <a:rPr lang="en-US" sz="3202">
                <a:solidFill>
                  <a:srgbClr val="FFFFFF"/>
                </a:solidFill>
                <a:latin typeface="HK Grotesk Light"/>
              </a:rPr>
              <a:t>Se pretende contestar mediante el análisis exploratorio las diferentes inquietudes provenientes de la gerencia de la franquicia X.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7802" y="1416050"/>
            <a:ext cx="6331387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HK Grotesk"/>
              </a:rPr>
              <a:t>Preguntas de interés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7383" y="16697599"/>
            <a:ext cx="1922634" cy="1590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120">
                <a:solidFill>
                  <a:srgbClr val="000000"/>
                </a:solidFill>
                <a:latin typeface="HK Grotesk Semi-Bold"/>
              </a:rPr>
              <a:t>05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7175" y="3880480"/>
            <a:ext cx="9592014" cy="6213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5"/>
              </a:lnSpc>
            </a:pPr>
            <a:r>
              <a:rPr lang="en-US" sz="4518">
                <a:solidFill>
                  <a:srgbClr val="FFFFFF"/>
                </a:solidFill>
                <a:latin typeface="HK Grotesk Light"/>
              </a:rPr>
              <a:t>¿Pagar mejores salarios va a convertir a mi equipo en campeón?</a:t>
            </a:r>
          </a:p>
          <a:p>
            <a:pPr>
              <a:lnSpc>
                <a:spcPts val="4601"/>
              </a:lnSpc>
            </a:pPr>
          </a:p>
          <a:p>
            <a:pPr>
              <a:lnSpc>
                <a:spcPts val="4601"/>
              </a:lnSpc>
            </a:pPr>
          </a:p>
          <a:p>
            <a:pPr>
              <a:lnSpc>
                <a:spcPts val="4601"/>
              </a:lnSpc>
            </a:pPr>
            <a:r>
              <a:rPr lang="en-US" sz="3286">
                <a:solidFill>
                  <a:srgbClr val="FFFFFF"/>
                </a:solidFill>
                <a:latin typeface="HK Grotesk Light"/>
              </a:rPr>
              <a:t>Esta pregunta va a motivar el siguiente análisis:</a:t>
            </a:r>
          </a:p>
          <a:p>
            <a:pPr>
              <a:lnSpc>
                <a:spcPts val="4601"/>
              </a:lnSpc>
            </a:pPr>
          </a:p>
          <a:p>
            <a:pPr>
              <a:lnSpc>
                <a:spcPts val="4601"/>
              </a:lnSpc>
            </a:pPr>
            <a:r>
              <a:rPr lang="en-US" sz="3286">
                <a:solidFill>
                  <a:srgbClr val="FFFFFF"/>
                </a:solidFill>
                <a:latin typeface="HK Grotesk"/>
              </a:rPr>
              <a:t>Primero:</a:t>
            </a:r>
          </a:p>
          <a:p>
            <a:pPr>
              <a:lnSpc>
                <a:spcPts val="4601"/>
              </a:lnSpc>
            </a:pPr>
            <a:r>
              <a:rPr lang="en-US" sz="3286">
                <a:solidFill>
                  <a:srgbClr val="FFFFFF"/>
                </a:solidFill>
                <a:latin typeface="HK Grotesk Light"/>
              </a:rPr>
              <a:t>Analizar las últimas tres temporadas y ver lo salarios de los jugadores y de la suma total de salarios de la plantilla campeona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7175" y="10934511"/>
            <a:ext cx="9334839" cy="287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01"/>
              </a:lnSpc>
            </a:pPr>
            <a:r>
              <a:rPr lang="en-US" sz="3286">
                <a:solidFill>
                  <a:srgbClr val="FFFFFF"/>
                </a:solidFill>
                <a:latin typeface="HK Grotesk Light"/>
              </a:rPr>
              <a:t>Segundo:</a:t>
            </a:r>
          </a:p>
          <a:p>
            <a:pPr>
              <a:lnSpc>
                <a:spcPts val="4601"/>
              </a:lnSpc>
            </a:pPr>
            <a:r>
              <a:rPr lang="en-US" sz="3286">
                <a:solidFill>
                  <a:srgbClr val="FFFFFF"/>
                </a:solidFill>
                <a:latin typeface="HK Grotesk Light"/>
              </a:rPr>
              <a:t>Extender el análisis a todas las temporadas a partir del año 2000 y obtener los rankings de salarios de las franquicias campeonas para cada una de las temporadas.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17802" y="971550"/>
            <a:ext cx="6331387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280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HK Grotesk Semi-Bold"/>
              </a:rPr>
              <a:t>Origen de los datos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7001737"/>
            <a:ext cx="1922634" cy="1590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120">
                <a:solidFill>
                  <a:srgbClr val="000000"/>
                </a:solidFill>
                <a:latin typeface="HK Grotesk Semi-Bold"/>
              </a:rPr>
              <a:t>06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0768" y="2574033"/>
            <a:ext cx="9592014" cy="246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HK Grotesk"/>
              </a:rPr>
              <a:t>Para el análisis exploratorio se tomaron los datos de las siguientes URLs públicas: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57659" y="4520203"/>
            <a:ext cx="9575122" cy="1198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HK Grotesk Light"/>
              </a:rPr>
              <a:t>Basketball reference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HK Grotesk Light"/>
              </a:rPr>
              <a:t>Basketball Stats and History Statistics, scores, and history for the NBA, ABA, WNBA, and top European competition.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HK Grotesk Light"/>
              </a:rPr>
              <a:t>https://www.basketball-reference.com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HK Grotesk Light"/>
              </a:rPr>
              <a:t>Ejemplo url de estadísticas temporada 2000-01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HK Grotesk Light"/>
              </a:rPr>
              <a:t>https://www.basketball-reference.com/leagues/NBA_2000_totals.html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HK Grotesk Light"/>
              </a:rPr>
              <a:t>Hoopshype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HK Grotesk Light"/>
              </a:rPr>
              <a:t>Hoopshype salaries of all NBA teams.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HK Grotesk Light"/>
              </a:rPr>
              <a:t>https://hoopshype.com/salaries/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HK Grotesk Light"/>
              </a:rPr>
              <a:t>Ejemplo url de salarios de jugadores temporada 2000-01</a:t>
            </a:r>
          </a:p>
          <a:p>
            <a:pPr>
              <a:lnSpc>
                <a:spcPts val="4553"/>
              </a:lnSpc>
              <a:spcBef>
                <a:spcPct val="0"/>
              </a:spcBef>
            </a:pPr>
          </a:p>
          <a:p>
            <a:pPr>
              <a:lnSpc>
                <a:spcPts val="4553"/>
              </a:lnSpc>
              <a:spcBef>
                <a:spcPct val="0"/>
              </a:spcBef>
            </a:pPr>
            <a:r>
              <a:rPr lang="en-US" sz="3252">
                <a:solidFill>
                  <a:srgbClr val="FFFFFF"/>
                </a:solidFill>
                <a:latin typeface="HK Grotesk Light"/>
              </a:rPr>
              <a:t>https://hoopshype.com/salaries/players/2000-2001/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6431890"/>
            <a:ext cx="10287000" cy="11856110"/>
          </a:xfrm>
          <a:prstGeom prst="rect">
            <a:avLst/>
          </a:prstGeom>
          <a:solidFill>
            <a:srgbClr val="004AAD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656054" y="1028700"/>
            <a:ext cx="4602246" cy="2672715"/>
          </a:xfrm>
          <a:custGeom>
            <a:avLst/>
            <a:gdLst/>
            <a:ahLst/>
            <a:cxnLst/>
            <a:rect r="r" b="b" t="t" l="l"/>
            <a:pathLst>
              <a:path h="2672715" w="4602246">
                <a:moveTo>
                  <a:pt x="0" y="0"/>
                </a:moveTo>
                <a:lnTo>
                  <a:pt x="4602246" y="0"/>
                </a:lnTo>
                <a:lnTo>
                  <a:pt x="4602246" y="2672715"/>
                </a:lnTo>
                <a:lnTo>
                  <a:pt x="0" y="267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58" r="0" b="-165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6897748"/>
            <a:ext cx="1922634" cy="139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07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84542" y="9844189"/>
            <a:ext cx="10287000" cy="320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HK Grotesk Bold"/>
              </a:rPr>
              <a:t>Análisis exploratorio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383" y="16899889"/>
            <a:ext cx="1922634" cy="1388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08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76073" y="2607311"/>
            <a:ext cx="8934854" cy="3214142"/>
          </a:xfrm>
          <a:custGeom>
            <a:avLst/>
            <a:gdLst/>
            <a:ahLst/>
            <a:cxnLst/>
            <a:rect r="r" b="b" t="t" l="l"/>
            <a:pathLst>
              <a:path h="3214142" w="8934854">
                <a:moveTo>
                  <a:pt x="0" y="0"/>
                </a:moveTo>
                <a:lnTo>
                  <a:pt x="8934854" y="0"/>
                </a:lnTo>
                <a:lnTo>
                  <a:pt x="8934854" y="3214141"/>
                </a:lnTo>
                <a:lnTo>
                  <a:pt x="0" y="3214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53" r="0" b="-397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03973" y="7451007"/>
            <a:ext cx="8506954" cy="1785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61"/>
              </a:lnSpc>
              <a:spcBef>
                <a:spcPct val="0"/>
              </a:spcBef>
            </a:pPr>
            <a:r>
              <a:rPr lang="en-US" sz="6328" spc="949">
                <a:solidFill>
                  <a:srgbClr val="FFFFFF"/>
                </a:solidFill>
                <a:latin typeface="HK Grotesk Bold"/>
              </a:rPr>
              <a:t>ÚLTIMOS 3 CAMPEONES NBA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2387" y="10220294"/>
            <a:ext cx="858222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HK Grotesk"/>
              </a:rPr>
              <a:t>2020/21 MILWAUKEE BUCKS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2387" y="11781759"/>
            <a:ext cx="858222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HK Grotesk"/>
              </a:rPr>
              <a:t>2021/22 GOLDEN STATE WARRIORS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2387" y="13343224"/>
            <a:ext cx="858222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HK Grotesk"/>
              </a:rPr>
              <a:t>2022/23 DENVER NUGGETS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2621986"/>
            <a:ext cx="10287000" cy="5666014"/>
          </a:xfrm>
          <a:prstGeom prst="rect">
            <a:avLst/>
          </a:prstGeom>
          <a:solidFill>
            <a:srgbClr val="004AAD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281563" y="1028700"/>
            <a:ext cx="9723875" cy="3618086"/>
          </a:xfrm>
          <a:custGeom>
            <a:avLst/>
            <a:gdLst/>
            <a:ahLst/>
            <a:cxnLst/>
            <a:rect r="r" b="b" t="t" l="l"/>
            <a:pathLst>
              <a:path h="3618086" w="9723875">
                <a:moveTo>
                  <a:pt x="0" y="0"/>
                </a:moveTo>
                <a:lnTo>
                  <a:pt x="9723874" y="0"/>
                </a:lnTo>
                <a:lnTo>
                  <a:pt x="9723874" y="3618086"/>
                </a:lnTo>
                <a:lnTo>
                  <a:pt x="0" y="3618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74" r="-3214" b="-103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1563" y="6099716"/>
            <a:ext cx="9723875" cy="4661665"/>
          </a:xfrm>
          <a:custGeom>
            <a:avLst/>
            <a:gdLst/>
            <a:ahLst/>
            <a:cxnLst/>
            <a:rect r="r" b="b" t="t" l="l"/>
            <a:pathLst>
              <a:path h="4661665" w="9723875">
                <a:moveTo>
                  <a:pt x="0" y="0"/>
                </a:moveTo>
                <a:lnTo>
                  <a:pt x="9723874" y="0"/>
                </a:lnTo>
                <a:lnTo>
                  <a:pt x="9723874" y="4661664"/>
                </a:lnTo>
                <a:lnTo>
                  <a:pt x="0" y="4661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38917" y="2552205"/>
            <a:ext cx="1038766" cy="1285601"/>
          </a:xfrm>
          <a:custGeom>
            <a:avLst/>
            <a:gdLst/>
            <a:ahLst/>
            <a:cxnLst/>
            <a:rect r="r" b="b" t="t" l="l"/>
            <a:pathLst>
              <a:path h="1285601" w="1038766">
                <a:moveTo>
                  <a:pt x="0" y="0"/>
                </a:moveTo>
                <a:lnTo>
                  <a:pt x="1038766" y="0"/>
                </a:lnTo>
                <a:lnTo>
                  <a:pt x="1038766" y="1285601"/>
                </a:lnTo>
                <a:lnTo>
                  <a:pt x="0" y="12856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71738" y="8270976"/>
            <a:ext cx="1228244" cy="1487138"/>
          </a:xfrm>
          <a:custGeom>
            <a:avLst/>
            <a:gdLst/>
            <a:ahLst/>
            <a:cxnLst/>
            <a:rect r="r" b="b" t="t" l="l"/>
            <a:pathLst>
              <a:path h="1487138" w="1228244">
                <a:moveTo>
                  <a:pt x="0" y="0"/>
                </a:moveTo>
                <a:lnTo>
                  <a:pt x="1228244" y="0"/>
                </a:lnTo>
                <a:lnTo>
                  <a:pt x="1228244" y="1487139"/>
                </a:lnTo>
                <a:lnTo>
                  <a:pt x="0" y="14871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1563" y="13020242"/>
            <a:ext cx="9723875" cy="3946752"/>
            <a:chOff x="0" y="0"/>
            <a:chExt cx="12965166" cy="526233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12965166" cy="1234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7091"/>
                </a:lnSpc>
                <a:spcBef>
                  <a:spcPct val="0"/>
                </a:spcBef>
              </a:pPr>
              <a:r>
                <a:rPr lang="en-US" sz="6446" spc="966">
                  <a:solidFill>
                    <a:srgbClr val="FFFFFF"/>
                  </a:solidFill>
                  <a:latin typeface="HK Grotesk"/>
                </a:rPr>
                <a:t>2020/21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42128"/>
              <a:ext cx="12965166" cy="37675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512"/>
                </a:lnSpc>
              </a:pPr>
              <a:r>
                <a:rPr lang="en-US" sz="3223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En primer lugar se muestra el top 10 de las franquicias que pagaron mayor salario.</a:t>
              </a:r>
            </a:p>
            <a:p>
              <a:pPr algn="just" marL="0" indent="0" lvl="0">
                <a:lnSpc>
                  <a:spcPts val="4512"/>
                </a:lnSpc>
                <a:spcBef>
                  <a:spcPct val="0"/>
                </a:spcBef>
              </a:pPr>
              <a:r>
                <a:rPr lang="en-US" sz="3223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En segundo lugar se muestra el top 20 de jugadores mejores pagos y se resalta cuantos pertenecen a la franquicia campeona.</a:t>
              </a:r>
              <a:r>
                <a:rPr lang="en-US" sz="3223" u="none">
                  <a:solidFill>
                    <a:srgbClr val="FFFFFF">
                      <a:alpha val="69804"/>
                    </a:srgbClr>
                  </a:solidFill>
                  <a:latin typeface="HK Grotesk Light"/>
                </a:rPr>
                <a:t>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-68844" y="17135873"/>
            <a:ext cx="1922634" cy="139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0"/>
              </a:lnSpc>
            </a:pPr>
            <a:r>
              <a:rPr lang="en-US" sz="10400" spc="-104">
                <a:solidFill>
                  <a:srgbClr val="000000"/>
                </a:solidFill>
                <a:latin typeface="HK Grotesk Semi-Bold"/>
              </a:rPr>
              <a:t>09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2473" y="4825803"/>
            <a:ext cx="9112964" cy="807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5"/>
              </a:lnSpc>
            </a:pPr>
            <a:r>
              <a:rPr lang="en-US" sz="2289">
                <a:solidFill>
                  <a:srgbClr val="000000"/>
                </a:solidFill>
                <a:latin typeface="HK Grotesk"/>
              </a:rPr>
              <a:t>La franquicia campeona - Milwaukee Bucks - es la número 7 que pagó más salarios en la temporada 2020/21.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7018" y="11173398"/>
            <a:ext cx="9112964" cy="799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5"/>
              </a:lnSpc>
            </a:pPr>
            <a:r>
              <a:rPr lang="en-US" sz="2289">
                <a:solidFill>
                  <a:srgbClr val="000000"/>
                </a:solidFill>
                <a:latin typeface="HK Grotesk"/>
              </a:rPr>
              <a:t>Milwaukee tiene 1 jugador en el top 20 de salarios </a:t>
            </a:r>
          </a:p>
          <a:p>
            <a:pPr algn="just">
              <a:lnSpc>
                <a:spcPts val="3205"/>
              </a:lnSpc>
            </a:pPr>
            <a:r>
              <a:rPr lang="en-US" sz="2289">
                <a:solidFill>
                  <a:srgbClr val="000000"/>
                </a:solidFill>
                <a:latin typeface="HK Grotesk"/>
              </a:rPr>
              <a:t>#14 Khris Middleton con un salario 33.05 millones por año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DAFtmzf9dB8</dc:identifier>
  <dcterms:modified xsi:type="dcterms:W3CDTF">2011-08-01T06:04:30Z</dcterms:modified>
  <cp:revision>1</cp:revision>
  <dc:title>Blanco Negro Empresa Tecnología Mobile First Móvil Presentación</dc:title>
</cp:coreProperties>
</file>