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68" r:id="rId7"/>
    <p:sldId id="265" r:id="rId8"/>
    <p:sldId id="259" r:id="rId9"/>
    <p:sldId id="260" r:id="rId10"/>
    <p:sldId id="269" r:id="rId11"/>
    <p:sldId id="270" r:id="rId12"/>
    <p:sldId id="271" r:id="rId13"/>
    <p:sldId id="272" r:id="rId14"/>
    <p:sldId id="266" r:id="rId15"/>
    <p:sldId id="273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C64F-E4C8-4129-8CEC-06803256D28B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DA52-4849-48A0-9454-7F086A957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686-FB2A-4293-952B-225969C0D193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0B1C-D0C2-4864-923D-C0D531509996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B1-3C8C-4501-99FD-3AD7E09C4397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4EA-19FA-4C8C-AA52-1386495C0803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B941-CEE8-4413-937B-1FBADE5EAA27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165-544E-48B7-8C4A-981B40D78DC6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6D19-16ED-460E-B5C7-CE498F9A0A87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5373-68BC-4095-8D2B-1CD423F86F59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5C0B-EE09-4599-88BE-DA48030431EB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3549-D921-40CA-A0A2-EA5CFE6C3A3F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FC22-9305-49C0-BCEA-8EE931072E78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F2E4-B494-433B-81AA-CFC45F9D326B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DA36-599B-4871-A107-D0E969EDE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324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Nikola Miljkovi</a:t>
            </a:r>
            <a:r>
              <a:rPr lang="sr-Latn-RS" dirty="0" smtClean="0"/>
              <a:t>ć</a:t>
            </a:r>
          </a:p>
          <a:p>
            <a:r>
              <a:rPr lang="sr-Latn-RS" dirty="0" smtClean="0"/>
              <a:t>Jovan Šuberić</a:t>
            </a:r>
            <a:endParaRPr lang="en-US" dirty="0"/>
          </a:p>
        </p:txBody>
      </p:sp>
      <p:pic>
        <p:nvPicPr>
          <p:cNvPr id="4" name="Picture 3" descr="logo-green_blue2_no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776" y="2039236"/>
            <a:ext cx="6379624" cy="23799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1</a:t>
            </a:fld>
            <a:r>
              <a:rPr lang="sr-Latn-RS" dirty="0" smtClean="0"/>
              <a:t>/10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8382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600" dirty="0" smtClean="0"/>
              <a:t>Aplikacija za praćenje rada opštinske samouprave</a:t>
            </a:r>
            <a:endParaRPr lang="en-US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Običan korinsik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Svako ima pravo da se registuje</a:t>
            </a:r>
          </a:p>
          <a:p>
            <a:r>
              <a:rPr lang="sr-Latn-RS" dirty="0" smtClean="0"/>
              <a:t>Registrovani korisnik može da postavlja objave</a:t>
            </a:r>
          </a:p>
          <a:p>
            <a:r>
              <a:rPr lang="sr-Latn-RS" dirty="0" smtClean="0"/>
              <a:t>Registrovani korisnik može da glasa za objave</a:t>
            </a:r>
          </a:p>
          <a:p>
            <a:r>
              <a:rPr lang="sr-Latn-RS" dirty="0" smtClean="0"/>
              <a:t>Može da briše svoju objavu</a:t>
            </a:r>
          </a:p>
          <a:p>
            <a:r>
              <a:rPr lang="en-US" dirty="0" smtClean="0"/>
              <a:t>M</a:t>
            </a:r>
            <a:r>
              <a:rPr lang="sr-Latn-RS" dirty="0" smtClean="0"/>
              <a:t>ože da ukloni glas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Government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Ovaj tip korisnika je spacijalan</a:t>
            </a:r>
          </a:p>
          <a:p>
            <a:r>
              <a:rPr lang="sr-Latn-RS" sz="2800" dirty="0" smtClean="0"/>
              <a:t>Ne može svako da bude</a:t>
            </a:r>
          </a:p>
          <a:p>
            <a:r>
              <a:rPr lang="sr-Latn-RS" sz="2800" dirty="0" smtClean="0"/>
              <a:t>Ljudi u opštini zaduženi za:</a:t>
            </a:r>
          </a:p>
          <a:p>
            <a:pPr lvl="1"/>
            <a:r>
              <a:rPr lang="sr-Latn-RS" sz="2400" dirty="0" smtClean="0"/>
              <a:t>Rješavanje problema </a:t>
            </a:r>
          </a:p>
          <a:p>
            <a:pPr lvl="1"/>
            <a:r>
              <a:rPr lang="sr-Latn-RS" sz="2400" dirty="0" smtClean="0"/>
              <a:t>Donošenje odluka</a:t>
            </a:r>
          </a:p>
          <a:p>
            <a:r>
              <a:rPr lang="sr-Latn-RS" sz="2800" dirty="0" smtClean="0"/>
              <a:t>Postaje se government korisnik kada to admin odobri</a:t>
            </a:r>
          </a:p>
          <a:p>
            <a:r>
              <a:rPr lang="sr-Latn-RS" sz="2800" dirty="0" smtClean="0"/>
              <a:t>Stavlja problem u sekciju za rješavanje</a:t>
            </a:r>
          </a:p>
          <a:p>
            <a:r>
              <a:rPr lang="sr-Latn-RS" sz="2800" dirty="0" smtClean="0"/>
              <a:t>Stavlja problem iz rješava se u sekciju rješen </a:t>
            </a:r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Admin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Ima kontrolu nad svim korisnicima</a:t>
            </a:r>
          </a:p>
          <a:p>
            <a:r>
              <a:rPr lang="sr-Latn-RS" dirty="0" smtClean="0"/>
              <a:t>Može da:</a:t>
            </a:r>
          </a:p>
          <a:p>
            <a:pPr lvl="1"/>
            <a:r>
              <a:rPr lang="sr-Latn-RS" dirty="0" smtClean="0"/>
              <a:t>Briše korisnike</a:t>
            </a:r>
          </a:p>
          <a:p>
            <a:pPr lvl="1"/>
            <a:r>
              <a:rPr lang="sr-Latn-RS" dirty="0" smtClean="0"/>
              <a:t>Upaređuje</a:t>
            </a:r>
          </a:p>
          <a:p>
            <a:pPr lvl="1"/>
            <a:r>
              <a:rPr lang="sr-Latn-RS" dirty="0" smtClean="0"/>
              <a:t>Vraća na prethodni rang</a:t>
            </a:r>
          </a:p>
          <a:p>
            <a:pPr lvl="1"/>
            <a:r>
              <a:rPr lang="sr-Latn-RS" dirty="0" smtClean="0"/>
              <a:t>Briše objave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Alati i framework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Symfony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PHP 7.0</a:t>
            </a:r>
          </a:p>
          <a:p>
            <a:r>
              <a:rPr lang="en-US" smtClean="0"/>
              <a:t>AJAX REACT</a:t>
            </a:r>
            <a:endParaRPr lang="en-US" dirty="0" smtClean="0"/>
          </a:p>
          <a:p>
            <a:r>
              <a:rPr lang="en-US" dirty="0" smtClean="0"/>
              <a:t>HTML, CSS, JavaScript, bootstrap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Bezbjednost sistema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sr-Latn-RS" dirty="0" smtClean="0"/>
              <a:t>Registracija</a:t>
            </a:r>
          </a:p>
          <a:p>
            <a:pPr lvl="1">
              <a:lnSpc>
                <a:spcPct val="150000"/>
              </a:lnSpc>
            </a:pPr>
            <a:r>
              <a:rPr lang="sr-Latn-RS" dirty="0" smtClean="0"/>
              <a:t>password</a:t>
            </a:r>
          </a:p>
          <a:p>
            <a:pPr lvl="1">
              <a:lnSpc>
                <a:spcPct val="150000"/>
              </a:lnSpc>
              <a:buNone/>
            </a:pPr>
            <a:r>
              <a:rPr lang="sr-Latn-RS" dirty="0" smtClean="0"/>
              <a:t>			KRPT-KFPD-****-****</a:t>
            </a:r>
          </a:p>
          <a:p>
            <a:pPr lvl="1">
              <a:lnSpc>
                <a:spcPct val="150000"/>
              </a:lnSpc>
              <a:buNone/>
            </a:pPr>
            <a:endParaRPr lang="sr-Latn-RS" dirty="0" smtClean="0"/>
          </a:p>
          <a:p>
            <a:pPr>
              <a:lnSpc>
                <a:spcPct val="150000"/>
              </a:lnSpc>
            </a:pPr>
            <a:r>
              <a:rPr lang="sr-Latn-RS" dirty="0" smtClean="0"/>
              <a:t>Postavljanje objave</a:t>
            </a:r>
          </a:p>
          <a:p>
            <a:pPr lvl="1">
              <a:lnSpc>
                <a:spcPct val="150000"/>
              </a:lnSpc>
            </a:pPr>
            <a:r>
              <a:rPr lang="sr-Latn-RS" dirty="0" smtClean="0"/>
              <a:t>Neprimjerene objave</a:t>
            </a:r>
          </a:p>
          <a:p>
            <a:pPr lvl="1">
              <a:lnSpc>
                <a:spcPct val="150000"/>
              </a:lnSpc>
            </a:pPr>
            <a:r>
              <a:rPr lang="sr-Latn-RS" dirty="0" smtClean="0"/>
              <a:t>Broj objava</a:t>
            </a:r>
          </a:p>
          <a:p>
            <a:pPr>
              <a:lnSpc>
                <a:spcPct val="150000"/>
              </a:lnSpc>
            </a:pPr>
            <a:r>
              <a:rPr lang="sr-Latn-RS" dirty="0" smtClean="0"/>
              <a:t>Anonimnost</a:t>
            </a:r>
          </a:p>
          <a:p>
            <a:pPr>
              <a:lnSpc>
                <a:spcPct val="150000"/>
              </a:lnSpc>
            </a:pPr>
            <a:r>
              <a:rPr lang="sr-Latn-RS" dirty="0" smtClean="0"/>
              <a:t>Glasanje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14</a:t>
            </a:fld>
            <a:r>
              <a:rPr lang="sr-Latn-RS" dirty="0" smtClean="0"/>
              <a:t>/10</a:t>
            </a:r>
            <a:endParaRPr lang="en-US" dirty="0"/>
          </a:p>
        </p:txBody>
      </p:sp>
      <p:pic>
        <p:nvPicPr>
          <p:cNvPr id="8" name="Picture 7" descr="k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438400"/>
            <a:ext cx="762000" cy="36957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Budući razvoj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Android aplikacija</a:t>
            </a:r>
          </a:p>
          <a:p>
            <a:r>
              <a:rPr lang="sr-Latn-RS" dirty="0" smtClean="0"/>
              <a:t>iOS aplikacija</a:t>
            </a:r>
          </a:p>
          <a:p>
            <a:r>
              <a:rPr lang="en-US" dirty="0" smtClean="0"/>
              <a:t>U</a:t>
            </a:r>
            <a:r>
              <a:rPr lang="sr-Latn-RS" dirty="0" smtClean="0"/>
              <a:t>bacivanje većeg broja opština</a:t>
            </a:r>
          </a:p>
          <a:p>
            <a:r>
              <a:rPr lang="sr-Latn-RS" dirty="0" smtClean="0"/>
              <a:t>Globalizacija aplikacije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27735338-Illustration-of-fantasy-vector-fairy-tale-drawing-town-Stock-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3276600" cy="464006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Content Placeholder 10" descr="stock-vector-machine-gear-wheel-cogwheel-vector-91823939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24400" y="2438400"/>
            <a:ext cx="3258153" cy="3162453"/>
          </a:xfrm>
        </p:spPr>
      </p:pic>
      <p:pic>
        <p:nvPicPr>
          <p:cNvPr id="12" name="Picture 11" descr="hap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28600"/>
            <a:ext cx="1905000" cy="1619250"/>
          </a:xfrm>
          <a:prstGeom prst="rect">
            <a:avLst/>
          </a:prstGeom>
        </p:spPr>
      </p:pic>
      <p:pic>
        <p:nvPicPr>
          <p:cNvPr id="2050" name="Picture 2" descr="C:\Users\Jovan\Downloads\grass-159804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810000"/>
            <a:ext cx="6754813" cy="337740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495800" y="685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B050"/>
                </a:solidFill>
              </a:rPr>
              <a:t>Hvala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sr-Latn-RS" sz="2800" b="1" i="1" dirty="0" smtClean="0">
                <a:solidFill>
                  <a:srgbClr val="00B050"/>
                </a:solidFill>
              </a:rPr>
              <a:t>Vam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na</a:t>
            </a:r>
            <a:r>
              <a:rPr lang="en-US" sz="2800" b="1" i="1" dirty="0" smtClean="0">
                <a:solidFill>
                  <a:srgbClr val="00B050"/>
                </a:solidFill>
              </a:rPr>
              <a:t> pa</a:t>
            </a:r>
            <a:r>
              <a:rPr lang="sr-Latn-RS" sz="2800" b="1" i="1" dirty="0" smtClean="0">
                <a:solidFill>
                  <a:srgbClr val="00B050"/>
                </a:solidFill>
              </a:rPr>
              <a:t>žnji!</a:t>
            </a:r>
            <a:endParaRPr lang="en-US" sz="2800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Šta predstavlja Momentum?</a:t>
            </a:r>
          </a:p>
          <a:p>
            <a:r>
              <a:rPr lang="sr-Latn-RS" sz="3600" dirty="0" smtClean="0"/>
              <a:t>Ciljevi aplikacije</a:t>
            </a:r>
          </a:p>
          <a:p>
            <a:r>
              <a:rPr lang="sr-Latn-RS" sz="3600" dirty="0" smtClean="0"/>
              <a:t>Vrste korisnika</a:t>
            </a:r>
          </a:p>
          <a:p>
            <a:r>
              <a:rPr lang="sr-Latn-RS" sz="3600" dirty="0" smtClean="0"/>
              <a:t>Alati i framework</a:t>
            </a:r>
          </a:p>
          <a:p>
            <a:r>
              <a:rPr lang="sr-Latn-RS" sz="3600" dirty="0" smtClean="0"/>
              <a:t>Bezbjednost i anonimnost</a:t>
            </a:r>
          </a:p>
          <a:p>
            <a:r>
              <a:rPr lang="sr-Latn-RS" sz="3600" dirty="0" smtClean="0"/>
              <a:t>Budući razvoj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2</a:t>
            </a:fld>
            <a:r>
              <a:rPr lang="sr-Latn-RS" dirty="0" smtClean="0"/>
              <a:t>/10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predstavlja Momentum?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Jednostavniji uvid u probleme iz okolini</a:t>
            </a:r>
          </a:p>
          <a:p>
            <a:r>
              <a:rPr lang="sr-Latn-RS" dirty="0" smtClean="0"/>
              <a:t>Brže rješavanje problema</a:t>
            </a:r>
          </a:p>
          <a:p>
            <a:r>
              <a:rPr lang="sr-Latn-RS" dirty="0" smtClean="0"/>
              <a:t>Uključivanje pojedinca u razvoj zajednice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3</a:t>
            </a:fld>
            <a:r>
              <a:rPr lang="sr-Latn-RS" dirty="0" smtClean="0"/>
              <a:t>/10</a:t>
            </a:r>
            <a:endParaRPr lang="en-US" dirty="0"/>
          </a:p>
        </p:txBody>
      </p:sp>
      <p:pic>
        <p:nvPicPr>
          <p:cNvPr id="5" name="Picture 4" descr="15318265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48200"/>
            <a:ext cx="9144000" cy="118268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dirty="0" smtClean="0"/>
              <a:t>Elektrotehnički fakultet, Beograd 24.05.2016. godine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7391400" cy="43735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sr-Latn-RS" dirty="0" smtClean="0"/>
          </a:p>
          <a:p>
            <a:pPr>
              <a:lnSpc>
                <a:spcPct val="150000"/>
              </a:lnSpc>
            </a:pPr>
            <a:endParaRPr lang="sr-Latn-RS" dirty="0" smtClean="0"/>
          </a:p>
          <a:p>
            <a:endParaRPr lang="sr-Latn-R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4</a:t>
            </a:fld>
            <a:r>
              <a:rPr lang="sr-Latn-RS" dirty="0" smtClean="0"/>
              <a:t>/10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pic>
        <p:nvPicPr>
          <p:cNvPr id="6" name="Picture 5" descr="people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114800"/>
            <a:ext cx="2202092" cy="1028054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76200" y="3200400"/>
            <a:ext cx="1063910" cy="873846"/>
          </a:xfrm>
          <a:prstGeom prst="cloudCallout">
            <a:avLst>
              <a:gd name="adj1" fmla="val 63637"/>
              <a:gd name="adj2" fmla="val 46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4cbK6gjzi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124200"/>
            <a:ext cx="1531545" cy="947738"/>
          </a:xfrm>
          <a:prstGeom prst="rect">
            <a:avLst/>
          </a:prstGeom>
        </p:spPr>
      </p:pic>
      <p:pic>
        <p:nvPicPr>
          <p:cNvPr id="12" name="Picture 11" descr="cloud-thinking-clouds-thought-speech-think-tal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438400"/>
            <a:ext cx="2158914" cy="1507866"/>
          </a:xfrm>
          <a:prstGeom prst="rect">
            <a:avLst/>
          </a:prstGeom>
        </p:spPr>
      </p:pic>
      <p:pic>
        <p:nvPicPr>
          <p:cNvPr id="13" name="Picture 12" descr="governme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6400" y="3505200"/>
            <a:ext cx="2362200" cy="2394411"/>
          </a:xfrm>
          <a:prstGeom prst="rect">
            <a:avLst/>
          </a:prstGeom>
        </p:spPr>
      </p:pic>
      <p:pic>
        <p:nvPicPr>
          <p:cNvPr id="14" name="Picture 13" descr="kola-zeb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3200" y="3276600"/>
            <a:ext cx="838200" cy="540691"/>
          </a:xfrm>
          <a:prstGeom prst="rect">
            <a:avLst/>
          </a:prstGeom>
        </p:spPr>
      </p:pic>
      <p:pic>
        <p:nvPicPr>
          <p:cNvPr id="15" name="Picture 14" descr="gear-machine-mesh-sprocket-cog-wheel-cogwhee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600" y="3429000"/>
            <a:ext cx="685800" cy="390049"/>
          </a:xfrm>
          <a:prstGeom prst="rect">
            <a:avLst/>
          </a:prstGeom>
        </p:spPr>
      </p:pic>
      <p:pic>
        <p:nvPicPr>
          <p:cNvPr id="16" name="Picture 15" descr="kola-zeb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2600" y="2590800"/>
            <a:ext cx="685800" cy="442383"/>
          </a:xfrm>
          <a:prstGeom prst="rect">
            <a:avLst/>
          </a:prstGeom>
        </p:spPr>
      </p:pic>
      <p:pic>
        <p:nvPicPr>
          <p:cNvPr id="17" name="Picture 16" descr="kola-zebat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2743200"/>
            <a:ext cx="354384" cy="228599"/>
          </a:xfrm>
          <a:prstGeom prst="rect">
            <a:avLst/>
          </a:prstGeom>
        </p:spPr>
      </p:pic>
      <p:pic>
        <p:nvPicPr>
          <p:cNvPr id="1026" name="Picture 2" descr="C:\Users\Jovan\Downloads\gear-wheel-310906_12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0200" y="1600200"/>
            <a:ext cx="2342638" cy="1592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eople-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3124200"/>
            <a:ext cx="5764805" cy="269131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5</a:t>
            </a:fld>
            <a:r>
              <a:rPr lang="sr-Latn-RS" dirty="0" smtClean="0"/>
              <a:t>/10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pic>
        <p:nvPicPr>
          <p:cNvPr id="10" name="Picture 9" descr="mobile-drawing-canvas-130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514600"/>
            <a:ext cx="1211094" cy="984013"/>
          </a:xfrm>
          <a:prstGeom prst="rect">
            <a:avLst/>
          </a:prstGeom>
        </p:spPr>
      </p:pic>
      <p:pic>
        <p:nvPicPr>
          <p:cNvPr id="13" name="Picture 12" descr="mobile-drawing-canvas-130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371600"/>
            <a:ext cx="1390515" cy="1129794"/>
          </a:xfrm>
          <a:prstGeom prst="rect">
            <a:avLst/>
          </a:prstGeom>
        </p:spPr>
      </p:pic>
      <p:pic>
        <p:nvPicPr>
          <p:cNvPr id="14" name="Picture 13" descr="mobile-drawing-canvas-130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600200"/>
            <a:ext cx="1297354" cy="1054100"/>
          </a:xfrm>
          <a:prstGeom prst="rect">
            <a:avLst/>
          </a:prstGeom>
        </p:spPr>
      </p:pic>
      <p:pic>
        <p:nvPicPr>
          <p:cNvPr id="15" name="Picture 14" descr="macbook-pro-computer-tool-outline_318-5604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1371600"/>
            <a:ext cx="1600200" cy="1600200"/>
          </a:xfrm>
          <a:prstGeom prst="rect">
            <a:avLst/>
          </a:prstGeom>
        </p:spPr>
      </p:pic>
      <p:pic>
        <p:nvPicPr>
          <p:cNvPr id="16" name="Picture 15" descr="ipad-air-black-white-screen-404889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600" y="1600200"/>
            <a:ext cx="11811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6</a:t>
            </a:fld>
            <a:r>
              <a:rPr lang="sr-Latn-RS" dirty="0" smtClean="0"/>
              <a:t>/10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dirty="0" smtClean="0"/>
              <a:t>Elektrotehnički fakultet, Beograd 24.05.2016. godine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2819400" y="1371600"/>
            <a:ext cx="3505200" cy="20574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16002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#102304</a:t>
            </a:r>
            <a:r>
              <a:rPr lang="sr-Latn-RS" dirty="0" smtClean="0"/>
              <a:t>	</a:t>
            </a:r>
          </a:p>
          <a:p>
            <a:endParaRPr lang="sr-Latn-RS" dirty="0" smtClean="0"/>
          </a:p>
          <a:p>
            <a:r>
              <a:rPr lang="sr-Latn-RS" dirty="0" smtClean="0"/>
              <a:t>Zahumska ulica na Zvezdari je raskopana već mesec dana.</a:t>
            </a:r>
          </a:p>
          <a:p>
            <a:endParaRPr lang="sr-Latn-RS" dirty="0" smtClean="0"/>
          </a:p>
          <a:p>
            <a:r>
              <a:rPr lang="sr-Latn-RS" sz="1400" dirty="0" smtClean="0">
                <a:solidFill>
                  <a:schemeClr val="accent3">
                    <a:lumMod val="75000"/>
                  </a:schemeClr>
                </a:solidFill>
              </a:rPr>
              <a:t>^Vote Up </a:t>
            </a:r>
            <a:r>
              <a:rPr lang="sr-Latn-R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</a:t>
            </a:r>
            <a:r>
              <a:rPr lang="sr-Latn-RS" dirty="0" smtClean="0"/>
              <a:t>	               	 </a:t>
            </a:r>
            <a:r>
              <a:rPr lang="sr-Latn-RS" sz="1400" dirty="0" smtClean="0"/>
              <a:t>18. Maj 2016</a:t>
            </a:r>
            <a:endParaRPr lang="en-US" dirty="0"/>
          </a:p>
        </p:txBody>
      </p:sp>
      <p:pic>
        <p:nvPicPr>
          <p:cNvPr id="9" name="Picture 8" descr="kola-zeb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762000"/>
            <a:ext cx="1897651" cy="1224102"/>
          </a:xfrm>
          <a:prstGeom prst="rect">
            <a:avLst/>
          </a:prstGeom>
        </p:spPr>
      </p:pic>
      <p:pic>
        <p:nvPicPr>
          <p:cNvPr id="14" name="Content Placeholder 13" descr="macbook-pro-computer-tool-outline_318-5604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24200" y="3733800"/>
            <a:ext cx="2034382" cy="20343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7</a:t>
            </a:fld>
            <a:r>
              <a:rPr lang="sr-Latn-RS" dirty="0" smtClean="0"/>
              <a:t>/10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dirty="0" smtClean="0"/>
              <a:t>Elektrotehnički fakultet, Beograd 24.05.2016. godine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2895600" y="1371600"/>
            <a:ext cx="3505200" cy="20574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16002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#102304</a:t>
            </a:r>
            <a:r>
              <a:rPr lang="sr-Latn-RS" dirty="0" smtClean="0"/>
              <a:t>	</a:t>
            </a:r>
          </a:p>
          <a:p>
            <a:endParaRPr lang="sr-Latn-RS" dirty="0" smtClean="0"/>
          </a:p>
          <a:p>
            <a:r>
              <a:rPr lang="sr-Latn-RS" dirty="0" smtClean="0"/>
              <a:t>Zahumska ulica na Zvezdari je raskopana već mesec dana.</a:t>
            </a:r>
          </a:p>
          <a:p>
            <a:endParaRPr lang="sr-Latn-RS" dirty="0" smtClean="0"/>
          </a:p>
          <a:p>
            <a:r>
              <a:rPr lang="sr-Latn-RS" sz="1400" dirty="0" smtClean="0">
                <a:solidFill>
                  <a:schemeClr val="accent3">
                    <a:lumMod val="75000"/>
                  </a:schemeClr>
                </a:solidFill>
              </a:rPr>
              <a:t>^Vote Up </a:t>
            </a:r>
            <a:r>
              <a:rPr lang="sr-Latn-R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</a:t>
            </a:r>
            <a:r>
              <a:rPr lang="sr-Latn-RS" dirty="0" smtClean="0"/>
              <a:t>	               	 </a:t>
            </a:r>
            <a:r>
              <a:rPr lang="sr-Latn-RS" sz="1400" dirty="0" smtClean="0"/>
              <a:t>18. Maj 2016</a:t>
            </a:r>
            <a:endParaRPr lang="en-US" dirty="0"/>
          </a:p>
        </p:txBody>
      </p:sp>
      <p:pic>
        <p:nvPicPr>
          <p:cNvPr id="18" name="Content Placeholder 17" descr="macbook-pro-computer-tool-outline_318-5604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3733800"/>
            <a:ext cx="1676400" cy="1676400"/>
          </a:xfrm>
        </p:spPr>
      </p:pic>
      <p:pic>
        <p:nvPicPr>
          <p:cNvPr id="16" name="Picture 15" descr="kola-zeb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990600"/>
            <a:ext cx="1890052" cy="1219200"/>
          </a:xfrm>
          <a:prstGeom prst="rect">
            <a:avLst/>
          </a:prstGeom>
        </p:spPr>
      </p:pic>
      <p:pic>
        <p:nvPicPr>
          <p:cNvPr id="15" name="Picture 14" descr="480px-D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381000"/>
            <a:ext cx="2362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Ciljevi aplikacije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204" y="2057400"/>
            <a:ext cx="8054196" cy="4038599"/>
          </a:xfrm>
        </p:spPr>
        <p:txBody>
          <a:bodyPr/>
          <a:lstStyle/>
          <a:p>
            <a:r>
              <a:rPr lang="sr-Latn-RS" dirty="0" smtClean="0"/>
              <a:t>Mnogo veća uključenost ljudi u rad svoje opštine</a:t>
            </a:r>
          </a:p>
          <a:p>
            <a:r>
              <a:rPr lang="sr-Latn-RS" dirty="0" smtClean="0"/>
              <a:t>Kontrola rada opštinske samouprave</a:t>
            </a:r>
          </a:p>
          <a:p>
            <a:r>
              <a:rPr lang="sr-Latn-RS" dirty="0" smtClean="0"/>
              <a:t>Povećanje pripadnosti društvu</a:t>
            </a:r>
          </a:p>
          <a:p>
            <a:r>
              <a:rPr lang="sr-Latn-RS" dirty="0" smtClean="0"/>
              <a:t>Osjećaj potrebe za unapređenje svoje okoline</a:t>
            </a:r>
          </a:p>
          <a:p>
            <a:r>
              <a:rPr lang="sr-Latn-RS" dirty="0" smtClean="0"/>
              <a:t>Poboljšanje života u zajednici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8</a:t>
            </a:fld>
            <a:r>
              <a:rPr lang="sr-Latn-RS" dirty="0" smtClean="0"/>
              <a:t>/10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Vrste korisnika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DA36-599B-4871-A107-D0E969EDE513}" type="slidenum">
              <a:rPr lang="en-US" smtClean="0"/>
              <a:pPr/>
              <a:t>9</a:t>
            </a:fld>
            <a:r>
              <a:rPr lang="sr-Latn-RS" dirty="0" smtClean="0"/>
              <a:t>/10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Elektrotehnički fakultet, Beograd 24.05.2016. godine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85800" y="1752600"/>
            <a:ext cx="4648200" cy="4267200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Običan korisnik</a:t>
            </a:r>
          </a:p>
          <a:p>
            <a:r>
              <a:rPr lang="sr-Latn-RS" sz="3600" dirty="0" smtClean="0"/>
              <a:t>Government</a:t>
            </a:r>
          </a:p>
          <a:p>
            <a:r>
              <a:rPr lang="sr-Latn-RS" sz="3600" dirty="0" smtClean="0"/>
              <a:t>Admin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353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Sadržaj</vt:lpstr>
      <vt:lpstr>Šta predstavlja Momentum?</vt:lpstr>
      <vt:lpstr>Slide 4</vt:lpstr>
      <vt:lpstr>Slide 5</vt:lpstr>
      <vt:lpstr>Slide 6</vt:lpstr>
      <vt:lpstr>Slide 7</vt:lpstr>
      <vt:lpstr>Ciljevi aplikacije</vt:lpstr>
      <vt:lpstr>Vrste korisnika</vt:lpstr>
      <vt:lpstr>Običan korinsik</vt:lpstr>
      <vt:lpstr>Government</vt:lpstr>
      <vt:lpstr>Admin</vt:lpstr>
      <vt:lpstr>Alati i framework</vt:lpstr>
      <vt:lpstr>Bezbjednost sistema</vt:lpstr>
      <vt:lpstr>Budući razvoj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Jovan Suberic</dc:creator>
  <cp:lastModifiedBy>Jovan Suberic</cp:lastModifiedBy>
  <cp:revision>27</cp:revision>
  <dcterms:created xsi:type="dcterms:W3CDTF">2016-05-24T08:03:36Z</dcterms:created>
  <dcterms:modified xsi:type="dcterms:W3CDTF">2016-06-19T19:56:26Z</dcterms:modified>
</cp:coreProperties>
</file>