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Fira Sans Extra Condensed Medium"/>
      <p:regular r:id="rId30"/>
      <p:bold r:id="rId31"/>
      <p:italic r:id="rId32"/>
      <p:boldItalic r:id="rId33"/>
    </p:embeddedFont>
    <p:embeddedFont>
      <p:font typeface="Arvo"/>
      <p:regular r:id="rId34"/>
      <p:bold r:id="rId35"/>
      <p:italic r:id="rId36"/>
      <p:boldItalic r:id="rId37"/>
    </p:embeddedFont>
    <p:embeddedFont>
      <p:font typeface="Roboto Condensed"/>
      <p:regular r:id="rId38"/>
      <p:bold r:id="rId39"/>
      <p:italic r:id="rId40"/>
      <p:boldItalic r:id="rId41"/>
    </p:embeddedFont>
    <p:embeddedFont>
      <p:font typeface="Squada One"/>
      <p:regular r:id="rId42"/>
    </p:embeddedFont>
    <p:embeddedFont>
      <p:font typeface="Roboto Condensed Light"/>
      <p:regular r:id="rId43"/>
      <p:bold r:id="rId44"/>
      <p:italic r:id="rId45"/>
      <p:boldItalic r:id="rId46"/>
    </p:embeddedFont>
    <p:embeddedFont>
      <p:font typeface="Exo 2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2F1B25-9855-4FB9-A03C-3C387E899DE9}">
  <a:tblStyle styleId="{7F2F1B25-9855-4FB9-A03C-3C387E899D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1A7AD4C-612C-437A-9B40-7976162AE9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italic.fntdata"/><Relationship Id="rId42" Type="http://schemas.openxmlformats.org/officeDocument/2006/relationships/font" Target="fonts/SquadaOne-regular.fntdata"/><Relationship Id="rId41" Type="http://schemas.openxmlformats.org/officeDocument/2006/relationships/font" Target="fonts/RobotoCondensed-boldItalic.fntdata"/><Relationship Id="rId44" Type="http://schemas.openxmlformats.org/officeDocument/2006/relationships/font" Target="fonts/RobotoCondensedLight-bold.fntdata"/><Relationship Id="rId43" Type="http://schemas.openxmlformats.org/officeDocument/2006/relationships/font" Target="fonts/RobotoCondensedLight-regular.fntdata"/><Relationship Id="rId46" Type="http://schemas.openxmlformats.org/officeDocument/2006/relationships/font" Target="fonts/RobotoCondensedLight-boldItalic.fntdata"/><Relationship Id="rId45" Type="http://schemas.openxmlformats.org/officeDocument/2006/relationships/font" Target="fonts/RobotoCondensed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xo2-bold.fntdata"/><Relationship Id="rId47" Type="http://schemas.openxmlformats.org/officeDocument/2006/relationships/font" Target="fonts/Exo2-regular.fntdata"/><Relationship Id="rId49" Type="http://schemas.openxmlformats.org/officeDocument/2006/relationships/font" Target="fonts/Exo2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33" Type="http://schemas.openxmlformats.org/officeDocument/2006/relationships/font" Target="fonts/FiraSansExtraCondensedMedium-boldItalic.fntdata"/><Relationship Id="rId32" Type="http://schemas.openxmlformats.org/officeDocument/2006/relationships/font" Target="fonts/FiraSansExtraCondensedMedium-italic.fntdata"/><Relationship Id="rId35" Type="http://schemas.openxmlformats.org/officeDocument/2006/relationships/font" Target="fonts/Arvo-bold.fntdata"/><Relationship Id="rId34" Type="http://schemas.openxmlformats.org/officeDocument/2006/relationships/font" Target="fonts/Arvo-regular.fntdata"/><Relationship Id="rId37" Type="http://schemas.openxmlformats.org/officeDocument/2006/relationships/font" Target="fonts/Arvo-boldItalic.fntdata"/><Relationship Id="rId36" Type="http://schemas.openxmlformats.org/officeDocument/2006/relationships/font" Target="fonts/Arvo-italic.fntdata"/><Relationship Id="rId39" Type="http://schemas.openxmlformats.org/officeDocument/2006/relationships/font" Target="fonts/RobotoCondensed-bold.fntdata"/><Relationship Id="rId38" Type="http://schemas.openxmlformats.org/officeDocument/2006/relationships/font" Target="fonts/RobotoCondense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Exo2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74a4d98e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74a4d98e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74a4d98e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74a4d98e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74a4d98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74a4d98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74a4d98e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74a4d98e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74a4d98e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74a4d98e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74a4d98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74a4d98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74a4d98e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74a4d98e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74a4d98e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74a4d98e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74a4d98e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74a4d98e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0422e0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0422e0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74a4d98e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74a4d98e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74a4d98e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74a4d98e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74a4d98e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74a4d98e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74a4d98e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74a4d98e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74a4d98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74a4d98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d3b44f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d3b44f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1abfbaf28_3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1abfbaf28_3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74a4d98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74a4d98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74a4d98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74a4d98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74a4d98e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74a4d98e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74a4d98e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74a4d98e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74a4d98e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74a4d98e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6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6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6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29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3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" name="Google Shape;47;p8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9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9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9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670681" y="3292097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Sistemi za upravljanje bazama podataka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Nikola Stanisavljević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940</a:t>
            </a:r>
            <a:endParaRPr/>
          </a:p>
        </p:txBody>
      </p:sp>
      <p:sp>
        <p:nvSpPr>
          <p:cNvPr id="133" name="Google Shape;133;p26"/>
          <p:cNvSpPr txBox="1"/>
          <p:nvPr>
            <p:ph type="ctrTitle"/>
          </p:nvPr>
        </p:nvSpPr>
        <p:spPr>
          <a:xfrm>
            <a:off x="1422556" y="1182774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2"/>
                </a:solidFill>
              </a:rPr>
              <a:t>Fizičko projektovanje i optimizacija podataka</a:t>
            </a:r>
            <a:endParaRPr sz="3200">
              <a:solidFill>
                <a:schemeClr val="lt2"/>
              </a:solidFill>
            </a:endParaRPr>
          </a:p>
        </p:txBody>
      </p:sp>
      <p:cxnSp>
        <p:nvCxnSpPr>
          <p:cNvPr id="134" name="Google Shape;134;p26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450" y="4336125"/>
            <a:ext cx="10763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5192950" y="1030250"/>
            <a:ext cx="1112700" cy="11127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 txBox="1"/>
          <p:nvPr>
            <p:ph idx="4294967295" type="ctrTitle"/>
          </p:nvPr>
        </p:nvSpPr>
        <p:spPr>
          <a:xfrm>
            <a:off x="3929701" y="1426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Osnovni koncepti - Neo4j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/>
          <p:nvPr/>
        </p:nvSpPr>
        <p:spPr>
          <a:xfrm>
            <a:off x="5382425" y="3507125"/>
            <a:ext cx="1112700" cy="11127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7327650" y="1532875"/>
            <a:ext cx="1112700" cy="11127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35"/>
          <p:cNvCxnSpPr>
            <a:stCxn id="260" idx="4"/>
            <a:endCxn id="262" idx="0"/>
          </p:cNvCxnSpPr>
          <p:nvPr/>
        </p:nvCxnSpPr>
        <p:spPr>
          <a:xfrm>
            <a:off x="5749300" y="2142950"/>
            <a:ext cx="189600" cy="13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5"/>
          <p:cNvCxnSpPr>
            <a:stCxn id="263" idx="2"/>
            <a:endCxn id="260" idx="6"/>
          </p:cNvCxnSpPr>
          <p:nvPr/>
        </p:nvCxnSpPr>
        <p:spPr>
          <a:xfrm rot="10800000">
            <a:off x="6305550" y="1586725"/>
            <a:ext cx="10221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5"/>
          <p:cNvSpPr/>
          <p:nvPr/>
        </p:nvSpPr>
        <p:spPr>
          <a:xfrm>
            <a:off x="5938900" y="931325"/>
            <a:ext cx="766500" cy="2598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7616350" y="2814650"/>
            <a:ext cx="1001400" cy="692400"/>
          </a:xfrm>
          <a:prstGeom prst="wedgeRectCallout">
            <a:avLst>
              <a:gd fmla="val -12962" name="adj1"/>
              <a:gd fmla="val -7378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4525400" y="2512950"/>
            <a:ext cx="1001400" cy="422400"/>
          </a:xfrm>
          <a:prstGeom prst="wedgeRectCallout">
            <a:avLst>
              <a:gd fmla="val 80867" name="adj1"/>
              <a:gd fmla="val -175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5899650" y="879875"/>
            <a:ext cx="1195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Oznaka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5382425" y="1359013"/>
            <a:ext cx="1195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Čvor1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7519450" y="1922788"/>
            <a:ext cx="1195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Čvor2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5611025" y="3873613"/>
            <a:ext cx="1195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Čvor3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5899650" y="2512950"/>
            <a:ext cx="1195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Veza1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4525400" y="2540113"/>
            <a:ext cx="1195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Svojstva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7649600" y="2921113"/>
            <a:ext cx="1195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Svojstva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idx="6" type="subTitle"/>
          </p:nvPr>
        </p:nvSpPr>
        <p:spPr>
          <a:xfrm>
            <a:off x="-334223" y="905700"/>
            <a:ext cx="65685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(Alumni1:Alumni {ime: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'Marija'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datum_rodjenja: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'1960-01-20'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pol: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prebivaliste: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'Niš'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email: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'marija@itc.rs'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telefon: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'+38160123456'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prezime: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'Marković'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4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(Katedra1:Katedra {naziv_katedre: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'Računarstvo i informatika'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4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(Alumni1)-[:POHADJAO_JE {datum_upisa: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'1979-10-01'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prosek: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'9,4'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datum_zavrsetka: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'1984-06-01'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tip_studija: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'Osnovne akademske'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}]-&gt;(Katedra1)</a:t>
            </a:r>
            <a:b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4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(Fakultet1:Fakultet {naziv: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'Elektronski fakultet'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univerzitet: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'Univerzitet u Nišu'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adresa: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'Aleksandra Medvedeva 14'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telefon:</a:t>
            </a:r>
            <a:r>
              <a:rPr lang="en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'+381 18 529105'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4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(Fakultet1)-[:IMA]-&gt;(Katedra1)</a:t>
            </a:r>
            <a:endParaRPr/>
          </a:p>
        </p:txBody>
      </p:sp>
      <p:sp>
        <p:nvSpPr>
          <p:cNvPr id="281" name="Google Shape;281;p36"/>
          <p:cNvSpPr txBox="1"/>
          <p:nvPr>
            <p:ph type="ctrTitle"/>
          </p:nvPr>
        </p:nvSpPr>
        <p:spPr>
          <a:xfrm>
            <a:off x="781676" y="15500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Cypher Query Language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3">
            <a:alphaModFix/>
          </a:blip>
          <a:srcRect b="0" l="0" r="9934" t="0"/>
          <a:stretch/>
        </p:blipFill>
        <p:spPr>
          <a:xfrm>
            <a:off x="4958025" y="2752575"/>
            <a:ext cx="4185976" cy="23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ctrTitle"/>
          </p:nvPr>
        </p:nvSpPr>
        <p:spPr>
          <a:xfrm flipH="1">
            <a:off x="75" y="3085150"/>
            <a:ext cx="60831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Karakteristike modeliranja </a:t>
            </a:r>
            <a:br>
              <a:rPr lang="en" sz="2800"/>
            </a:br>
            <a:r>
              <a:rPr lang="en" sz="2800"/>
              <a:t>                                      graf baza</a:t>
            </a:r>
            <a:endParaRPr sz="4800"/>
          </a:p>
        </p:txBody>
      </p:sp>
      <p:sp>
        <p:nvSpPr>
          <p:cNvPr id="288" name="Google Shape;288;p37"/>
          <p:cNvSpPr txBox="1"/>
          <p:nvPr>
            <p:ph idx="2" type="title"/>
          </p:nvPr>
        </p:nvSpPr>
        <p:spPr>
          <a:xfrm flipH="1">
            <a:off x="193504" y="2227725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89" name="Google Shape;289;p37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7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Labeled Property Graph</a:t>
            </a:r>
            <a:br>
              <a:rPr lang="en"/>
            </a:br>
            <a:r>
              <a:rPr lang="en"/>
              <a:t>Resource Description Framework</a:t>
            </a:r>
            <a:br>
              <a:rPr lang="en"/>
            </a:br>
            <a:r>
              <a:rPr lang="en"/>
              <a:t>Primeri pri modeliranju Neo4j graf baze podataka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ctrTitle"/>
          </p:nvPr>
        </p:nvSpPr>
        <p:spPr>
          <a:xfrm>
            <a:off x="2806675" y="284375"/>
            <a:ext cx="4403700" cy="5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Modeliranje graf baza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296" name="Google Shape;296;p38"/>
          <p:cNvSpPr txBox="1"/>
          <p:nvPr>
            <p:ph idx="1" type="subTitle"/>
          </p:nvPr>
        </p:nvSpPr>
        <p:spPr>
          <a:xfrm>
            <a:off x="1977175" y="990150"/>
            <a:ext cx="6842400" cy="31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Dobro struktuirana baza podrazumeva sledeće osobine: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Čuva memorijski prostor eliminisanjem suvišnih podataka;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Održava tačnost i integritet podataka;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Pruža pristup podacima na korisne načine.</a:t>
            </a:r>
            <a:b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Fizički model graf baza nalaže da se sledeći aspekti uzmu u razmatranje: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Jedinstvenost i identitet;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Tipovi podataka;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Atributi veza;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Povezanost podataka.</a:t>
            </a:r>
            <a:b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ctrTitle"/>
          </p:nvPr>
        </p:nvSpPr>
        <p:spPr>
          <a:xfrm>
            <a:off x="3528575" y="272025"/>
            <a:ext cx="50523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Labeled Property Graph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2" name="Google Shape;302;p39"/>
          <p:cNvSpPr txBox="1"/>
          <p:nvPr>
            <p:ph type="ctrTitle"/>
          </p:nvPr>
        </p:nvSpPr>
        <p:spPr>
          <a:xfrm>
            <a:off x="256100" y="3750375"/>
            <a:ext cx="59508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Resource Description Framework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303" name="Google Shape;303;p39"/>
          <p:cNvGrpSpPr/>
          <p:nvPr/>
        </p:nvGrpSpPr>
        <p:grpSpPr>
          <a:xfrm>
            <a:off x="4201159" y="3134084"/>
            <a:ext cx="612433" cy="485720"/>
            <a:chOff x="-62882850" y="1999375"/>
            <a:chExt cx="315850" cy="250500"/>
          </a:xfrm>
        </p:grpSpPr>
        <p:sp>
          <p:nvSpPr>
            <p:cNvPr id="304" name="Google Shape;304;p39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39"/>
          <p:cNvGrpSpPr/>
          <p:nvPr/>
        </p:nvGrpSpPr>
        <p:grpSpPr>
          <a:xfrm>
            <a:off x="4399491" y="1174515"/>
            <a:ext cx="520550" cy="592408"/>
            <a:chOff x="-56774050" y="1904075"/>
            <a:chExt cx="279625" cy="318225"/>
          </a:xfrm>
        </p:grpSpPr>
        <p:sp>
          <p:nvSpPr>
            <p:cNvPr id="307" name="Google Shape;307;p39"/>
            <p:cNvSpPr/>
            <p:nvPr/>
          </p:nvSpPr>
          <p:spPr>
            <a:xfrm>
              <a:off x="-5667165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-56774050" y="19040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39"/>
          <p:cNvGrpSpPr/>
          <p:nvPr/>
        </p:nvGrpSpPr>
        <p:grpSpPr>
          <a:xfrm>
            <a:off x="5708515" y="1181116"/>
            <a:ext cx="580745" cy="579217"/>
            <a:chOff x="-4570325" y="2405775"/>
            <a:chExt cx="294600" cy="293825"/>
          </a:xfrm>
        </p:grpSpPr>
        <p:sp>
          <p:nvSpPr>
            <p:cNvPr id="310" name="Google Shape;310;p39"/>
            <p:cNvSpPr/>
            <p:nvPr/>
          </p:nvSpPr>
          <p:spPr>
            <a:xfrm>
              <a:off x="-4570325" y="2405775"/>
              <a:ext cx="294600" cy="293825"/>
            </a:xfrm>
            <a:custGeom>
              <a:rect b="b" l="l" r="r" t="t"/>
              <a:pathLst>
                <a:path extrusionOk="0" h="11753" w="11784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-4478175" y="2439650"/>
              <a:ext cx="103975" cy="120525"/>
            </a:xfrm>
            <a:custGeom>
              <a:rect b="b" l="l" r="r" t="t"/>
              <a:pathLst>
                <a:path extrusionOk="0" h="4821" w="4159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39"/>
          <p:cNvGrpSpPr/>
          <p:nvPr/>
        </p:nvGrpSpPr>
        <p:grpSpPr>
          <a:xfrm>
            <a:off x="2867758" y="3090454"/>
            <a:ext cx="576112" cy="572958"/>
            <a:chOff x="-5971525" y="3273750"/>
            <a:chExt cx="292250" cy="290650"/>
          </a:xfrm>
        </p:grpSpPr>
        <p:sp>
          <p:nvSpPr>
            <p:cNvPr id="313" name="Google Shape;313;p39"/>
            <p:cNvSpPr/>
            <p:nvPr/>
          </p:nvSpPr>
          <p:spPr>
            <a:xfrm>
              <a:off x="-5868325" y="3273750"/>
              <a:ext cx="85075" cy="84300"/>
            </a:xfrm>
            <a:custGeom>
              <a:rect b="b" l="l" r="r" t="t"/>
              <a:pathLst>
                <a:path extrusionOk="0" h="3372" w="3403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-5971525" y="3308400"/>
              <a:ext cx="292250" cy="256000"/>
            </a:xfrm>
            <a:custGeom>
              <a:rect b="b" l="l" r="r" t="t"/>
              <a:pathLst>
                <a:path extrusionOk="0" h="10240" w="1169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39"/>
          <p:cNvSpPr/>
          <p:nvPr/>
        </p:nvSpPr>
        <p:spPr>
          <a:xfrm>
            <a:off x="1452146" y="3079525"/>
            <a:ext cx="616680" cy="594790"/>
          </a:xfrm>
          <a:custGeom>
            <a:rect b="b" l="l" r="r" t="t"/>
            <a:pathLst>
              <a:path extrusionOk="0" h="11646" w="12074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39"/>
          <p:cNvGrpSpPr/>
          <p:nvPr/>
        </p:nvGrpSpPr>
        <p:grpSpPr>
          <a:xfrm>
            <a:off x="6963126" y="1173029"/>
            <a:ext cx="595381" cy="595403"/>
            <a:chOff x="-6329875" y="3992050"/>
            <a:chExt cx="291425" cy="291450"/>
          </a:xfrm>
        </p:grpSpPr>
        <p:sp>
          <p:nvSpPr>
            <p:cNvPr id="317" name="Google Shape;317;p39"/>
            <p:cNvSpPr/>
            <p:nvPr/>
          </p:nvSpPr>
          <p:spPr>
            <a:xfrm>
              <a:off x="-6090450" y="4077900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-6262925" y="3992050"/>
              <a:ext cx="154400" cy="155200"/>
            </a:xfrm>
            <a:custGeom>
              <a:rect b="b" l="l" r="r" t="t"/>
              <a:pathLst>
                <a:path extrusionOk="0" h="6208" w="6176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-6329875" y="4044825"/>
              <a:ext cx="51200" cy="102425"/>
            </a:xfrm>
            <a:custGeom>
              <a:rect b="b" l="l" r="r" t="t"/>
              <a:pathLst>
                <a:path extrusionOk="0" h="4097" w="2048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-6329875" y="4129900"/>
              <a:ext cx="291425" cy="153600"/>
            </a:xfrm>
            <a:custGeom>
              <a:rect b="b" l="l" r="r" t="t"/>
              <a:pathLst>
                <a:path extrusionOk="0" h="6144" w="11657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9"/>
          <p:cNvSpPr txBox="1"/>
          <p:nvPr>
            <p:ph type="ctrTitle"/>
          </p:nvPr>
        </p:nvSpPr>
        <p:spPr>
          <a:xfrm>
            <a:off x="1436250" y="1982125"/>
            <a:ext cx="6070800" cy="5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Forme za modeliranje graf baza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ctrTitle"/>
          </p:nvPr>
        </p:nvSpPr>
        <p:spPr>
          <a:xfrm>
            <a:off x="2720100" y="994250"/>
            <a:ext cx="29427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Query-first approach</a:t>
            </a:r>
            <a:endParaRPr/>
          </a:p>
        </p:txBody>
      </p:sp>
      <p:sp>
        <p:nvSpPr>
          <p:cNvPr id="327" name="Google Shape;327;p40"/>
          <p:cNvSpPr txBox="1"/>
          <p:nvPr>
            <p:ph idx="2" type="ctrTitle"/>
          </p:nvPr>
        </p:nvSpPr>
        <p:spPr>
          <a:xfrm>
            <a:off x="292124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Modeliranje Neo4j graf baze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243800" y="1783963"/>
            <a:ext cx="49950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(Alumni1:Alumni {ime:</a:t>
            </a:r>
            <a:r>
              <a:rPr lang="en" sz="11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'Marija'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datum_rodjenja:</a:t>
            </a:r>
            <a:r>
              <a:rPr lang="en" sz="11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'1960-01-20'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pol:</a:t>
            </a:r>
            <a:r>
              <a:rPr lang="en" sz="11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prebivaliste:</a:t>
            </a:r>
            <a:r>
              <a:rPr lang="en" sz="11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'Niš'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email:</a:t>
            </a:r>
            <a:r>
              <a:rPr lang="en" sz="11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'marija@google.com'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telefon:</a:t>
            </a:r>
            <a:r>
              <a:rPr lang="en" sz="11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'+38160123456'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prezime:</a:t>
            </a:r>
            <a:r>
              <a:rPr lang="en" sz="11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'Marković'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kompanija:</a:t>
            </a:r>
            <a:r>
              <a:rPr b="1" lang="en" sz="11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'Google'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</p:txBody>
      </p:sp>
      <p:sp>
        <p:nvSpPr>
          <p:cNvPr id="329" name="Google Shape;329;p40"/>
          <p:cNvSpPr txBox="1"/>
          <p:nvPr/>
        </p:nvSpPr>
        <p:spPr>
          <a:xfrm>
            <a:off x="216075" y="2958475"/>
            <a:ext cx="4842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MATCH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(a:Alumni {ime: "</a:t>
            </a:r>
            <a:r>
              <a:rPr lang="en" sz="11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Marija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", prezime: "</a:t>
            </a:r>
            <a:r>
              <a:rPr lang="en" sz="11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Marković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"})</a:t>
            </a:r>
            <a:b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a.kompanija;</a:t>
            </a:r>
            <a:endParaRPr/>
          </a:p>
        </p:txBody>
      </p:sp>
      <p:sp>
        <p:nvSpPr>
          <p:cNvPr id="330" name="Google Shape;330;p40"/>
          <p:cNvSpPr txBox="1"/>
          <p:nvPr/>
        </p:nvSpPr>
        <p:spPr>
          <a:xfrm>
            <a:off x="216075" y="3616400"/>
            <a:ext cx="30975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MATCH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(a1:Alumni), (a2:Alumni)</a:t>
            </a:r>
            <a:b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any(x </a:t>
            </a: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a1.kompanija </a:t>
            </a: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a2.kompanija)</a:t>
            </a:r>
            <a:b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&lt;&gt;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b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a1, a2;</a:t>
            </a:r>
            <a:endParaRPr/>
          </a:p>
        </p:txBody>
      </p:sp>
      <p:sp>
        <p:nvSpPr>
          <p:cNvPr id="331" name="Google Shape;331;p40"/>
          <p:cNvSpPr txBox="1"/>
          <p:nvPr/>
        </p:nvSpPr>
        <p:spPr>
          <a:xfrm>
            <a:off x="4764500" y="1785775"/>
            <a:ext cx="3820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(Alumni1)-[:RADI_U]-&gt;(Kompanija1)</a:t>
            </a:r>
            <a:endParaRPr/>
          </a:p>
        </p:txBody>
      </p:sp>
      <p:sp>
        <p:nvSpPr>
          <p:cNvPr id="332" name="Google Shape;332;p40"/>
          <p:cNvSpPr txBox="1"/>
          <p:nvPr/>
        </p:nvSpPr>
        <p:spPr>
          <a:xfrm>
            <a:off x="4708350" y="2917800"/>
            <a:ext cx="42414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MATCH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 (a:Alumni {ime: "</a:t>
            </a:r>
            <a:r>
              <a:rPr lang="en" sz="11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Marija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",    prezime: "</a:t>
            </a:r>
            <a:r>
              <a:rPr lang="en" sz="11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Marković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"}),</a:t>
            </a:r>
            <a:b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    (a)-[:RADI_U]-&gt;(k:Kompanija)</a:t>
            </a:r>
            <a:b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k.naziv;</a:t>
            </a:r>
            <a:endParaRPr/>
          </a:p>
        </p:txBody>
      </p:sp>
      <p:sp>
        <p:nvSpPr>
          <p:cNvPr id="333" name="Google Shape;333;p40"/>
          <p:cNvSpPr txBox="1"/>
          <p:nvPr/>
        </p:nvSpPr>
        <p:spPr>
          <a:xfrm>
            <a:off x="4688300" y="3848650"/>
            <a:ext cx="4369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MATCH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 (a1:Alumni)-[:RADI_U]-&gt;(k:Kompanija), </a:t>
            </a:r>
            <a:b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	  (a2:Alumni)-[:RADI_U]-&gt;(k)</a:t>
            </a:r>
            <a:b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a1, a2, k;</a:t>
            </a:r>
            <a:endParaRPr/>
          </a:p>
        </p:txBody>
      </p:sp>
      <p:cxnSp>
        <p:nvCxnSpPr>
          <p:cNvPr id="334" name="Google Shape;334;p40"/>
          <p:cNvCxnSpPr/>
          <p:nvPr/>
        </p:nvCxnSpPr>
        <p:spPr>
          <a:xfrm>
            <a:off x="5058975" y="1783975"/>
            <a:ext cx="0" cy="30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ctrTitle"/>
          </p:nvPr>
        </p:nvSpPr>
        <p:spPr>
          <a:xfrm flipH="1">
            <a:off x="75" y="3085150"/>
            <a:ext cx="60831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Optimizacija podataka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 flipH="1">
            <a:off x="193504" y="2227725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41" name="Google Shape;341;p4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41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Indeksi</a:t>
            </a:r>
            <a:br>
              <a:rPr lang="en"/>
            </a:br>
            <a:r>
              <a:rPr lang="en"/>
              <a:t>Constraints</a:t>
            </a:r>
            <a:br>
              <a:rPr lang="en"/>
            </a:br>
            <a:r>
              <a:rPr lang="en"/>
              <a:t>Skladištenje podataka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Optimizacija na nivou upita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idx="2" type="ctrTitle"/>
          </p:nvPr>
        </p:nvSpPr>
        <p:spPr>
          <a:xfrm>
            <a:off x="1964840" y="47650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Neo4j Indeksi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48" name="Google Shape;348;p42"/>
          <p:cNvSpPr txBox="1"/>
          <p:nvPr/>
        </p:nvSpPr>
        <p:spPr>
          <a:xfrm>
            <a:off x="2205925" y="1655150"/>
            <a:ext cx="59667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INDEX 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a_ime </a:t>
            </a: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(a:Alumni) </a:t>
            </a: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(a.ime)</a:t>
            </a:r>
            <a:b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ili</a:t>
            </a:r>
            <a:endParaRPr sz="17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 INDEX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a_ime </a:t>
            </a: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:Alumni(ime)</a:t>
            </a:r>
            <a:endParaRPr sz="1350">
              <a:solidFill>
                <a:srgbClr val="9C3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2227843" y="2575783"/>
            <a:ext cx="41847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DROP INDEX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a_ime </a:t>
            </a:r>
            <a:endParaRPr sz="1700">
              <a:solidFill>
                <a:srgbClr val="7EA2B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ili</a:t>
            </a:r>
            <a:endParaRPr sz="17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DROP INDEX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:Alumni(ime)</a:t>
            </a:r>
            <a:endParaRPr sz="1700">
              <a:solidFill>
                <a:srgbClr val="7EA2B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2205925" y="3544228"/>
            <a:ext cx="5454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:Alumni(ime, email)</a:t>
            </a:r>
            <a:endParaRPr sz="1900"/>
          </a:p>
        </p:txBody>
      </p:sp>
      <p:sp>
        <p:nvSpPr>
          <p:cNvPr id="351" name="Google Shape;351;p42"/>
          <p:cNvSpPr txBox="1"/>
          <p:nvPr/>
        </p:nvSpPr>
        <p:spPr>
          <a:xfrm>
            <a:off x="2205925" y="4016325"/>
            <a:ext cx="35163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db.indexes;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idx="2" type="ctrTitle"/>
          </p:nvPr>
        </p:nvSpPr>
        <p:spPr>
          <a:xfrm>
            <a:off x="1865940" y="612525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Full-text indexes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7" name="Google Shape;357;p43"/>
          <p:cNvSpPr txBox="1"/>
          <p:nvPr/>
        </p:nvSpPr>
        <p:spPr>
          <a:xfrm>
            <a:off x="2151375" y="1358425"/>
            <a:ext cx="6466500" cy="3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vo"/>
              <a:buChar char="●"/>
            </a:pPr>
            <a:r>
              <a:rPr lang="en" sz="1600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rPr>
              <a:t>podržavaju indeksiranje čvorova i veza;</a:t>
            </a:r>
            <a:endParaRPr sz="1600">
              <a:solidFill>
                <a:schemeClr val="accent6"/>
              </a:solidFill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vo"/>
              <a:buChar char="●"/>
            </a:pPr>
            <a:r>
              <a:rPr lang="en" sz="1600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rPr>
              <a:t>podržavaju konfiguraciju dodatnih analizatora, van </a:t>
            </a:r>
            <a:r>
              <a:rPr i="1" lang="en" sz="1600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rPr>
              <a:t>Lucene </a:t>
            </a:r>
            <a:r>
              <a:rPr lang="en" sz="1600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rPr>
              <a:t>biblioteke;</a:t>
            </a:r>
            <a:endParaRPr sz="1600">
              <a:solidFill>
                <a:schemeClr val="accent6"/>
              </a:solidFill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vo"/>
              <a:buChar char="●"/>
            </a:pPr>
            <a:r>
              <a:rPr lang="en" sz="1600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rPr>
              <a:t>mogu da budu pretraživani Lucene upitnim jezikom;</a:t>
            </a:r>
            <a:endParaRPr sz="1600">
              <a:solidFill>
                <a:schemeClr val="accent6"/>
              </a:solidFill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vo"/>
              <a:buChar char="●"/>
            </a:pPr>
            <a:r>
              <a:rPr lang="en" sz="1600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rPr>
              <a:t>mogu prikazati score za svaki rezultat upita;</a:t>
            </a:r>
            <a:endParaRPr sz="1600">
              <a:solidFill>
                <a:schemeClr val="accent6"/>
              </a:solidFill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vo"/>
              <a:buChar char="●"/>
            </a:pPr>
            <a:r>
              <a:rPr lang="en" sz="1600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rPr>
              <a:t>automatski se ažuriraju, sa svakom promenom čvorova i veza;</a:t>
            </a:r>
            <a:endParaRPr sz="1600">
              <a:solidFill>
                <a:schemeClr val="accent6"/>
              </a:solidFill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vo"/>
              <a:buChar char="●"/>
            </a:pPr>
            <a:r>
              <a:rPr lang="en" sz="1600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rPr>
              <a:t>može im se pristupiti iz Cypher procedura;</a:t>
            </a:r>
            <a:endParaRPr sz="1600">
              <a:solidFill>
                <a:schemeClr val="accent6"/>
              </a:solidFill>
              <a:latin typeface="Arvo"/>
              <a:ea typeface="Arvo"/>
              <a:cs typeface="Arvo"/>
              <a:sym typeface="Arvo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vo"/>
              <a:buChar char="●"/>
            </a:pPr>
            <a:r>
              <a:rPr lang="en" sz="1600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rPr>
              <a:t>mogu se konfigurisati tako da budu eventualno konzistentni upotrebom pozadinske niti za ažuriranje indeksa.</a:t>
            </a:r>
            <a:endParaRPr sz="2100">
              <a:solidFill>
                <a:srgbClr val="6B6BB8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/>
        </p:nvSpPr>
        <p:spPr>
          <a:xfrm>
            <a:off x="2608825" y="274000"/>
            <a:ext cx="689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(Alumni1:Alumni {ime:</a:t>
            </a:r>
            <a:r>
              <a:rPr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'Marija'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datum_rodjenja:</a:t>
            </a:r>
            <a:r>
              <a:rPr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'1960-01-20'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pol:</a:t>
            </a:r>
            <a:r>
              <a:rPr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prebivaliste:</a:t>
            </a:r>
            <a:r>
              <a:rPr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'Niš'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email:</a:t>
            </a:r>
            <a:r>
              <a:rPr b="1"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'marija@itc.rs'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telefon:</a:t>
            </a:r>
            <a:r>
              <a:rPr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'+38160123456'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prezime:</a:t>
            </a:r>
            <a:r>
              <a:rPr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'Marković'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600">
              <a:solidFill>
                <a:srgbClr val="7EA2B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(Fakultet1:Fakultet {</a:t>
            </a:r>
            <a:r>
              <a:rPr b="1"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naziv:</a:t>
            </a:r>
            <a:r>
              <a:rPr b="1"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'Elektronski fakultet'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univerzitet:</a:t>
            </a:r>
            <a:r>
              <a:rPr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'Univerzitet u Nišu'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adresa:</a:t>
            </a:r>
            <a:r>
              <a:rPr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'Aleksandra Medvedeva 14'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telefon:</a:t>
            </a:r>
            <a:r>
              <a:rPr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'+381 18 529105', </a:t>
            </a:r>
            <a:r>
              <a:rPr b="1"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email:</a:t>
            </a:r>
            <a:r>
              <a:rPr b="1"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'efinfo@elfak.ni.ac.rs'</a:t>
            </a:r>
            <a:r>
              <a:rPr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600">
              <a:solidFill>
                <a:srgbClr val="7EA2B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B6B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db.index.fulltext.createNodeIndex(</a:t>
            </a:r>
            <a:r>
              <a:rPr lang="en" sz="17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"EmailiNaziv"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" sz="17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"Alumni"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"Fakultet"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7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"naziv"</a:t>
            </a:r>
            <a:r>
              <a:rPr lang="en" sz="17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900"/>
          </a:p>
        </p:txBody>
      </p:sp>
      <p:sp>
        <p:nvSpPr>
          <p:cNvPr id="363" name="Google Shape;363;p44"/>
          <p:cNvSpPr txBox="1"/>
          <p:nvPr/>
        </p:nvSpPr>
        <p:spPr>
          <a:xfrm>
            <a:off x="2549400" y="3989050"/>
            <a:ext cx="704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db.index.fulltext.queryNodes(</a:t>
            </a:r>
            <a:r>
              <a:rPr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"EmailiNaziv"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'elektronski AND fakultet'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) YIELD node, score</a:t>
            </a:r>
            <a:b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node.naziv, score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2" type="ctrTitle"/>
          </p:nvPr>
        </p:nvSpPr>
        <p:spPr>
          <a:xfrm>
            <a:off x="0" y="973750"/>
            <a:ext cx="278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Fizičko projektovanje i optimizacija podataka</a:t>
            </a:r>
            <a:endParaRPr sz="1600"/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482200" y="1440925"/>
            <a:ext cx="22131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Projektovanje baza podataka, Optimizacija podataka, </a:t>
            </a:r>
            <a:br>
              <a:rPr lang="en" sz="1100"/>
            </a:br>
            <a:r>
              <a:rPr lang="en" sz="1100"/>
              <a:t>Relaciono i graf modeliranje</a:t>
            </a:r>
            <a:endParaRPr sz="1100"/>
          </a:p>
        </p:txBody>
      </p:sp>
      <p:sp>
        <p:nvSpPr>
          <p:cNvPr id="142" name="Google Shape;142;p27"/>
          <p:cNvSpPr txBox="1"/>
          <p:nvPr>
            <p:ph idx="9" type="ctrTitle"/>
          </p:nvPr>
        </p:nvSpPr>
        <p:spPr>
          <a:xfrm>
            <a:off x="99600" y="2186725"/>
            <a:ext cx="269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Graf baze podataka i Neo4j</a:t>
            </a:r>
            <a:endParaRPr sz="1600"/>
          </a:p>
        </p:txBody>
      </p:sp>
      <p:sp>
        <p:nvSpPr>
          <p:cNvPr id="143" name="Google Shape;143;p27"/>
          <p:cNvSpPr txBox="1"/>
          <p:nvPr>
            <p:ph idx="13" type="subTitle"/>
          </p:nvPr>
        </p:nvSpPr>
        <p:spPr>
          <a:xfrm>
            <a:off x="754226" y="2641550"/>
            <a:ext cx="2043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Native i Non-native graf baze,</a:t>
            </a:r>
            <a:br>
              <a:rPr lang="en" sz="1100"/>
            </a:br>
            <a:r>
              <a:rPr lang="en" sz="1100"/>
              <a:t>Prednosti graf baza u odnosu na relacione,</a:t>
            </a:r>
            <a:br>
              <a:rPr lang="en" sz="1100"/>
            </a:br>
            <a:r>
              <a:rPr lang="en" sz="1100"/>
              <a:t>Osnovni koncepti Neo4j baze i CQL</a:t>
            </a:r>
            <a:endParaRPr sz="1100"/>
          </a:p>
        </p:txBody>
      </p:sp>
      <p:sp>
        <p:nvSpPr>
          <p:cNvPr id="144" name="Google Shape;144;p27"/>
          <p:cNvSpPr txBox="1"/>
          <p:nvPr>
            <p:ph idx="3" type="title"/>
          </p:nvPr>
        </p:nvSpPr>
        <p:spPr>
          <a:xfrm>
            <a:off x="2538823" y="1198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01</a:t>
            </a:r>
            <a:endParaRPr sz="3800"/>
          </a:p>
        </p:txBody>
      </p:sp>
      <p:sp>
        <p:nvSpPr>
          <p:cNvPr id="145" name="Google Shape;145;p27"/>
          <p:cNvSpPr txBox="1"/>
          <p:nvPr>
            <p:ph idx="5" type="title"/>
          </p:nvPr>
        </p:nvSpPr>
        <p:spPr>
          <a:xfrm>
            <a:off x="4737781" y="2636143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03</a:t>
            </a:r>
            <a:endParaRPr sz="3800"/>
          </a:p>
        </p:txBody>
      </p:sp>
      <p:sp>
        <p:nvSpPr>
          <p:cNvPr id="146" name="Google Shape;146;p27"/>
          <p:cNvSpPr txBox="1"/>
          <p:nvPr>
            <p:ph idx="4" type="title"/>
          </p:nvPr>
        </p:nvSpPr>
        <p:spPr>
          <a:xfrm>
            <a:off x="2538831" y="2411433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02</a:t>
            </a:r>
            <a:endParaRPr sz="3800"/>
          </a:p>
        </p:txBody>
      </p:sp>
      <p:cxnSp>
        <p:nvCxnSpPr>
          <p:cNvPr id="147" name="Google Shape;147;p27"/>
          <p:cNvCxnSpPr/>
          <p:nvPr/>
        </p:nvCxnSpPr>
        <p:spPr>
          <a:xfrm>
            <a:off x="3915450" y="897550"/>
            <a:ext cx="0" cy="23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7"/>
          <p:cNvSpPr txBox="1"/>
          <p:nvPr>
            <p:ph idx="6" type="title"/>
          </p:nvPr>
        </p:nvSpPr>
        <p:spPr>
          <a:xfrm>
            <a:off x="5106008" y="379461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04</a:t>
            </a:r>
            <a:endParaRPr sz="3800"/>
          </a:p>
        </p:txBody>
      </p:sp>
      <p:sp>
        <p:nvSpPr>
          <p:cNvPr id="149" name="Google Shape;149;p27"/>
          <p:cNvSpPr txBox="1"/>
          <p:nvPr>
            <p:ph idx="14" type="ctrTitle"/>
          </p:nvPr>
        </p:nvSpPr>
        <p:spPr>
          <a:xfrm>
            <a:off x="5983175" y="2522900"/>
            <a:ext cx="316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Karakteristike modeliranja graf baza</a:t>
            </a:r>
            <a:endParaRPr sz="1600"/>
          </a:p>
        </p:txBody>
      </p:sp>
      <p:sp>
        <p:nvSpPr>
          <p:cNvPr id="150" name="Google Shape;150;p27"/>
          <p:cNvSpPr txBox="1"/>
          <p:nvPr>
            <p:ph idx="15" type="subTitle"/>
          </p:nvPr>
        </p:nvSpPr>
        <p:spPr>
          <a:xfrm>
            <a:off x="5983175" y="2978275"/>
            <a:ext cx="22131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Graf označenih svojstava,</a:t>
            </a:r>
            <a:br>
              <a:rPr lang="en" sz="1100"/>
            </a:br>
            <a:r>
              <a:rPr lang="en" sz="1100"/>
              <a:t>RDF,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Primeri pri modeliranju graf baze</a:t>
            </a:r>
            <a:endParaRPr sz="1100"/>
          </a:p>
        </p:txBody>
      </p:sp>
      <p:sp>
        <p:nvSpPr>
          <p:cNvPr id="151" name="Google Shape;151;p27"/>
          <p:cNvSpPr txBox="1"/>
          <p:nvPr>
            <p:ph idx="16" type="ctrTitle"/>
          </p:nvPr>
        </p:nvSpPr>
        <p:spPr>
          <a:xfrm>
            <a:off x="5995558" y="3550667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Optimizacija</a:t>
            </a:r>
            <a:endParaRPr sz="1600"/>
          </a:p>
        </p:txBody>
      </p:sp>
      <p:sp>
        <p:nvSpPr>
          <p:cNvPr id="152" name="Google Shape;152;p27"/>
          <p:cNvSpPr txBox="1"/>
          <p:nvPr>
            <p:ph idx="17" type="subTitle"/>
          </p:nvPr>
        </p:nvSpPr>
        <p:spPr>
          <a:xfrm>
            <a:off x="5995558" y="4005492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Indeksi,</a:t>
            </a:r>
            <a:br>
              <a:rPr lang="en" sz="1100"/>
            </a:br>
            <a:r>
              <a:rPr lang="en" sz="1100"/>
              <a:t>Ograničenja,</a:t>
            </a:r>
            <a:br>
              <a:rPr lang="en" sz="1100"/>
            </a:br>
            <a:r>
              <a:rPr lang="en" sz="1100"/>
              <a:t>Skladištenje podataka,</a:t>
            </a:r>
            <a:br>
              <a:rPr lang="en" sz="1100"/>
            </a:br>
            <a:r>
              <a:rPr lang="en" sz="1100"/>
              <a:t>Optimizacija upita</a:t>
            </a:r>
            <a:endParaRPr sz="1100"/>
          </a:p>
        </p:txBody>
      </p:sp>
      <p:cxnSp>
        <p:nvCxnSpPr>
          <p:cNvPr id="153" name="Google Shape;153;p27"/>
          <p:cNvCxnSpPr/>
          <p:nvPr/>
        </p:nvCxnSpPr>
        <p:spPr>
          <a:xfrm>
            <a:off x="4982800" y="2343450"/>
            <a:ext cx="0" cy="23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idx="2" type="ctrTitle"/>
          </p:nvPr>
        </p:nvSpPr>
        <p:spPr>
          <a:xfrm>
            <a:off x="1964840" y="47650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Neo4j Constraints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9" name="Google Shape;369;p45"/>
          <p:cNvSpPr txBox="1"/>
          <p:nvPr/>
        </p:nvSpPr>
        <p:spPr>
          <a:xfrm>
            <a:off x="2205925" y="1655150"/>
            <a:ext cx="59667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(k:Katedra) </a:t>
            </a: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ASSERT 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k.naziv </a:t>
            </a: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UNIQUE</a:t>
            </a:r>
            <a:endParaRPr sz="1500">
              <a:solidFill>
                <a:srgbClr val="6B6B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ili</a:t>
            </a:r>
            <a:endParaRPr sz="15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nazivKatedre </a:t>
            </a: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(k:Katedra) </a:t>
            </a:r>
            <a:b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ASSERT 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k.naziv </a:t>
            </a: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UNIQUE</a:t>
            </a:r>
            <a:endParaRPr sz="1150">
              <a:solidFill>
                <a:srgbClr val="1D75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B6BB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45"/>
          <p:cNvSpPr txBox="1"/>
          <p:nvPr/>
        </p:nvSpPr>
        <p:spPr>
          <a:xfrm>
            <a:off x="2188725" y="3276500"/>
            <a:ext cx="3000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db.constraints;</a:t>
            </a:r>
            <a:endParaRPr sz="1600"/>
          </a:p>
        </p:txBody>
      </p:sp>
      <p:sp>
        <p:nvSpPr>
          <p:cNvPr id="371" name="Google Shape;371;p45"/>
          <p:cNvSpPr txBox="1"/>
          <p:nvPr/>
        </p:nvSpPr>
        <p:spPr>
          <a:xfrm>
            <a:off x="2192225" y="3832900"/>
            <a:ext cx="58812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en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naziv_ograničenja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idx="2" type="ctrTitle"/>
          </p:nvPr>
        </p:nvSpPr>
        <p:spPr>
          <a:xfrm>
            <a:off x="1964840" y="488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Neo4j Constraints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7" name="Google Shape;377;p46"/>
          <p:cNvSpPr txBox="1"/>
          <p:nvPr/>
        </p:nvSpPr>
        <p:spPr>
          <a:xfrm>
            <a:off x="2707750" y="1435050"/>
            <a:ext cx="61326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tipStudija </a:t>
            </a:r>
            <a:b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()-[P:POHADJAO_JE]-()</a:t>
            </a:r>
            <a:endParaRPr sz="1500">
              <a:solidFill>
                <a:srgbClr val="7EA2B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(k:Katedra) </a:t>
            </a:r>
            <a:b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ASSERT 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EXISTS </a:t>
            </a: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(P.tip_studija)</a:t>
            </a:r>
            <a:endParaRPr sz="1700"/>
          </a:p>
        </p:txBody>
      </p:sp>
      <p:sp>
        <p:nvSpPr>
          <p:cNvPr id="378" name="Google Shape;378;p46"/>
          <p:cNvSpPr txBox="1"/>
          <p:nvPr/>
        </p:nvSpPr>
        <p:spPr>
          <a:xfrm>
            <a:off x="2667000" y="2895600"/>
            <a:ext cx="72165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fakultet </a:t>
            </a:r>
            <a:b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 (f:Fakultet)</a:t>
            </a:r>
            <a:b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ASSERT </a:t>
            </a:r>
            <a:r>
              <a:rPr lang="en" sz="15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(f.naziv, f.adresa, f.univerzitet)</a:t>
            </a:r>
            <a: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 IS NODE KEY</a:t>
            </a:r>
            <a:br>
              <a:rPr lang="en" sz="15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idx="2" type="ctrTitle"/>
          </p:nvPr>
        </p:nvSpPr>
        <p:spPr>
          <a:xfrm>
            <a:off x="2199740" y="488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Skladištenje podataka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84" name="Google Shape;384;p47"/>
          <p:cNvSpPr txBox="1"/>
          <p:nvPr/>
        </p:nvSpPr>
        <p:spPr>
          <a:xfrm>
            <a:off x="3103400" y="1222400"/>
            <a:ext cx="6466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rPr>
              <a:t>Node Store, Relationship Store, Property Store fajlovi</a:t>
            </a:r>
            <a:endParaRPr sz="1600">
              <a:solidFill>
                <a:schemeClr val="accent6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100">
              <a:solidFill>
                <a:srgbClr val="6B6BB8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85" name="Google Shape;3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400" y="2045950"/>
            <a:ext cx="5654753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>
            <p:ph idx="2" type="ctrTitle"/>
          </p:nvPr>
        </p:nvSpPr>
        <p:spPr>
          <a:xfrm>
            <a:off x="2681940" y="488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Optimizacija na nivou upita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1" name="Google Shape;391;p48"/>
          <p:cNvSpPr txBox="1"/>
          <p:nvPr/>
        </p:nvSpPr>
        <p:spPr>
          <a:xfrm>
            <a:off x="3103400" y="1222400"/>
            <a:ext cx="6466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rPr>
              <a:t>EXPLAIN i PROFILE opcije</a:t>
            </a:r>
            <a:endParaRPr sz="1600">
              <a:solidFill>
                <a:schemeClr val="accent6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100">
              <a:solidFill>
                <a:srgbClr val="6B6BB8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2" name="Google Shape;392;p48"/>
          <p:cNvSpPr txBox="1"/>
          <p:nvPr/>
        </p:nvSpPr>
        <p:spPr>
          <a:xfrm>
            <a:off x="1706275" y="1743350"/>
            <a:ext cx="30000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PROFILE</a:t>
            </a:r>
            <a:endParaRPr sz="1300">
              <a:solidFill>
                <a:srgbClr val="6B6BB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MATCH </a:t>
            </a:r>
            <a:r>
              <a:rPr lang="en" sz="13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(a {ime:</a:t>
            </a:r>
            <a:r>
              <a:rPr lang="en" sz="1300">
                <a:solidFill>
                  <a:srgbClr val="568C3B"/>
                </a:solidFill>
                <a:latin typeface="Consolas"/>
                <a:ea typeface="Consolas"/>
                <a:cs typeface="Consolas"/>
                <a:sym typeface="Consolas"/>
              </a:rPr>
              <a:t> "Marija"</a:t>
            </a:r>
            <a:r>
              <a:rPr lang="en" sz="13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" sz="13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6B6BB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7EA2B4"/>
                </a:solidFill>
                <a:latin typeface="Consolas"/>
                <a:ea typeface="Consolas"/>
                <a:cs typeface="Consolas"/>
                <a:sym typeface="Consolas"/>
              </a:rPr>
              <a:t>a;</a:t>
            </a:r>
            <a:endParaRPr sz="1600"/>
          </a:p>
        </p:txBody>
      </p:sp>
      <p:graphicFrame>
        <p:nvGraphicFramePr>
          <p:cNvPr id="393" name="Google Shape;393;p48"/>
          <p:cNvGraphicFramePr/>
          <p:nvPr/>
        </p:nvGraphicFramePr>
        <p:xfrm>
          <a:off x="129800" y="299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{B1A7AD4C-612C-437A-9B40-7976162AE95A}</a:tableStyleId>
              </a:tblPr>
              <a:tblGrid>
                <a:gridCol w="9078100"/>
              </a:tblGrid>
              <a:tr h="110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+-----------------+----------------+------+---------+-----------------+-------------------+----------------------+-----------+---------------------------+</a:t>
                      </a:r>
                      <a:b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Operator       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Estimated Rows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Rows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 Hits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Page Cache Hits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Page Cache Misses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Page Cache Hit Ratio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Variables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Other                    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b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+-----------------+----------------+------+---------+-----------------+-------------------+----------------------+-----------+---------------------------+</a:t>
                      </a:r>
                      <a:b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+ProduceResults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16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1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0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0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0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0.0000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       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b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+----------------+------+---------+-----------------+-------------------+----------------------+-----------+---------------------------+</a:t>
                      </a:r>
                      <a:b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+Filter        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16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1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23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0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0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0.0000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       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a.ime = $`  AUTOSTRING0`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b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+----------------+------+---------+-----------------+-------------------+----------------------+-----------+---------------------------+</a:t>
                      </a:r>
                      <a:b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+AllNodesScan  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23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23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24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0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0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0.0000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       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r>
                        <a:rPr lang="en" sz="800">
                          <a:solidFill>
                            <a:srgbClr val="568C3B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</a:t>
                      </a:r>
                      <a: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br>
                        <a:rPr lang="en" sz="800">
                          <a:solidFill>
                            <a:srgbClr val="7EA2B4"/>
                          </a:solidFill>
                          <a:highlight>
                            <a:srgbClr val="161B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800">
                        <a:solidFill>
                          <a:srgbClr val="333333"/>
                        </a:solidFill>
                        <a:highlight>
                          <a:srgbClr val="F5F5F5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161B1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</a:t>
            </a:r>
            <a:endParaRPr/>
          </a:p>
        </p:txBody>
      </p:sp>
      <p:sp>
        <p:nvSpPr>
          <p:cNvPr id="399" name="Google Shape;399;p49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Pitanja?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ctrTitle"/>
          </p:nvPr>
        </p:nvSpPr>
        <p:spPr>
          <a:xfrm flipH="1">
            <a:off x="75" y="3085150"/>
            <a:ext cx="60831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Fizičko projektovanje i optimizacija podataka</a:t>
            </a:r>
            <a:endParaRPr sz="4800"/>
          </a:p>
        </p:txBody>
      </p:sp>
      <p:sp>
        <p:nvSpPr>
          <p:cNvPr id="159" name="Google Shape;159;p28"/>
          <p:cNvSpPr txBox="1"/>
          <p:nvPr>
            <p:ph idx="2" type="title"/>
          </p:nvPr>
        </p:nvSpPr>
        <p:spPr>
          <a:xfrm flipH="1">
            <a:off x="193504" y="2227725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60" name="Google Shape;160;p28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Projektovanje baza podataka</a:t>
            </a:r>
            <a:br>
              <a:rPr lang="en"/>
            </a:br>
            <a:r>
              <a:rPr lang="en"/>
              <a:t>Optimizacija podataka</a:t>
            </a:r>
            <a:br>
              <a:rPr lang="en"/>
            </a:br>
            <a:r>
              <a:rPr lang="en"/>
              <a:t>Relaciono i graf modeliranje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ctrTitle"/>
          </p:nvPr>
        </p:nvSpPr>
        <p:spPr>
          <a:xfrm>
            <a:off x="1964851" y="353275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Osnovni koraci pri p</a:t>
            </a:r>
            <a:r>
              <a:rPr lang="en">
                <a:solidFill>
                  <a:schemeClr val="lt2"/>
                </a:solidFill>
              </a:rPr>
              <a:t>rojektovanju baze podataka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29"/>
          <p:cNvGrpSpPr/>
          <p:nvPr/>
        </p:nvGrpSpPr>
        <p:grpSpPr>
          <a:xfrm>
            <a:off x="772300" y="2204567"/>
            <a:ext cx="2716414" cy="1816300"/>
            <a:chOff x="611641" y="2341741"/>
            <a:chExt cx="2228944" cy="1579941"/>
          </a:xfrm>
        </p:grpSpPr>
        <p:sp>
          <p:nvSpPr>
            <p:cNvPr id="168" name="Google Shape;168;p29"/>
            <p:cNvSpPr/>
            <p:nvPr/>
          </p:nvSpPr>
          <p:spPr>
            <a:xfrm>
              <a:off x="611641" y="2898682"/>
              <a:ext cx="994200" cy="10230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" name="Google Shape;169;p29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9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1" name="Google Shape;171;p29"/>
          <p:cNvGrpSpPr/>
          <p:nvPr/>
        </p:nvGrpSpPr>
        <p:grpSpPr>
          <a:xfrm flipH="1" rot="10800000">
            <a:off x="2548699" y="2034614"/>
            <a:ext cx="2557222" cy="1757906"/>
            <a:chOff x="719993" y="2341741"/>
            <a:chExt cx="2120592" cy="1457875"/>
          </a:xfrm>
        </p:grpSpPr>
        <p:sp>
          <p:nvSpPr>
            <p:cNvPr id="172" name="Google Shape;172;p29"/>
            <p:cNvSpPr/>
            <p:nvPr/>
          </p:nvSpPr>
          <p:spPr>
            <a:xfrm>
              <a:off x="719993" y="2802116"/>
              <a:ext cx="1076700" cy="9975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" name="Google Shape;173;p29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9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5" name="Google Shape;175;p29"/>
          <p:cNvGrpSpPr/>
          <p:nvPr/>
        </p:nvGrpSpPr>
        <p:grpSpPr>
          <a:xfrm>
            <a:off x="4143753" y="2224256"/>
            <a:ext cx="2477890" cy="1868115"/>
            <a:chOff x="720012" y="2341741"/>
            <a:chExt cx="2120574" cy="1579935"/>
          </a:xfrm>
        </p:grpSpPr>
        <p:sp>
          <p:nvSpPr>
            <p:cNvPr id="176" name="Google Shape;176;p29"/>
            <p:cNvSpPr/>
            <p:nvPr/>
          </p:nvSpPr>
          <p:spPr>
            <a:xfrm>
              <a:off x="720012" y="2898675"/>
              <a:ext cx="1077300" cy="10230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" name="Google Shape;177;p29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9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9" name="Google Shape;179;p29"/>
          <p:cNvSpPr/>
          <p:nvPr/>
        </p:nvSpPr>
        <p:spPr>
          <a:xfrm flipH="1" rot="10800000">
            <a:off x="5775802" y="1852651"/>
            <a:ext cx="1211700" cy="1125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772300" y="3198250"/>
            <a:ext cx="1121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Analiza zahteva</a:t>
            </a:r>
            <a:endParaRPr b="1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2548700" y="1618250"/>
            <a:ext cx="18423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Kako korisnici vide podatke</a:t>
            </a:r>
            <a:endParaRPr b="1"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2498250" y="2316775"/>
            <a:ext cx="1422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Konceptualna šema</a:t>
            </a:r>
            <a:endParaRPr b="1" sz="150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5883800" y="2181600"/>
            <a:ext cx="995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Fizička šema</a:t>
            </a:r>
            <a:endParaRPr b="1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4248500" y="3198251"/>
            <a:ext cx="995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Logička šema</a:t>
            </a:r>
            <a:endParaRPr b="1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921150" y="4092375"/>
            <a:ext cx="17559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Opisuje način na koji su podaci predstavljeni korisniku - Model podataka</a:t>
            </a:r>
            <a:endParaRPr b="1"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5677050" y="1299475"/>
            <a:ext cx="15813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Datoteke, indeksi i druge pomoćne strukture</a:t>
            </a:r>
            <a:endParaRPr b="1"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Optimizacija podataka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2" type="ctrTitle"/>
          </p:nvPr>
        </p:nvSpPr>
        <p:spPr>
          <a:xfrm>
            <a:off x="1619700" y="1194850"/>
            <a:ext cx="53442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Optimizacija na nivou interne organizacije podataka</a:t>
            </a:r>
            <a:endParaRPr sz="1600"/>
          </a:p>
        </p:txBody>
      </p:sp>
      <p:sp>
        <p:nvSpPr>
          <p:cNvPr id="193" name="Google Shape;193;p30"/>
          <p:cNvSpPr txBox="1"/>
          <p:nvPr>
            <p:ph idx="1" type="subTitle"/>
          </p:nvPr>
        </p:nvSpPr>
        <p:spPr>
          <a:xfrm>
            <a:off x="2285750" y="1489100"/>
            <a:ext cx="4366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Upotrebom indeksa i upravljanjem memorijom, bez promene logičkog modela</a:t>
            </a:r>
            <a:endParaRPr sz="1300"/>
          </a:p>
        </p:txBody>
      </p:sp>
      <p:sp>
        <p:nvSpPr>
          <p:cNvPr id="194" name="Google Shape;194;p30"/>
          <p:cNvSpPr txBox="1"/>
          <p:nvPr>
            <p:ph idx="3" type="ctrTitle"/>
          </p:nvPr>
        </p:nvSpPr>
        <p:spPr>
          <a:xfrm>
            <a:off x="1599935" y="2136600"/>
            <a:ext cx="43662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Optimizacija na nivou strukture podataka</a:t>
            </a:r>
            <a:endParaRPr sz="1600"/>
          </a:p>
        </p:txBody>
      </p:sp>
      <p:sp>
        <p:nvSpPr>
          <p:cNvPr id="195" name="Google Shape;195;p30"/>
          <p:cNvSpPr txBox="1"/>
          <p:nvPr>
            <p:ph idx="4" type="subTitle"/>
          </p:nvPr>
        </p:nvSpPr>
        <p:spPr>
          <a:xfrm>
            <a:off x="2285713" y="2487900"/>
            <a:ext cx="3673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Promena fizičke strukture podataka u odnosu na logički model</a:t>
            </a:r>
            <a:endParaRPr sz="1300"/>
          </a:p>
        </p:txBody>
      </p:sp>
      <p:sp>
        <p:nvSpPr>
          <p:cNvPr id="196" name="Google Shape;196;p30"/>
          <p:cNvSpPr txBox="1"/>
          <p:nvPr>
            <p:ph idx="5" type="ctrTitle"/>
          </p:nvPr>
        </p:nvSpPr>
        <p:spPr>
          <a:xfrm>
            <a:off x="1599952" y="2987675"/>
            <a:ext cx="3131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Optimizacija na nivou upita</a:t>
            </a:r>
            <a:endParaRPr sz="1600"/>
          </a:p>
        </p:txBody>
      </p:sp>
      <p:grpSp>
        <p:nvGrpSpPr>
          <p:cNvPr id="197" name="Google Shape;197;p30"/>
          <p:cNvGrpSpPr/>
          <p:nvPr/>
        </p:nvGrpSpPr>
        <p:grpSpPr>
          <a:xfrm>
            <a:off x="5901696" y="3034457"/>
            <a:ext cx="1560101" cy="1559159"/>
            <a:chOff x="-49764975" y="3183375"/>
            <a:chExt cx="299300" cy="299125"/>
          </a:xfrm>
        </p:grpSpPr>
        <p:sp>
          <p:nvSpPr>
            <p:cNvPr id="198" name="Google Shape;198;p30"/>
            <p:cNvSpPr/>
            <p:nvPr/>
          </p:nvSpPr>
          <p:spPr>
            <a:xfrm>
              <a:off x="-49606675" y="3233575"/>
              <a:ext cx="70125" cy="103200"/>
            </a:xfrm>
            <a:custGeom>
              <a:rect b="b" l="l" r="r" t="t"/>
              <a:pathLst>
                <a:path extrusionOk="0" h="4128" w="2805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-496767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-49694100" y="3233575"/>
              <a:ext cx="69325" cy="103200"/>
            </a:xfrm>
            <a:custGeom>
              <a:rect b="b" l="l" r="r" t="t"/>
              <a:pathLst>
                <a:path extrusionOk="0" h="4128" w="2773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-49756325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-496066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-49595650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-497649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-495357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-49685425" y="3183375"/>
              <a:ext cx="140200" cy="69925"/>
            </a:xfrm>
            <a:custGeom>
              <a:rect b="b" l="l" r="r" t="t"/>
              <a:pathLst>
                <a:path extrusionOk="0" h="2797" w="5608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ctrTitle"/>
          </p:nvPr>
        </p:nvSpPr>
        <p:spPr>
          <a:xfrm flipH="1">
            <a:off x="75" y="3085150"/>
            <a:ext cx="60831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Graf baze podataka i Neo4j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12" name="Google Shape;212;p31"/>
          <p:cNvSpPr txBox="1"/>
          <p:nvPr>
            <p:ph idx="2" type="title"/>
          </p:nvPr>
        </p:nvSpPr>
        <p:spPr>
          <a:xfrm flipH="1">
            <a:off x="193504" y="2227725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3" name="Google Shape;213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1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i Non-native graf baze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Prednosti graf baza u odnosu na relacione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Osnovni koncepti Neo4j baze podataka</a:t>
            </a:r>
            <a:br>
              <a:rPr lang="en"/>
            </a:br>
            <a:r>
              <a:rPr lang="en"/>
              <a:t>Cypher Query Language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ctrTitle"/>
          </p:nvPr>
        </p:nvSpPr>
        <p:spPr>
          <a:xfrm>
            <a:off x="2806675" y="367325"/>
            <a:ext cx="39396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Prednosti graf baza u odnosu na relacione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950" y="3827630"/>
            <a:ext cx="1529425" cy="6767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>
            <p:ph idx="2" type="ctrTitle"/>
          </p:nvPr>
        </p:nvSpPr>
        <p:spPr>
          <a:xfrm>
            <a:off x="420375" y="3264150"/>
            <a:ext cx="57618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Brzina izvođenja upita ne zavisi od količine podataka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Podaci su predstavljeni na prirodan način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Nema normalizacije i denormalizacije podataka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Složenost ekvivalenta JOIN operacije je linearna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Fleksibilna šema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Održana su ACID svojstva</a:t>
            </a:r>
            <a:endParaRPr sz="1600"/>
          </a:p>
        </p:txBody>
      </p:sp>
      <p:sp>
        <p:nvSpPr>
          <p:cNvPr id="222" name="Google Shape;222;p32"/>
          <p:cNvSpPr/>
          <p:nvPr/>
        </p:nvSpPr>
        <p:spPr>
          <a:xfrm>
            <a:off x="234925" y="544025"/>
            <a:ext cx="779700" cy="7797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1660313" y="230967"/>
            <a:ext cx="1032300" cy="10323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32"/>
          <p:cNvCxnSpPr>
            <a:stCxn id="222" idx="6"/>
            <a:endCxn id="223" idx="2"/>
          </p:cNvCxnSpPr>
          <p:nvPr/>
        </p:nvCxnSpPr>
        <p:spPr>
          <a:xfrm flipH="1" rot="10800000">
            <a:off x="1014625" y="746975"/>
            <a:ext cx="645600" cy="18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2"/>
          <p:cNvSpPr txBox="1"/>
          <p:nvPr/>
        </p:nvSpPr>
        <p:spPr>
          <a:xfrm>
            <a:off x="234925" y="730775"/>
            <a:ext cx="779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Graphs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1088825" y="467825"/>
            <a:ext cx="779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are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1660325" y="544025"/>
            <a:ext cx="1032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Everywhere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ctrTitle"/>
          </p:nvPr>
        </p:nvSpPr>
        <p:spPr>
          <a:xfrm>
            <a:off x="2712350" y="377575"/>
            <a:ext cx="39396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Prednosti graf baza u odnosu na relacione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950" y="3827630"/>
            <a:ext cx="1529425" cy="6767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p33"/>
          <p:cNvGraphicFramePr/>
          <p:nvPr/>
        </p:nvGraphicFramePr>
        <p:xfrm>
          <a:off x="276025" y="162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{7F2F1B25-9855-4FB9-A03C-3C387E899DE9}</a:tableStyleId>
              </a:tblPr>
              <a:tblGrid>
                <a:gridCol w="1023025"/>
                <a:gridCol w="1372350"/>
                <a:gridCol w="1447200"/>
                <a:gridCol w="1933750"/>
              </a:tblGrid>
              <a:tr h="466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Dubina</a:t>
                      </a:r>
                      <a:endParaRPr b="1"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Vreme izvršenja u sekundama [s]</a:t>
                      </a:r>
                      <a:endParaRPr b="1"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Broj vraćenih redova</a:t>
                      </a:r>
                      <a:endParaRPr b="1"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66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RDBMS</a:t>
                      </a:r>
                      <a:endParaRPr b="1"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Neo4j</a:t>
                      </a:r>
                      <a:endParaRPr b="1">
                        <a:solidFill>
                          <a:srgbClr val="FFFFFF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vMerge="1"/>
              </a:tr>
              <a:tr h="46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2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0.016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0.01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~ 2 500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3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30.267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0.168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~ 110 000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4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1543.505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1.359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~ 600 000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5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/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2.132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vo"/>
                          <a:ea typeface="Arvo"/>
                          <a:cs typeface="Arvo"/>
                          <a:sym typeface="Arvo"/>
                        </a:rPr>
                        <a:t>~ 800 000</a:t>
                      </a:r>
                      <a:endParaRPr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ctrTitle"/>
          </p:nvPr>
        </p:nvSpPr>
        <p:spPr>
          <a:xfrm>
            <a:off x="1680476" y="377575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Native vs Non-native graf baze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>
            <p:ph idx="2" type="ctrTitle"/>
          </p:nvPr>
        </p:nvSpPr>
        <p:spPr>
          <a:xfrm>
            <a:off x="225625" y="1900158"/>
            <a:ext cx="3057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storage</a:t>
            </a:r>
            <a:endParaRPr/>
          </a:p>
        </p:txBody>
      </p:sp>
      <p:sp>
        <p:nvSpPr>
          <p:cNvPr id="241" name="Google Shape;241;p34"/>
          <p:cNvSpPr txBox="1"/>
          <p:nvPr>
            <p:ph idx="1" type="subTitle"/>
          </p:nvPr>
        </p:nvSpPr>
        <p:spPr>
          <a:xfrm>
            <a:off x="2752736" y="2725259"/>
            <a:ext cx="2577900" cy="1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N</a:t>
            </a: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ative</a:t>
            </a:r>
            <a:b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Arhitektura dizajnirana za smeštanje grafa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Matična baza čuva spiskove veza, oznaka i svojstava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Index-free adjacency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2" name="Google Shape;242;p34"/>
          <p:cNvSpPr txBox="1"/>
          <p:nvPr>
            <p:ph idx="3" type="ctrTitle"/>
          </p:nvPr>
        </p:nvSpPr>
        <p:spPr>
          <a:xfrm>
            <a:off x="1895615" y="1900150"/>
            <a:ext cx="3057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processing engine</a:t>
            </a:r>
            <a:endParaRPr/>
          </a:p>
        </p:txBody>
      </p:sp>
      <p:cxnSp>
        <p:nvCxnSpPr>
          <p:cNvPr id="243" name="Google Shape;243;p34"/>
          <p:cNvCxnSpPr/>
          <p:nvPr/>
        </p:nvCxnSpPr>
        <p:spPr>
          <a:xfrm>
            <a:off x="5437050" y="2491193"/>
            <a:ext cx="0" cy="20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4"/>
          <p:cNvSpPr/>
          <p:nvPr/>
        </p:nvSpPr>
        <p:spPr>
          <a:xfrm>
            <a:off x="547952" y="1301275"/>
            <a:ext cx="737100" cy="737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2255113" y="1301281"/>
            <a:ext cx="737100" cy="737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34"/>
          <p:cNvGrpSpPr/>
          <p:nvPr/>
        </p:nvGrpSpPr>
        <p:grpSpPr>
          <a:xfrm>
            <a:off x="2386107" y="1428086"/>
            <a:ext cx="483732" cy="483801"/>
            <a:chOff x="-63252250" y="1930850"/>
            <a:chExt cx="319000" cy="319025"/>
          </a:xfrm>
        </p:grpSpPr>
        <p:sp>
          <p:nvSpPr>
            <p:cNvPr id="247" name="Google Shape;247;p34"/>
            <p:cNvSpPr/>
            <p:nvPr/>
          </p:nvSpPr>
          <p:spPr>
            <a:xfrm>
              <a:off x="-63252250" y="1930850"/>
              <a:ext cx="319000" cy="31902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-63160900" y="202142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4"/>
          <p:cNvGrpSpPr/>
          <p:nvPr/>
        </p:nvGrpSpPr>
        <p:grpSpPr>
          <a:xfrm>
            <a:off x="719847" y="1435646"/>
            <a:ext cx="396480" cy="468551"/>
            <a:chOff x="-60597975" y="3367475"/>
            <a:chExt cx="268600" cy="317425"/>
          </a:xfrm>
        </p:grpSpPr>
        <p:sp>
          <p:nvSpPr>
            <p:cNvPr id="250" name="Google Shape;250;p34"/>
            <p:cNvSpPr/>
            <p:nvPr/>
          </p:nvSpPr>
          <p:spPr>
            <a:xfrm>
              <a:off x="-60535750" y="3495075"/>
              <a:ext cx="206375" cy="82725"/>
            </a:xfrm>
            <a:custGeom>
              <a:rect b="b" l="l" r="r" t="t"/>
              <a:pathLst>
                <a:path extrusionOk="0" h="3309" w="8255">
                  <a:moveTo>
                    <a:pt x="5357" y="1229"/>
                  </a:moveTo>
                  <a:cubicBezTo>
                    <a:pt x="5577" y="1229"/>
                    <a:pt x="5766" y="1418"/>
                    <a:pt x="5766" y="1607"/>
                  </a:cubicBezTo>
                  <a:cubicBezTo>
                    <a:pt x="5766" y="1890"/>
                    <a:pt x="5577" y="2048"/>
                    <a:pt x="5357" y="2048"/>
                  </a:cubicBezTo>
                  <a:lnTo>
                    <a:pt x="2049" y="2048"/>
                  </a:lnTo>
                  <a:cubicBezTo>
                    <a:pt x="1797" y="2048"/>
                    <a:pt x="1639" y="1859"/>
                    <a:pt x="1639" y="1607"/>
                  </a:cubicBezTo>
                  <a:cubicBezTo>
                    <a:pt x="1639" y="1386"/>
                    <a:pt x="1828" y="1229"/>
                    <a:pt x="2049" y="1229"/>
                  </a:cubicBezTo>
                  <a:close/>
                  <a:moveTo>
                    <a:pt x="1" y="0"/>
                  </a:moveTo>
                  <a:lnTo>
                    <a:pt x="1" y="3308"/>
                  </a:lnTo>
                  <a:lnTo>
                    <a:pt x="8255" y="330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-60432575" y="3367475"/>
              <a:ext cx="20500" cy="47275"/>
            </a:xfrm>
            <a:custGeom>
              <a:rect b="b" l="l" r="r" t="t"/>
              <a:pathLst>
                <a:path extrusionOk="0" h="1891" w="820">
                  <a:moveTo>
                    <a:pt x="1" y="0"/>
                  </a:moveTo>
                  <a:lnTo>
                    <a:pt x="1" y="1891"/>
                  </a:lnTo>
                  <a:cubicBezTo>
                    <a:pt x="127" y="1765"/>
                    <a:pt x="221" y="1639"/>
                    <a:pt x="379" y="1639"/>
                  </a:cubicBezTo>
                  <a:cubicBezTo>
                    <a:pt x="600" y="1639"/>
                    <a:pt x="694" y="1765"/>
                    <a:pt x="820" y="1891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-60535750" y="3367475"/>
              <a:ext cx="206375" cy="107150"/>
            </a:xfrm>
            <a:custGeom>
              <a:rect b="b" l="l" r="r" t="t"/>
              <a:pathLst>
                <a:path extrusionOk="0" h="4286" w="8255">
                  <a:moveTo>
                    <a:pt x="1" y="0"/>
                  </a:moveTo>
                  <a:lnTo>
                    <a:pt x="1" y="4285"/>
                  </a:lnTo>
                  <a:lnTo>
                    <a:pt x="8255" y="4285"/>
                  </a:lnTo>
                  <a:lnTo>
                    <a:pt x="8255" y="1261"/>
                  </a:lnTo>
                  <a:cubicBezTo>
                    <a:pt x="8255" y="567"/>
                    <a:pt x="7720" y="32"/>
                    <a:pt x="7026" y="32"/>
                  </a:cubicBezTo>
                  <a:lnTo>
                    <a:pt x="5829" y="32"/>
                  </a:lnTo>
                  <a:lnTo>
                    <a:pt x="5829" y="2930"/>
                  </a:lnTo>
                  <a:cubicBezTo>
                    <a:pt x="5829" y="3182"/>
                    <a:pt x="5633" y="3350"/>
                    <a:pt x="5418" y="3350"/>
                  </a:cubicBezTo>
                  <a:cubicBezTo>
                    <a:pt x="5311" y="3350"/>
                    <a:pt x="5199" y="3308"/>
                    <a:pt x="5105" y="3214"/>
                  </a:cubicBezTo>
                  <a:lnTo>
                    <a:pt x="4569" y="2678"/>
                  </a:lnTo>
                  <a:lnTo>
                    <a:pt x="4002" y="3214"/>
                  </a:lnTo>
                  <a:cubicBezTo>
                    <a:pt x="3917" y="3289"/>
                    <a:pt x="3821" y="3322"/>
                    <a:pt x="3728" y="3322"/>
                  </a:cubicBezTo>
                  <a:cubicBezTo>
                    <a:pt x="3510" y="3322"/>
                    <a:pt x="3309" y="3142"/>
                    <a:pt x="3309" y="2899"/>
                  </a:cubicBezTo>
                  <a:lnTo>
                    <a:pt x="3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-60597975" y="3368175"/>
              <a:ext cx="40200" cy="316725"/>
            </a:xfrm>
            <a:custGeom>
              <a:rect b="b" l="l" r="r" t="t"/>
              <a:pathLst>
                <a:path extrusionOk="0" h="12669" w="1608">
                  <a:moveTo>
                    <a:pt x="337" y="0"/>
                  </a:moveTo>
                  <a:cubicBezTo>
                    <a:pt x="163" y="0"/>
                    <a:pt x="1" y="178"/>
                    <a:pt x="1" y="382"/>
                  </a:cubicBezTo>
                  <a:lnTo>
                    <a:pt x="1" y="12259"/>
                  </a:lnTo>
                  <a:cubicBezTo>
                    <a:pt x="1" y="12480"/>
                    <a:pt x="190" y="12669"/>
                    <a:pt x="379" y="12669"/>
                  </a:cubicBezTo>
                  <a:lnTo>
                    <a:pt x="1608" y="12669"/>
                  </a:lnTo>
                  <a:lnTo>
                    <a:pt x="1608" y="4"/>
                  </a:lnTo>
                  <a:lnTo>
                    <a:pt x="379" y="4"/>
                  </a:lnTo>
                  <a:cubicBezTo>
                    <a:pt x="365" y="2"/>
                    <a:pt x="351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-60535750" y="3597450"/>
              <a:ext cx="206375" cy="86675"/>
            </a:xfrm>
            <a:custGeom>
              <a:rect b="b" l="l" r="r" t="t"/>
              <a:pathLst>
                <a:path extrusionOk="0" h="3467" w="8255">
                  <a:moveTo>
                    <a:pt x="1" y="1"/>
                  </a:moveTo>
                  <a:lnTo>
                    <a:pt x="1" y="3466"/>
                  </a:lnTo>
                  <a:lnTo>
                    <a:pt x="7026" y="3466"/>
                  </a:lnTo>
                  <a:cubicBezTo>
                    <a:pt x="7720" y="3466"/>
                    <a:pt x="8255" y="2931"/>
                    <a:pt x="8255" y="2206"/>
                  </a:cubicBezTo>
                  <a:lnTo>
                    <a:pt x="8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34"/>
          <p:cNvSpPr txBox="1"/>
          <p:nvPr>
            <p:ph idx="1" type="subTitle"/>
          </p:nvPr>
        </p:nvSpPr>
        <p:spPr>
          <a:xfrm>
            <a:off x="5572136" y="2725259"/>
            <a:ext cx="2577900" cy="1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Non-</a:t>
            </a: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native</a:t>
            </a:r>
            <a:b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Koriste relacionu bazu ili neki drugi store za skladištenje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Mora da koristi indekse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008CC1"/>
      </a:dk2>
      <a:lt2>
        <a:srgbClr val="65B144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65B1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