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1" r:id="rId4"/>
    <p:sldId id="283" r:id="rId5"/>
    <p:sldId id="285" r:id="rId6"/>
    <p:sldId id="284" r:id="rId7"/>
    <p:sldId id="288" r:id="rId8"/>
    <p:sldId id="287" r:id="rId9"/>
    <p:sldId id="286" r:id="rId10"/>
    <p:sldId id="291" r:id="rId11"/>
    <p:sldId id="290" r:id="rId12"/>
    <p:sldId id="289" r:id="rId13"/>
    <p:sldId id="294" r:id="rId14"/>
    <p:sldId id="293" r:id="rId15"/>
    <p:sldId id="292" r:id="rId16"/>
    <p:sldId id="295" r:id="rId17"/>
    <p:sldId id="296" r:id="rId18"/>
    <p:sldId id="297" r:id="rId19"/>
    <p:sldId id="298" r:id="rId20"/>
    <p:sldId id="303" r:id="rId21"/>
    <p:sldId id="302" r:id="rId22"/>
    <p:sldId id="301" r:id="rId23"/>
    <p:sldId id="300" r:id="rId24"/>
    <p:sldId id="299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71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L03 exercise – CAN bus – Basic</a:t>
            </a:r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sr-Latn-RS" sz="2400" u="sng" dirty="0"/>
              <a:t>CAN E</a:t>
            </a:r>
            <a:r>
              <a:rPr lang="en-US" sz="2400" u="sng" dirty="0" err="1"/>
              <a:t>nvironment</a:t>
            </a:r>
            <a:r>
              <a:rPr lang="sr-Latn-RS" sz="2400" u="sng" dirty="0"/>
              <a:t> </a:t>
            </a:r>
            <a:r>
              <a:rPr lang="sr-Latn-RS" sz="2400" u="sng" dirty="0" err="1"/>
              <a:t>va</a:t>
            </a:r>
            <a:r>
              <a:rPr lang="en-US" sz="2400" u="sng" dirty="0" err="1"/>
              <a:t>riable</a:t>
            </a:r>
            <a:r>
              <a:rPr lang="sr-Latn-RS" sz="2400" u="sng" dirty="0"/>
              <a:t>s</a:t>
            </a:r>
            <a:r>
              <a:rPr lang="en-US" sz="2400" u="sng" dirty="0"/>
              <a:t> </a:t>
            </a:r>
            <a:endParaRPr lang="sr-Latn-RS" sz="2400" u="sng" dirty="0"/>
          </a:p>
          <a:p>
            <a:pPr marL="0" indent="0" algn="just">
              <a:buNone/>
            </a:pPr>
            <a:r>
              <a:rPr lang="en-US" sz="2400" dirty="0"/>
              <a:t>Environment variables are variables that are associated with a control unit.</a:t>
            </a:r>
          </a:p>
        </p:txBody>
      </p:sp>
    </p:spTree>
    <p:extLst>
      <p:ext uri="{BB962C8B-B14F-4D97-AF65-F5344CB8AC3E}">
        <p14:creationId xmlns:p14="http://schemas.microsoft.com/office/powerpoint/2010/main" val="37041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sr-Latn-RS" sz="2400" u="sng" dirty="0"/>
              <a:t>CAN n</a:t>
            </a:r>
            <a:r>
              <a:rPr lang="en-US" sz="2400" u="sng" dirty="0" err="1"/>
              <a:t>etwork</a:t>
            </a:r>
            <a:r>
              <a:rPr lang="en-US" sz="2400" u="sng" dirty="0"/>
              <a:t> nodes</a:t>
            </a:r>
            <a:endParaRPr lang="sr-Latn-RS" sz="2400" u="sng" dirty="0"/>
          </a:p>
          <a:p>
            <a:pPr marL="0" indent="0" algn="just">
              <a:buNone/>
            </a:pPr>
            <a:r>
              <a:rPr lang="en-US" sz="2400" dirty="0"/>
              <a:t>CAN </a:t>
            </a:r>
            <a:r>
              <a:rPr lang="sr-Latn-RS" sz="2400" dirty="0"/>
              <a:t>n</a:t>
            </a:r>
            <a:r>
              <a:rPr lang="en-US" sz="2400" dirty="0" err="1"/>
              <a:t>etwork</a:t>
            </a:r>
            <a:r>
              <a:rPr lang="en-US" sz="2400" dirty="0"/>
              <a:t> nodes are the connection </a:t>
            </a:r>
            <a:r>
              <a:rPr lang="sr-Latn-RS" sz="2400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communicat</a:t>
            </a:r>
            <a:r>
              <a:rPr lang="sr-Latn-RS" sz="2400" dirty="0"/>
              <a:t>ion</a:t>
            </a:r>
            <a:r>
              <a:rPr lang="en-U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c</a:t>
            </a:r>
            <a:r>
              <a:rPr lang="en-US" sz="2400" dirty="0" err="1"/>
              <a:t>ontrol</a:t>
            </a:r>
            <a:r>
              <a:rPr lang="en-US" sz="2400" dirty="0"/>
              <a:t> units </a:t>
            </a:r>
            <a:r>
              <a:rPr lang="sr-Latn-RS" sz="2400" dirty="0" err="1"/>
              <a:t>with</a:t>
            </a:r>
            <a:r>
              <a:rPr lang="en-US" sz="2400" dirty="0"/>
              <a:t> the CAN network. 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All </a:t>
            </a:r>
            <a:r>
              <a:rPr lang="sr-Latn-RS" sz="2400" dirty="0"/>
              <a:t>m</a:t>
            </a:r>
            <a:r>
              <a:rPr lang="en-US" sz="2400" dirty="0" err="1"/>
              <a:t>essages</a:t>
            </a:r>
            <a:r>
              <a:rPr lang="en-US" sz="2400" dirty="0"/>
              <a:t> and </a:t>
            </a:r>
            <a:r>
              <a:rPr lang="sr-Latn-RS" sz="2400" dirty="0"/>
              <a:t>s</a:t>
            </a:r>
            <a:r>
              <a:rPr lang="en-US" sz="2400" dirty="0" err="1"/>
              <a:t>ignals</a:t>
            </a:r>
            <a:r>
              <a:rPr lang="en-US" sz="2400" dirty="0"/>
              <a:t> that the </a:t>
            </a:r>
            <a:r>
              <a:rPr lang="sr-Latn-RS" sz="2400" dirty="0"/>
              <a:t>c</a:t>
            </a:r>
            <a:r>
              <a:rPr lang="en-US" sz="2400" dirty="0" err="1"/>
              <a:t>ontrol</a:t>
            </a:r>
            <a:r>
              <a:rPr lang="en-US" sz="2400" dirty="0"/>
              <a:t> unit sends to the network and receives from the network</a:t>
            </a:r>
            <a:r>
              <a:rPr lang="sr-Latn-RS" sz="2400" dirty="0"/>
              <a:t>,</a:t>
            </a:r>
            <a:r>
              <a:rPr lang="en-US" sz="2400" dirty="0"/>
              <a:t> are processed via network nodes.</a:t>
            </a:r>
            <a:endParaRPr lang="sr-Latn-RS" sz="2400" dirty="0"/>
          </a:p>
          <a:p>
            <a:pPr marL="0" indent="0" algn="just">
              <a:buNone/>
            </a:pPr>
            <a:r>
              <a:rPr lang="sr-Latn-RS" sz="2400" dirty="0"/>
              <a:t>L</a:t>
            </a:r>
            <a:r>
              <a:rPr lang="en-US" sz="2400" dirty="0" err="1"/>
              <a:t>ist</a:t>
            </a:r>
            <a:r>
              <a:rPr lang="en-US" sz="2400" dirty="0"/>
              <a:t> of all network nodes is available after selecting Network nodes</a:t>
            </a:r>
            <a:r>
              <a:rPr lang="sr-Latn-RS" sz="2400" dirty="0"/>
              <a:t>.</a:t>
            </a:r>
            <a:endParaRPr lang="en-US" sz="2400" dirty="0"/>
          </a:p>
        </p:txBody>
      </p:sp>
      <p:pic>
        <p:nvPicPr>
          <p:cNvPr id="5" name="Picture 4" descr="NetworkNodes.png"/>
          <p:cNvPicPr/>
          <p:nvPr/>
        </p:nvPicPr>
        <p:blipFill>
          <a:blip r:embed="rId2" cstate="print"/>
          <a:srcRect l="1461" r="1423" b="1451"/>
          <a:stretch>
            <a:fillRect/>
          </a:stretch>
        </p:blipFill>
        <p:spPr>
          <a:xfrm>
            <a:off x="6375854" y="1825625"/>
            <a:ext cx="5171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sr-Latn-RS" sz="2400" u="sng" dirty="0"/>
              <a:t>CAN n</a:t>
            </a:r>
            <a:r>
              <a:rPr lang="en-US" sz="2400" u="sng" dirty="0" err="1"/>
              <a:t>etwork</a:t>
            </a:r>
            <a:r>
              <a:rPr lang="en-US" sz="2400" u="sng" dirty="0"/>
              <a:t> nodes</a:t>
            </a:r>
            <a:endParaRPr lang="sr-Latn-RS" sz="2400" u="sng" dirty="0"/>
          </a:p>
          <a:p>
            <a:pPr marL="0" indent="0" algn="just">
              <a:buNone/>
            </a:pPr>
            <a:r>
              <a:rPr lang="en-US" sz="2400" dirty="0"/>
              <a:t>For each selected network node, transmit messages, receive messages, mapped transmit and receive signals can be seen.</a:t>
            </a:r>
          </a:p>
        </p:txBody>
      </p:sp>
      <p:pic>
        <p:nvPicPr>
          <p:cNvPr id="5" name="Picture 4" descr="NetworkNodeInList.png"/>
          <p:cNvPicPr/>
          <p:nvPr/>
        </p:nvPicPr>
        <p:blipFill>
          <a:blip r:embed="rId2" cstate="print"/>
          <a:srcRect l="1351" r="1022" b="1345"/>
          <a:stretch>
            <a:fillRect/>
          </a:stretch>
        </p:blipFill>
        <p:spPr>
          <a:xfrm>
            <a:off x="6191795" y="1825625"/>
            <a:ext cx="5259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745480" cy="4731929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400" u="sng" dirty="0"/>
              <a:t>CAN Messages</a:t>
            </a:r>
          </a:p>
          <a:p>
            <a:pPr marL="0" indent="0" algn="just">
              <a:buNone/>
            </a:pPr>
            <a:r>
              <a:rPr lang="en-US" sz="2400" dirty="0"/>
              <a:t>Each CAN message in the .</a:t>
            </a:r>
            <a:r>
              <a:rPr lang="en-US" sz="2400" dirty="0" err="1"/>
              <a:t>dbc</a:t>
            </a:r>
            <a:r>
              <a:rPr lang="en-US" sz="2400" dirty="0"/>
              <a:t> file is defined by the following parameters: </a:t>
            </a:r>
          </a:p>
          <a:p>
            <a:pPr algn="just"/>
            <a:r>
              <a:rPr lang="en-US" sz="2400" dirty="0"/>
              <a:t>Symbolic message name </a:t>
            </a:r>
          </a:p>
          <a:p>
            <a:pPr algn="just"/>
            <a:r>
              <a:rPr lang="en-US" sz="2400" dirty="0"/>
              <a:t>Unique identification number </a:t>
            </a:r>
          </a:p>
          <a:p>
            <a:pPr algn="just"/>
            <a:r>
              <a:rPr lang="en-US" sz="2400" dirty="0"/>
              <a:t>Number of bytes in the segment for data DLC (Data Length Code) </a:t>
            </a:r>
          </a:p>
          <a:p>
            <a:pPr algn="just"/>
            <a:r>
              <a:rPr lang="en-US" sz="2400" dirty="0"/>
              <a:t>Type of delivery (cyclically</a:t>
            </a:r>
            <a:r>
              <a:rPr lang="sr-Latn-RS" sz="2400" dirty="0"/>
              <a:t>; </a:t>
            </a:r>
            <a:r>
              <a:rPr lang="sr-Latn-RS" sz="2400" dirty="0" err="1"/>
              <a:t>spontaneously</a:t>
            </a:r>
            <a:r>
              <a:rPr lang="sr-Latn-RS" sz="2400" dirty="0"/>
              <a:t>; </a:t>
            </a:r>
            <a:r>
              <a:rPr lang="en-US" sz="2400" dirty="0"/>
              <a:t>cyclically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</a:t>
            </a:r>
            <a:r>
              <a:rPr lang="sr-Latn-RS" sz="2400" dirty="0" err="1"/>
              <a:t>spontaneously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/>
              <a:t>Cycle time </a:t>
            </a:r>
            <a:endParaRPr lang="sr-Latn-RS" sz="2400" dirty="0"/>
          </a:p>
          <a:p>
            <a:pPr algn="just"/>
            <a:r>
              <a:rPr lang="en-US" sz="2400" dirty="0"/>
              <a:t>Signals defined within the message</a:t>
            </a:r>
          </a:p>
        </p:txBody>
      </p:sp>
      <p:pic>
        <p:nvPicPr>
          <p:cNvPr id="5" name="Picture 4" descr="CAN poruke.png"/>
          <p:cNvPicPr/>
          <p:nvPr/>
        </p:nvPicPr>
        <p:blipFill>
          <a:blip r:embed="rId2" cstate="print"/>
          <a:srcRect l="697" r="739"/>
          <a:stretch>
            <a:fillRect/>
          </a:stretch>
        </p:blipFill>
        <p:spPr>
          <a:xfrm>
            <a:off x="838200" y="1623576"/>
            <a:ext cx="10947393" cy="47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400" u="sng" dirty="0"/>
              <a:t>CAN Messages</a:t>
            </a:r>
          </a:p>
          <a:p>
            <a:pPr algn="just"/>
            <a:r>
              <a:rPr lang="en-US" sz="2400" dirty="0"/>
              <a:t>Signals within the CAN message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By double-clicking on any message and then selecting the Layout tab, you can see all the defined signals within the selected message. 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The starting bit of each signal is given as well as the bit arrangement within the signal </a:t>
            </a:r>
            <a:r>
              <a:rPr lang="en-US" sz="2400" dirty="0" err="1"/>
              <a:t>lsb</a:t>
            </a:r>
            <a:r>
              <a:rPr lang="en-US" sz="2400" dirty="0"/>
              <a:t> (least significant bit) or </a:t>
            </a:r>
            <a:r>
              <a:rPr lang="en-US" sz="2400" dirty="0" err="1"/>
              <a:t>msb</a:t>
            </a:r>
            <a:r>
              <a:rPr lang="en-US" sz="2400" dirty="0"/>
              <a:t> (most significant bit).</a:t>
            </a:r>
          </a:p>
        </p:txBody>
      </p:sp>
      <p:pic>
        <p:nvPicPr>
          <p:cNvPr id="5" name="Picture 4" descr="Signali unutar CAN poruke.png"/>
          <p:cNvPicPr/>
          <p:nvPr/>
        </p:nvPicPr>
        <p:blipFill>
          <a:blip r:embed="rId2" cstate="print"/>
          <a:srcRect l="671" r="524" b="1818"/>
          <a:stretch>
            <a:fillRect/>
          </a:stretch>
        </p:blipFill>
        <p:spPr>
          <a:xfrm>
            <a:off x="838201" y="1291906"/>
            <a:ext cx="10515600" cy="5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951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400" u="sng" dirty="0"/>
              <a:t>CAN Messages</a:t>
            </a:r>
          </a:p>
          <a:p>
            <a:pPr algn="just"/>
            <a:r>
              <a:rPr lang="en-US" sz="2400" dirty="0"/>
              <a:t>CAN multiplex messages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These messages are specific in that a so-called multiplex signal is defined within the message.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Depending on the value of the multiplex signal, the content of the message also changes.</a:t>
            </a:r>
          </a:p>
        </p:txBody>
      </p:sp>
      <p:pic>
        <p:nvPicPr>
          <p:cNvPr id="5" name="Picture 4" descr="Multiplex0X1.png"/>
          <p:cNvPicPr/>
          <p:nvPr/>
        </p:nvPicPr>
        <p:blipFill>
          <a:blip r:embed="rId2" cstate="print"/>
          <a:srcRect l="560" r="636" b="1818"/>
          <a:stretch>
            <a:fillRect/>
          </a:stretch>
        </p:blipFill>
        <p:spPr>
          <a:xfrm>
            <a:off x="838200" y="1286437"/>
            <a:ext cx="9363847" cy="4739413"/>
          </a:xfrm>
          <a:prstGeom prst="rect">
            <a:avLst/>
          </a:prstGeom>
        </p:spPr>
      </p:pic>
      <p:pic>
        <p:nvPicPr>
          <p:cNvPr id="6" name="Picture 5" descr="Multiplex0X2.png"/>
          <p:cNvPicPr/>
          <p:nvPr/>
        </p:nvPicPr>
        <p:blipFill>
          <a:blip r:embed="rId3" cstate="print"/>
          <a:srcRect l="586" r="666" b="2267"/>
          <a:stretch>
            <a:fillRect/>
          </a:stretch>
        </p:blipFill>
        <p:spPr>
          <a:xfrm>
            <a:off x="2828153" y="1286437"/>
            <a:ext cx="9363847" cy="47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1451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sr-Latn-RS" sz="2400" u="sng" dirty="0"/>
              <a:t>CAN </a:t>
            </a:r>
            <a:r>
              <a:rPr lang="sr-Latn-RS" sz="2400" u="sng" dirty="0" err="1"/>
              <a:t>Signals</a:t>
            </a:r>
            <a:endParaRPr lang="sr-Latn-RS" sz="2400" u="sng" dirty="0"/>
          </a:p>
          <a:p>
            <a:pPr marL="0" indent="0" algn="just">
              <a:buNone/>
            </a:pPr>
            <a:r>
              <a:rPr lang="en-US" sz="2400" dirty="0"/>
              <a:t>Each signal is characterized by:</a:t>
            </a:r>
            <a:endParaRPr lang="sr-Latn-RS" sz="2400" dirty="0"/>
          </a:p>
          <a:p>
            <a:pPr algn="just"/>
            <a:r>
              <a:rPr lang="en-US" sz="2400" dirty="0"/>
              <a:t>Symbolic name </a:t>
            </a:r>
            <a:endParaRPr lang="sr-Latn-RS" sz="2400" dirty="0"/>
          </a:p>
          <a:p>
            <a:pPr algn="just"/>
            <a:r>
              <a:rPr lang="en-US" sz="2400" dirty="0"/>
              <a:t>The length expressed in bits</a:t>
            </a:r>
            <a:endParaRPr lang="sr-Latn-RS" sz="2400" dirty="0"/>
          </a:p>
          <a:p>
            <a:pPr algn="just"/>
            <a:r>
              <a:rPr lang="sr-Latn-RS" sz="2400" dirty="0"/>
              <a:t>B</a:t>
            </a:r>
            <a:r>
              <a:rPr lang="en-US" sz="2400" dirty="0"/>
              <a:t>it arrangement within the signal</a:t>
            </a:r>
            <a:r>
              <a:rPr lang="sr-Latn-RS" sz="2400" dirty="0"/>
              <a:t> </a:t>
            </a:r>
            <a:r>
              <a:rPr lang="en-US" sz="2400" dirty="0"/>
              <a:t>(Little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Big</a:t>
            </a:r>
            <a:r>
              <a:rPr lang="sr-Latn-RS" sz="2400" dirty="0"/>
              <a:t> </a:t>
            </a:r>
            <a:r>
              <a:rPr lang="en-US" sz="2400" dirty="0"/>
              <a:t>endian</a:t>
            </a:r>
            <a:r>
              <a:rPr lang="sr-Latn-RS" sz="2400" dirty="0"/>
              <a:t>)</a:t>
            </a:r>
          </a:p>
          <a:p>
            <a:pPr algn="just"/>
            <a:r>
              <a:rPr lang="sr-Latn-RS" sz="2400" dirty="0"/>
              <a:t>V</a:t>
            </a:r>
            <a:r>
              <a:rPr lang="en-US" sz="2400" dirty="0" err="1"/>
              <a:t>alue</a:t>
            </a:r>
            <a:r>
              <a:rPr lang="en-US" sz="2400" dirty="0"/>
              <a:t> type </a:t>
            </a:r>
            <a:endParaRPr lang="sr-Latn-RS" sz="2400" dirty="0"/>
          </a:p>
          <a:p>
            <a:pPr algn="just"/>
            <a:r>
              <a:rPr lang="en-US" sz="2400" dirty="0"/>
              <a:t>Initial value </a:t>
            </a:r>
            <a:endParaRPr lang="sr-Latn-RS" sz="2400" dirty="0"/>
          </a:p>
          <a:p>
            <a:pPr algn="just"/>
            <a:r>
              <a:rPr lang="en-US" sz="2400" dirty="0"/>
              <a:t>Parameters for conversion from </a:t>
            </a:r>
            <a:r>
              <a:rPr lang="sr-Latn-RS" sz="2400" dirty="0"/>
              <a:t>„</a:t>
            </a:r>
            <a:r>
              <a:rPr lang="en-US" sz="2400" dirty="0"/>
              <a:t>raw</a:t>
            </a:r>
            <a:r>
              <a:rPr lang="sr-Latn-RS" sz="2400" dirty="0"/>
              <a:t>“</a:t>
            </a:r>
            <a:r>
              <a:rPr lang="en-US" sz="2400" dirty="0"/>
              <a:t> to </a:t>
            </a:r>
            <a:r>
              <a:rPr lang="sr-Latn-RS" sz="2400" dirty="0"/>
              <a:t>„</a:t>
            </a:r>
            <a:r>
              <a:rPr lang="en-US" sz="2400" dirty="0"/>
              <a:t>physical</a:t>
            </a:r>
            <a:r>
              <a:rPr lang="sr-Latn-RS" sz="2400" dirty="0"/>
              <a:t>“</a:t>
            </a:r>
            <a:r>
              <a:rPr lang="en-US" sz="2400" dirty="0"/>
              <a:t> value</a:t>
            </a:r>
            <a:endParaRPr lang="sr-Latn-RS" sz="2400" dirty="0"/>
          </a:p>
          <a:p>
            <a:pPr algn="just"/>
            <a:r>
              <a:rPr lang="en-US" sz="2400" dirty="0"/>
              <a:t>Minimum and maximum values</a:t>
            </a:r>
          </a:p>
        </p:txBody>
      </p:sp>
      <p:pic>
        <p:nvPicPr>
          <p:cNvPr id="5" name="Picture 4" descr="CAN signali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78363"/>
            <a:ext cx="9274629" cy="4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17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r-Latn-RS" sz="2400" u="sng" dirty="0"/>
              <a:t>CAN </a:t>
            </a:r>
            <a:r>
              <a:rPr lang="sr-Latn-RS" sz="2400" u="sng" dirty="0" err="1"/>
              <a:t>Signals</a:t>
            </a:r>
            <a:endParaRPr lang="sr-Latn-RS" sz="2400" u="sng" dirty="0"/>
          </a:p>
          <a:p>
            <a:r>
              <a:rPr lang="en-US" sz="2400" dirty="0"/>
              <a:t>Signal value types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/>
              <a:t>An overview of the signal types</a:t>
            </a:r>
            <a:r>
              <a:rPr lang="sr-Latn-RS" sz="2400" dirty="0"/>
              <a:t>,</a:t>
            </a:r>
            <a:r>
              <a:rPr lang="en-US" sz="2400" dirty="0"/>
              <a:t> as well as the </a:t>
            </a:r>
            <a:r>
              <a:rPr lang="sr-Latn-RS" sz="2400" dirty="0" err="1"/>
              <a:t>ranges</a:t>
            </a:r>
            <a:r>
              <a:rPr lang="en-US" sz="2400" dirty="0"/>
              <a:t> for each of the types</a:t>
            </a:r>
            <a:r>
              <a:rPr lang="sr-Latn-RS" sz="2400" dirty="0"/>
              <a:t>,</a:t>
            </a:r>
            <a:r>
              <a:rPr lang="en-US" sz="2400" dirty="0"/>
              <a:t> is given in the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88870"/>
              </p:ext>
            </p:extLst>
          </p:nvPr>
        </p:nvGraphicFramePr>
        <p:xfrm>
          <a:off x="5259977" y="1825625"/>
          <a:ext cx="6513875" cy="3918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532">
                  <a:extLst>
                    <a:ext uri="{9D8B030D-6E8A-4147-A177-3AD203B41FA5}">
                      <a16:colId xmlns:a16="http://schemas.microsoft.com/office/drawing/2014/main" val="1916527257"/>
                    </a:ext>
                  </a:extLst>
                </a:gridCol>
                <a:gridCol w="5364343">
                  <a:extLst>
                    <a:ext uri="{9D8B030D-6E8A-4147-A177-3AD203B41FA5}">
                      <a16:colId xmlns:a16="http://schemas.microsoft.com/office/drawing/2014/main" val="2986944707"/>
                    </a:ext>
                  </a:extLst>
                </a:gridCol>
              </a:tblGrid>
              <a:tr h="4950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>
                          <a:effectLst/>
                        </a:rPr>
                        <a:t> </a:t>
                      </a:r>
                      <a:r>
                        <a:rPr lang="sr-Latn-RS" sz="1400" dirty="0">
                          <a:effectLst/>
                        </a:rPr>
                        <a:t>Signal </a:t>
                      </a:r>
                      <a:r>
                        <a:rPr lang="sr-Latn-RS" sz="1400" dirty="0" err="1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400" dirty="0">
                          <a:effectLst/>
                        </a:rPr>
                        <a:t>D</a:t>
                      </a:r>
                      <a:r>
                        <a:rPr lang="en-US" sz="1400" dirty="0" err="1">
                          <a:effectLst/>
                        </a:rPr>
                        <a:t>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7540524"/>
                  </a:ext>
                </a:extLst>
              </a:tr>
              <a:tr h="8559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>
                          <a:effectLst/>
                        </a:rPr>
                        <a:t>Signed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 err="1">
                          <a:effectLst/>
                        </a:rPr>
                        <a:t>Signed</a:t>
                      </a:r>
                      <a:r>
                        <a:rPr lang="sr-Cyrl-RS" sz="1400" dirty="0">
                          <a:effectLst/>
                        </a:rPr>
                        <a:t> </a:t>
                      </a:r>
                      <a:r>
                        <a:rPr lang="sr-Cyrl-RS" sz="1400" dirty="0" err="1">
                          <a:effectLst/>
                        </a:rPr>
                        <a:t>integer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value is in range</a:t>
                      </a:r>
                      <a:r>
                        <a:rPr lang="sr-Cyrl-RS" sz="1400" dirty="0">
                          <a:effectLst/>
                        </a:rPr>
                        <a:t>: 2^(</a:t>
                      </a:r>
                      <a:r>
                        <a:rPr lang="en-US" sz="1400" dirty="0">
                          <a:effectLst/>
                        </a:rPr>
                        <a:t>signal length</a:t>
                      </a:r>
                      <a:r>
                        <a:rPr lang="sr-Cyrl-RS" sz="1400" dirty="0">
                          <a:effectLst/>
                        </a:rPr>
                        <a:t>-1) </a:t>
                      </a:r>
                      <a:r>
                        <a:rPr lang="sr-Latn-RS" sz="1400" dirty="0">
                          <a:effectLst/>
                        </a:rPr>
                        <a:t>to </a:t>
                      </a:r>
                      <a:r>
                        <a:rPr lang="sr-Cyrl-RS" sz="1400" dirty="0">
                          <a:effectLst/>
                        </a:rPr>
                        <a:t>+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Cyrl-RS" sz="1400" dirty="0">
                          <a:effectLst/>
                        </a:rPr>
                        <a:t>2^(</a:t>
                      </a:r>
                      <a:r>
                        <a:rPr lang="en-US" sz="1400" dirty="0">
                          <a:effectLst/>
                        </a:rPr>
                        <a:t>signal length</a:t>
                      </a:r>
                      <a:r>
                        <a:rPr lang="sr-Cyrl-RS" sz="1400" dirty="0">
                          <a:effectLst/>
                        </a:rPr>
                        <a:t>-1)-1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7552503"/>
                  </a:ext>
                </a:extLst>
              </a:tr>
              <a:tr h="8559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>
                          <a:effectLst/>
                        </a:rPr>
                        <a:t>Unsigned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 err="1">
                          <a:effectLst/>
                        </a:rPr>
                        <a:t>Unsigned</a:t>
                      </a:r>
                      <a:r>
                        <a:rPr lang="sr-Cyrl-RS" sz="1400" dirty="0">
                          <a:effectLst/>
                        </a:rPr>
                        <a:t> </a:t>
                      </a:r>
                      <a:r>
                        <a:rPr lang="sr-Cyrl-RS" sz="1400" dirty="0" err="1">
                          <a:effectLst/>
                        </a:rPr>
                        <a:t>Integer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The value is in range</a:t>
                      </a:r>
                      <a:r>
                        <a:rPr lang="sr-Cyrl-RS" sz="1400" dirty="0">
                          <a:effectLst/>
                        </a:rPr>
                        <a:t>: 0 </a:t>
                      </a:r>
                      <a:r>
                        <a:rPr lang="sr-Latn-RS" sz="1400" dirty="0">
                          <a:effectLst/>
                        </a:rPr>
                        <a:t>to</a:t>
                      </a:r>
                      <a:r>
                        <a:rPr lang="sr-Cyrl-RS" sz="1400" dirty="0">
                          <a:effectLst/>
                        </a:rPr>
                        <a:t>  2^</a:t>
                      </a:r>
                      <a:r>
                        <a:rPr lang="en-US" sz="1400" dirty="0">
                          <a:effectLst/>
                        </a:rPr>
                        <a:t>signal length</a:t>
                      </a:r>
                      <a:r>
                        <a:rPr lang="sr-Cyrl-RS" sz="1400" dirty="0">
                          <a:effectLst/>
                        </a:rPr>
                        <a:t>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3560538"/>
                  </a:ext>
                </a:extLst>
              </a:tr>
              <a:tr h="8559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>
                          <a:effectLst/>
                        </a:rPr>
                        <a:t>IEEE 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>
                          <a:effectLst/>
                        </a:rPr>
                        <a:t>32 </a:t>
                      </a:r>
                      <a:r>
                        <a:rPr lang="sr-Cyrl-RS" sz="1400" dirty="0" err="1">
                          <a:effectLst/>
                        </a:rPr>
                        <a:t>Bit</a:t>
                      </a:r>
                      <a:r>
                        <a:rPr lang="sr-Cyrl-RS" sz="1400" dirty="0">
                          <a:effectLst/>
                        </a:rPr>
                        <a:t> IEEE </a:t>
                      </a:r>
                      <a:r>
                        <a:rPr lang="sr-Cyrl-RS" sz="1400" dirty="0" err="1">
                          <a:effectLst/>
                        </a:rPr>
                        <a:t>Float</a:t>
                      </a:r>
                      <a:br>
                        <a:rPr lang="sr-Cyrl-R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The value is in range</a:t>
                      </a:r>
                      <a:r>
                        <a:rPr lang="sr-Cyrl-RS" sz="1400" dirty="0">
                          <a:effectLst/>
                        </a:rPr>
                        <a:t>: 3,4 * 10^-38 </a:t>
                      </a:r>
                      <a:r>
                        <a:rPr lang="en-US" sz="1400" dirty="0">
                          <a:effectLst/>
                        </a:rPr>
                        <a:t>to</a:t>
                      </a:r>
                      <a:r>
                        <a:rPr lang="sr-Cyrl-RS" sz="1400" dirty="0">
                          <a:effectLst/>
                        </a:rPr>
                        <a:t> 3,4 * 10^38, </a:t>
                      </a:r>
                      <a:r>
                        <a:rPr lang="en-US" sz="1400" dirty="0">
                          <a:effectLst/>
                        </a:rPr>
                        <a:t>precision</a:t>
                      </a:r>
                      <a:r>
                        <a:rPr lang="sr-Cyrl-RS" sz="1400" dirty="0">
                          <a:effectLst/>
                        </a:rPr>
                        <a:t>: 7 </a:t>
                      </a:r>
                      <a:r>
                        <a:rPr lang="en-US" sz="1400" dirty="0">
                          <a:effectLst/>
                        </a:rPr>
                        <a:t>digit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02339"/>
                  </a:ext>
                </a:extLst>
              </a:tr>
              <a:tr h="8559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>
                          <a:effectLst/>
                        </a:rPr>
                        <a:t>IEEE 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400" dirty="0">
                          <a:effectLst/>
                        </a:rPr>
                        <a:t>64 </a:t>
                      </a:r>
                      <a:r>
                        <a:rPr lang="sr-Cyrl-RS" sz="1400" dirty="0" err="1">
                          <a:effectLst/>
                        </a:rPr>
                        <a:t>Bit</a:t>
                      </a:r>
                      <a:r>
                        <a:rPr lang="sr-Cyrl-RS" sz="1400" dirty="0">
                          <a:effectLst/>
                        </a:rPr>
                        <a:t> IEEE </a:t>
                      </a:r>
                      <a:r>
                        <a:rPr lang="sr-Cyrl-RS" sz="1400" dirty="0" err="1">
                          <a:effectLst/>
                        </a:rPr>
                        <a:t>Double</a:t>
                      </a:r>
                      <a:br>
                        <a:rPr lang="sr-Cyrl-R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The value is in range</a:t>
                      </a:r>
                      <a:r>
                        <a:rPr lang="sr-Cyrl-RS" sz="1400" dirty="0">
                          <a:effectLst/>
                        </a:rPr>
                        <a:t>: 1,7 * 10^-308 </a:t>
                      </a: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sr-Cyrl-RS" sz="1400" dirty="0">
                          <a:effectLst/>
                        </a:rPr>
                        <a:t>о 1,7 * 10^308, </a:t>
                      </a:r>
                      <a:r>
                        <a:rPr lang="en-US" sz="1400" dirty="0">
                          <a:effectLst/>
                        </a:rPr>
                        <a:t>precision</a:t>
                      </a:r>
                      <a:r>
                        <a:rPr lang="sr-Cyrl-RS" sz="1400" dirty="0">
                          <a:effectLst/>
                        </a:rPr>
                        <a:t>: </a:t>
                      </a:r>
                      <a:r>
                        <a:rPr lang="en-US" sz="1400" dirty="0">
                          <a:effectLst/>
                        </a:rPr>
                        <a:t>15</a:t>
                      </a:r>
                      <a:r>
                        <a:rPr lang="sr-Cyrl-R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digit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9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45184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r-Latn-RS" sz="2400" u="sng" dirty="0"/>
              <a:t>CAN </a:t>
            </a:r>
            <a:r>
              <a:rPr lang="sr-Latn-RS" sz="2400" u="sng" dirty="0" err="1"/>
              <a:t>Signals</a:t>
            </a:r>
            <a:endParaRPr lang="sr-Latn-RS" sz="2400" u="sng" dirty="0"/>
          </a:p>
          <a:p>
            <a:r>
              <a:rPr lang="en-US" sz="2400" dirty="0"/>
              <a:t>Conversion from raw to physical signal value</a:t>
            </a:r>
          </a:p>
          <a:p>
            <a:pPr marL="0" indent="0">
              <a:buNone/>
            </a:pPr>
            <a:r>
              <a:rPr lang="en-US" sz="2400" dirty="0"/>
              <a:t>Each signal on the CAN bus, within the CAN network, is sent in raw format. </a:t>
            </a:r>
          </a:p>
          <a:p>
            <a:pPr marL="0" indent="0">
              <a:buNone/>
            </a:pPr>
            <a:r>
              <a:rPr lang="en-US" sz="2400" dirty="0"/>
              <a:t>The physical value of a signal is the value of the physical quantity that represents the signal.</a:t>
            </a:r>
          </a:p>
          <a:p>
            <a:pPr marL="0" indent="0">
              <a:buNone/>
            </a:pPr>
            <a:r>
              <a:rPr lang="en-US" sz="2400" dirty="0"/>
              <a:t>The formula that defines the conversion of signals from one format to another is:</a:t>
            </a:r>
          </a:p>
          <a:p>
            <a:pPr marL="0" indent="0">
              <a:buNone/>
            </a:pPr>
            <a:r>
              <a:rPr lang="en-US" sz="2000" b="1" dirty="0"/>
              <a:t>[physical value] = [(raw value] * [factor]) + [offset]</a:t>
            </a:r>
          </a:p>
        </p:txBody>
      </p:sp>
      <p:pic>
        <p:nvPicPr>
          <p:cNvPr id="5" name="Picture 4" descr="Signal Parametri.png"/>
          <p:cNvPicPr/>
          <p:nvPr/>
        </p:nvPicPr>
        <p:blipFill>
          <a:blip r:embed="rId2" cstate="print"/>
          <a:srcRect l="2273" b="3275"/>
          <a:stretch>
            <a:fillRect/>
          </a:stretch>
        </p:blipFill>
        <p:spPr>
          <a:xfrm>
            <a:off x="6894195" y="1825625"/>
            <a:ext cx="4122148" cy="40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a .</a:t>
            </a:r>
            <a:r>
              <a:rPr lang="en-US" b="1" dirty="0" err="1"/>
              <a:t>dbc</a:t>
            </a:r>
            <a:r>
              <a:rPr lang="en-US" b="1" dirty="0"/>
              <a:t> file</a:t>
            </a:r>
          </a:p>
        </p:txBody>
      </p:sp>
      <p:pic>
        <p:nvPicPr>
          <p:cNvPr id="5" name="Picture 4" descr="Pocetni prozor i izvbor.png"/>
          <p:cNvPicPr/>
          <p:nvPr/>
        </p:nvPicPr>
        <p:blipFill>
          <a:blip r:embed="rId2" cstate="print"/>
          <a:srcRect l="898" r="1498" b="2372"/>
          <a:stretch>
            <a:fillRect/>
          </a:stretch>
        </p:blipFill>
        <p:spPr>
          <a:xfrm>
            <a:off x="1201782" y="2438400"/>
            <a:ext cx="4066903" cy="3738563"/>
          </a:xfrm>
          <a:prstGeom prst="rect">
            <a:avLst/>
          </a:prstGeom>
        </p:spPr>
      </p:pic>
      <p:pic>
        <p:nvPicPr>
          <p:cNvPr id="6" name="Picture 5" descr="Izbro formata datoteke.png"/>
          <p:cNvPicPr/>
          <p:nvPr/>
        </p:nvPicPr>
        <p:blipFill>
          <a:blip r:embed="rId3" cstate="print"/>
          <a:srcRect l="3091"/>
          <a:stretch>
            <a:fillRect/>
          </a:stretch>
        </p:blipFill>
        <p:spPr>
          <a:xfrm>
            <a:off x="6019799" y="2438399"/>
            <a:ext cx="3934097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Available databases:</a:t>
            </a:r>
          </a:p>
          <a:p>
            <a:pPr algn="just"/>
            <a:r>
              <a:rPr lang="en-US" b="1" dirty="0"/>
              <a:t>DBC – Data Base for CAN</a:t>
            </a:r>
            <a:endParaRPr lang="sr-Latn-RS" b="1" dirty="0"/>
          </a:p>
          <a:p>
            <a:pPr lvl="0" algn="just"/>
            <a:r>
              <a:rPr lang="en-US" dirty="0"/>
              <a:t>LDF – LIN Description File</a:t>
            </a:r>
          </a:p>
          <a:p>
            <a:pPr lvl="0" algn="just"/>
            <a:r>
              <a:rPr lang="en-GB" dirty="0"/>
              <a:t>FIBEX </a:t>
            </a:r>
            <a:r>
              <a:rPr lang="en-US" dirty="0"/>
              <a:t>– </a:t>
            </a:r>
            <a:r>
              <a:rPr lang="en-GB" dirty="0"/>
              <a:t>Field Bus Exchange Format</a:t>
            </a:r>
            <a:r>
              <a:rPr lang="sr-Cyrl-RS" dirty="0"/>
              <a:t>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sr-Cyrl-RS" dirty="0"/>
              <a:t>)</a:t>
            </a:r>
            <a:endParaRPr lang="en-US" dirty="0"/>
          </a:p>
          <a:p>
            <a:pPr lvl="0" algn="just"/>
            <a:r>
              <a:rPr lang="en-US" dirty="0"/>
              <a:t>ARXML</a:t>
            </a:r>
            <a:r>
              <a:rPr lang="sr-Cyrl-RS" dirty="0"/>
              <a:t> – </a:t>
            </a:r>
            <a:r>
              <a:rPr lang="en-US" dirty="0" err="1"/>
              <a:t>AutoSAR</a:t>
            </a:r>
            <a:r>
              <a:rPr lang="en-US" dirty="0"/>
              <a:t> XML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network name</a:t>
            </a:r>
          </a:p>
          <a:p>
            <a:pPr marL="0" indent="0">
              <a:buNone/>
            </a:pPr>
            <a:r>
              <a:rPr lang="en-US" sz="2400" dirty="0"/>
              <a:t>After selecting </a:t>
            </a:r>
            <a:r>
              <a:rPr lang="en-US" sz="2400" dirty="0" err="1"/>
              <a:t>CANTemplate.dbc</a:t>
            </a:r>
            <a:r>
              <a:rPr lang="en-US" sz="2400" dirty="0"/>
              <a:t>, a new window will be open where you need to enter the name of the .</a:t>
            </a:r>
            <a:r>
              <a:rPr lang="en-US" sz="2400" dirty="0" err="1"/>
              <a:t>dbc</a:t>
            </a:r>
            <a:r>
              <a:rPr lang="en-US" sz="2400" dirty="0"/>
              <a:t> file you will create and click OK. </a:t>
            </a:r>
          </a:p>
        </p:txBody>
      </p:sp>
      <p:pic>
        <p:nvPicPr>
          <p:cNvPr id="5" name="Picture 4" descr="Ucitavane praznog dbc.png"/>
          <p:cNvPicPr/>
          <p:nvPr/>
        </p:nvPicPr>
        <p:blipFill>
          <a:blip r:embed="rId2" cstate="print"/>
          <a:srcRect l="850"/>
          <a:stretch>
            <a:fillRect/>
          </a:stretch>
        </p:blipFill>
        <p:spPr>
          <a:xfrm>
            <a:off x="6390278" y="1825625"/>
            <a:ext cx="4963522" cy="33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7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58596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Creating a network node</a:t>
            </a:r>
          </a:p>
        </p:txBody>
      </p:sp>
      <p:pic>
        <p:nvPicPr>
          <p:cNvPr id="5" name="Picture 4" descr="New Network node.png"/>
          <p:cNvPicPr/>
          <p:nvPr/>
        </p:nvPicPr>
        <p:blipFill>
          <a:blip r:embed="rId2" cstate="print"/>
          <a:srcRect l="1137" r="1082" b="660"/>
          <a:stretch>
            <a:fillRect/>
          </a:stretch>
        </p:blipFill>
        <p:spPr>
          <a:xfrm>
            <a:off x="838199" y="2464526"/>
            <a:ext cx="4299857" cy="3988525"/>
          </a:xfrm>
          <a:prstGeom prst="rect">
            <a:avLst/>
          </a:prstGeom>
        </p:spPr>
      </p:pic>
      <p:pic>
        <p:nvPicPr>
          <p:cNvPr id="6" name="Picture 5" descr="Network Node kartica.png"/>
          <p:cNvPicPr/>
          <p:nvPr/>
        </p:nvPicPr>
        <p:blipFill>
          <a:blip r:embed="rId3" cstate="print"/>
          <a:srcRect l="1639" r="2311" b="1547"/>
          <a:stretch>
            <a:fillRect/>
          </a:stretch>
        </p:blipFill>
        <p:spPr>
          <a:xfrm>
            <a:off x="5861820" y="2464526"/>
            <a:ext cx="4196580" cy="39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958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Creating a new message</a:t>
            </a:r>
          </a:p>
        </p:txBody>
      </p:sp>
      <p:pic>
        <p:nvPicPr>
          <p:cNvPr id="5" name="Picture 4" descr="New Message.png"/>
          <p:cNvPicPr/>
          <p:nvPr/>
        </p:nvPicPr>
        <p:blipFill>
          <a:blip r:embed="rId2" cstate="print"/>
          <a:srcRect l="960" r="1891" b="1420"/>
          <a:stretch>
            <a:fillRect/>
          </a:stretch>
        </p:blipFill>
        <p:spPr>
          <a:xfrm>
            <a:off x="838199" y="2394857"/>
            <a:ext cx="4421778" cy="3782106"/>
          </a:xfrm>
          <a:prstGeom prst="rect">
            <a:avLst/>
          </a:prstGeom>
        </p:spPr>
      </p:pic>
      <p:pic>
        <p:nvPicPr>
          <p:cNvPr id="6" name="Picture 5" descr="Definisanje parametara predajne poruke.png"/>
          <p:cNvPicPr/>
          <p:nvPr/>
        </p:nvPicPr>
        <p:blipFill>
          <a:blip r:embed="rId3" cstate="print"/>
          <a:srcRect l="1095" r="1584" b="1116"/>
          <a:stretch>
            <a:fillRect/>
          </a:stretch>
        </p:blipFill>
        <p:spPr>
          <a:xfrm>
            <a:off x="6095999" y="2394857"/>
            <a:ext cx="4223657" cy="37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signal</a:t>
            </a:r>
          </a:p>
        </p:txBody>
      </p:sp>
      <p:pic>
        <p:nvPicPr>
          <p:cNvPr id="5" name="Picture 4" descr="Signal new.png"/>
          <p:cNvPicPr/>
          <p:nvPr/>
        </p:nvPicPr>
        <p:blipFill>
          <a:blip r:embed="rId2" cstate="print"/>
          <a:srcRect l="1149" t="672" r="998" b="1478"/>
          <a:stretch>
            <a:fillRect/>
          </a:stretch>
        </p:blipFill>
        <p:spPr>
          <a:xfrm>
            <a:off x="838200" y="2438400"/>
            <a:ext cx="4308566" cy="3873500"/>
          </a:xfrm>
          <a:prstGeom prst="rect">
            <a:avLst/>
          </a:prstGeom>
        </p:spPr>
      </p:pic>
      <p:pic>
        <p:nvPicPr>
          <p:cNvPr id="6" name="Picture 5" descr="Signal kartica.png"/>
          <p:cNvPicPr/>
          <p:nvPr/>
        </p:nvPicPr>
        <p:blipFill>
          <a:blip r:embed="rId3" cstate="print"/>
          <a:srcRect l="769" r="1381" b="1084"/>
          <a:stretch>
            <a:fillRect/>
          </a:stretch>
        </p:blipFill>
        <p:spPr>
          <a:xfrm>
            <a:off x="5870711" y="2438400"/>
            <a:ext cx="4083186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91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100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Connection of signals, messages and network nodes.</a:t>
            </a:r>
          </a:p>
          <a:p>
            <a:pPr marL="0" indent="0">
              <a:buNone/>
            </a:pPr>
            <a:r>
              <a:rPr lang="en-US" sz="2400" dirty="0"/>
              <a:t>Inserting a signal into the corresponding message</a:t>
            </a:r>
          </a:p>
        </p:txBody>
      </p:sp>
      <p:pic>
        <p:nvPicPr>
          <p:cNvPr id="5" name="Picture 4" descr="Edit signal.png"/>
          <p:cNvPicPr/>
          <p:nvPr/>
        </p:nvPicPr>
        <p:blipFill>
          <a:blip r:embed="rId2" cstate="print"/>
          <a:srcRect l="1390" t="810" r="1239" b="1215"/>
          <a:stretch>
            <a:fillRect/>
          </a:stretch>
        </p:blipFill>
        <p:spPr>
          <a:xfrm>
            <a:off x="414609" y="2767194"/>
            <a:ext cx="3391037" cy="3409769"/>
          </a:xfrm>
          <a:prstGeom prst="rect">
            <a:avLst/>
          </a:prstGeom>
        </p:spPr>
      </p:pic>
      <p:pic>
        <p:nvPicPr>
          <p:cNvPr id="6" name="Picture 5" descr="Add message for signal.png"/>
          <p:cNvPicPr/>
          <p:nvPr/>
        </p:nvPicPr>
        <p:blipFill>
          <a:blip r:embed="rId3" cstate="print"/>
          <a:srcRect l="1134" r="1814" b="1737"/>
          <a:stretch>
            <a:fillRect/>
          </a:stretch>
        </p:blipFill>
        <p:spPr>
          <a:xfrm>
            <a:off x="4052139" y="2767194"/>
            <a:ext cx="3450364" cy="3409769"/>
          </a:xfrm>
          <a:prstGeom prst="rect">
            <a:avLst/>
          </a:prstGeom>
        </p:spPr>
      </p:pic>
      <p:pic>
        <p:nvPicPr>
          <p:cNvPr id="7" name="Picture 6" descr="Dodati signal ispod poruke.png"/>
          <p:cNvPicPr/>
          <p:nvPr/>
        </p:nvPicPr>
        <p:blipFill>
          <a:blip r:embed="rId4" cstate="print"/>
          <a:srcRect l="1216" r="1602" b="1377"/>
          <a:stretch>
            <a:fillRect/>
          </a:stretch>
        </p:blipFill>
        <p:spPr>
          <a:xfrm>
            <a:off x="7757705" y="2767194"/>
            <a:ext cx="3720192" cy="34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820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Connection of signals, messages and network nodes.</a:t>
            </a:r>
          </a:p>
          <a:p>
            <a:pPr marL="0" indent="0">
              <a:buNone/>
            </a:pPr>
            <a:r>
              <a:rPr lang="en-US" sz="2400" dirty="0"/>
              <a:t>Selection of the network node which will be transmitted for the message.</a:t>
            </a:r>
          </a:p>
        </p:txBody>
      </p:sp>
      <p:pic>
        <p:nvPicPr>
          <p:cNvPr id="5" name="Picture 4" descr="Edit message.png"/>
          <p:cNvPicPr/>
          <p:nvPr/>
        </p:nvPicPr>
        <p:blipFill>
          <a:blip r:embed="rId2" cstate="print"/>
          <a:srcRect l="1387" r="1459" b="1228"/>
          <a:stretch>
            <a:fillRect/>
          </a:stretch>
        </p:blipFill>
        <p:spPr>
          <a:xfrm>
            <a:off x="301307" y="2729683"/>
            <a:ext cx="3338876" cy="3447279"/>
          </a:xfrm>
          <a:prstGeom prst="rect">
            <a:avLst/>
          </a:prstGeom>
        </p:spPr>
      </p:pic>
      <p:pic>
        <p:nvPicPr>
          <p:cNvPr id="6" name="Picture 5" descr="Dodati Tx Node za poruku.png"/>
          <p:cNvPicPr/>
          <p:nvPr/>
        </p:nvPicPr>
        <p:blipFill>
          <a:blip r:embed="rId3" cstate="print"/>
          <a:srcRect l="643" t="123" r="2145" b="1798"/>
          <a:stretch>
            <a:fillRect/>
          </a:stretch>
        </p:blipFill>
        <p:spPr>
          <a:xfrm>
            <a:off x="3905522" y="2729682"/>
            <a:ext cx="3566432" cy="3447279"/>
          </a:xfrm>
          <a:prstGeom prst="rect">
            <a:avLst/>
          </a:prstGeom>
        </p:spPr>
      </p:pic>
      <p:pic>
        <p:nvPicPr>
          <p:cNvPr id="7" name="Picture 6" descr="Nodes list of tx.png"/>
          <p:cNvPicPr/>
          <p:nvPr/>
        </p:nvPicPr>
        <p:blipFill>
          <a:blip r:embed="rId4" cstate="print"/>
          <a:srcRect l="1066" r="1688" b="1053"/>
          <a:stretch>
            <a:fillRect/>
          </a:stretch>
        </p:blipFill>
        <p:spPr>
          <a:xfrm>
            <a:off x="7737293" y="2729681"/>
            <a:ext cx="3711440" cy="34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4682-7531-3B2D-216A-FEE245C7F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entire communication in the CAN network of one car is described in a special file that is recognizable by the fact that it ends with the extension .</a:t>
            </a:r>
            <a:r>
              <a:rPr lang="en-US" sz="2400" dirty="0" err="1"/>
              <a:t>dbc</a:t>
            </a:r>
            <a:r>
              <a:rPr lang="en-US" sz="2400" dirty="0"/>
              <a:t> (Data Base for CAN). </a:t>
            </a:r>
            <a:endParaRPr lang="sr-Latn-RS" sz="2400" dirty="0"/>
          </a:p>
          <a:p>
            <a:pPr algn="just"/>
            <a:r>
              <a:rPr lang="en-US" sz="2400" dirty="0"/>
              <a:t>The tool that allows us to load existing .</a:t>
            </a:r>
            <a:r>
              <a:rPr lang="en-US" sz="2400" dirty="0" err="1"/>
              <a:t>dbc</a:t>
            </a:r>
            <a:r>
              <a:rPr lang="en-US" sz="2400" dirty="0"/>
              <a:t> files, modify them as well as create new .</a:t>
            </a:r>
            <a:r>
              <a:rPr lang="en-US" sz="2400" dirty="0" err="1"/>
              <a:t>dbc</a:t>
            </a:r>
            <a:r>
              <a:rPr lang="en-US" sz="2400" dirty="0"/>
              <a:t> files, is called </a:t>
            </a:r>
            <a:r>
              <a:rPr lang="en-US" sz="2400" dirty="0" err="1"/>
              <a:t>CANdb</a:t>
            </a:r>
            <a:r>
              <a:rPr lang="en-US" sz="2400" dirty="0"/>
              <a:t> ++ Editor. </a:t>
            </a:r>
            <a:endParaRPr lang="sr-Latn-RS" sz="2400" dirty="0"/>
          </a:p>
          <a:p>
            <a:pPr algn="just"/>
            <a:r>
              <a:rPr lang="en-US" sz="2400" dirty="0"/>
              <a:t>The image</a:t>
            </a:r>
            <a:r>
              <a:rPr lang="sr-Latn-RS" sz="2400" dirty="0"/>
              <a:t> </a:t>
            </a:r>
            <a:r>
              <a:rPr lang="en-US" sz="2400" dirty="0"/>
              <a:t>shows the appearance of the window after starting the tool.</a:t>
            </a:r>
            <a:endParaRPr lang="en-GB" sz="2400" dirty="0"/>
          </a:p>
        </p:txBody>
      </p:sp>
      <p:pic>
        <p:nvPicPr>
          <p:cNvPr id="7" name="Picture 6" descr="CANdb Editor opsta forma.png"/>
          <p:cNvPicPr/>
          <p:nvPr/>
        </p:nvPicPr>
        <p:blipFill>
          <a:blip r:embed="rId2" cstate="print"/>
          <a:srcRect l="909" r="928"/>
          <a:stretch>
            <a:fillRect/>
          </a:stretch>
        </p:blipFill>
        <p:spPr>
          <a:xfrm>
            <a:off x="6299064" y="1895383"/>
            <a:ext cx="5213667" cy="39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Upload </a:t>
            </a:r>
            <a:r>
              <a:rPr lang="sr-Latn-RS" b="1" dirty="0" err="1"/>
              <a:t>of</a:t>
            </a:r>
            <a:r>
              <a:rPr lang="sr-Latn-RS" b="1" dirty="0"/>
              <a:t> </a:t>
            </a:r>
            <a:r>
              <a:rPr lang="en-US" b="1" dirty="0"/>
              <a:t>.</a:t>
            </a:r>
            <a:r>
              <a:rPr lang="en-US" b="1" dirty="0" err="1"/>
              <a:t>dbc</a:t>
            </a:r>
            <a:r>
              <a:rPr lang="en-US" b="1" dirty="0"/>
              <a:t> file to </a:t>
            </a:r>
            <a:r>
              <a:rPr lang="en-US" b="1" dirty="0" err="1"/>
              <a:t>CANdb</a:t>
            </a:r>
            <a:r>
              <a:rPr lang="en-US" b="1" dirty="0"/>
              <a:t> ++ Editor tool</a:t>
            </a:r>
          </a:p>
        </p:txBody>
      </p:sp>
      <p:pic>
        <p:nvPicPr>
          <p:cNvPr id="5" name="Picture 4" descr="Otvaranje dbc dile.png"/>
          <p:cNvPicPr/>
          <p:nvPr/>
        </p:nvPicPr>
        <p:blipFill>
          <a:blip r:embed="rId2" cstate="print"/>
          <a:srcRect l="908" r="929" b="1527"/>
          <a:stretch>
            <a:fillRect/>
          </a:stretch>
        </p:blipFill>
        <p:spPr>
          <a:xfrm>
            <a:off x="6377531" y="1825625"/>
            <a:ext cx="5257120" cy="40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uploading the file, you get an insight into the entire CAN network with all the relevant parameters that describe it</a:t>
            </a:r>
            <a:r>
              <a:rPr lang="sr-Latn-RS" sz="2400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Networks</a:t>
            </a:r>
            <a:endParaRPr lang="sr-Latn-R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Control units</a:t>
            </a:r>
            <a:endParaRPr lang="sr-Latn-R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sr-Latn-RS" sz="2400" dirty="0"/>
              <a:t>E</a:t>
            </a:r>
            <a:r>
              <a:rPr lang="en-US" sz="2400" dirty="0" err="1"/>
              <a:t>nvironment</a:t>
            </a:r>
            <a:r>
              <a:rPr lang="sr-Latn-RS" sz="2400" dirty="0"/>
              <a:t> va</a:t>
            </a:r>
            <a:r>
              <a:rPr lang="en-US" sz="2400" dirty="0" err="1"/>
              <a:t>riable</a:t>
            </a:r>
            <a:r>
              <a:rPr lang="sr-Latn-RS" sz="2400" dirty="0"/>
              <a:t>s</a:t>
            </a:r>
            <a:r>
              <a:rPr lang="en-US" sz="2400" dirty="0"/>
              <a:t> </a:t>
            </a:r>
            <a:endParaRPr lang="sr-Latn-R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Network nodes</a:t>
            </a:r>
            <a:endParaRPr lang="sr-Latn-R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Messages</a:t>
            </a:r>
            <a:endParaRPr lang="sr-Latn-R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Signals </a:t>
            </a:r>
            <a:endParaRPr lang="sr-Latn-RS" sz="2400" dirty="0"/>
          </a:p>
        </p:txBody>
      </p:sp>
      <p:pic>
        <p:nvPicPr>
          <p:cNvPr id="5" name="Picture 4" descr="Otvorena baza sonovno.png"/>
          <p:cNvPicPr/>
          <p:nvPr/>
        </p:nvPicPr>
        <p:blipFill>
          <a:blip r:embed="rId2" cstate="print"/>
          <a:srcRect l="872" r="1064" b="1495"/>
          <a:stretch>
            <a:fillRect/>
          </a:stretch>
        </p:blipFill>
        <p:spPr>
          <a:xfrm>
            <a:off x="6168254" y="1825625"/>
            <a:ext cx="5370603" cy="41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0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r-Latn-RS" sz="2400" u="sng" dirty="0"/>
              <a:t>CAN  </a:t>
            </a:r>
            <a:r>
              <a:rPr lang="sr-Latn-RS" sz="2400" u="sng" dirty="0" err="1"/>
              <a:t>networks</a:t>
            </a:r>
            <a:endParaRPr lang="sr-Latn-RS" sz="2400" u="sng" dirty="0"/>
          </a:p>
          <a:p>
            <a:pPr marL="0" indent="0" algn="just">
              <a:buNone/>
            </a:pPr>
            <a:r>
              <a:rPr lang="sr-Latn-RS" sz="2400" dirty="0" err="1"/>
              <a:t>All</a:t>
            </a:r>
            <a:r>
              <a:rPr lang="en-US" sz="2400" dirty="0"/>
              <a:t> CAN network</a:t>
            </a:r>
            <a:r>
              <a:rPr lang="sr-Latn-RS" sz="2400" dirty="0"/>
              <a:t>s</a:t>
            </a:r>
            <a:r>
              <a:rPr lang="en-US" sz="2400" dirty="0"/>
              <a:t> can be defined </a:t>
            </a:r>
            <a:r>
              <a:rPr lang="sr-Latn-RS" sz="2400" dirty="0" err="1"/>
              <a:t>with</a:t>
            </a:r>
            <a:r>
              <a:rPr lang="en-US" sz="2400" dirty="0"/>
              <a:t> several smaller sub-networks</a:t>
            </a:r>
            <a:r>
              <a:rPr lang="sr-Latn-RS" sz="2400" dirty="0"/>
              <a:t>, so-called clusters. </a:t>
            </a:r>
          </a:p>
          <a:p>
            <a:pPr marL="0" indent="0" algn="just">
              <a:buNone/>
            </a:pPr>
            <a:r>
              <a:rPr lang="en-US" sz="2400" dirty="0"/>
              <a:t>All</a:t>
            </a:r>
            <a:r>
              <a:rPr lang="sr-Latn-RS" sz="2400" dirty="0"/>
              <a:t> </a:t>
            </a:r>
            <a:r>
              <a:rPr lang="sr-Latn-RS" sz="2400" dirty="0" err="1"/>
              <a:t>clusters</a:t>
            </a:r>
            <a:r>
              <a:rPr lang="sr-Latn-RS" sz="2400" dirty="0"/>
              <a:t> </a:t>
            </a:r>
            <a:r>
              <a:rPr lang="en-US" sz="2400" dirty="0"/>
              <a:t>in the CAN network are located in the Networks section.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In the example of the .</a:t>
            </a:r>
            <a:r>
              <a:rPr lang="en-US" sz="2400" dirty="0" err="1"/>
              <a:t>dbc</a:t>
            </a:r>
            <a:r>
              <a:rPr lang="en-US" sz="2400" dirty="0"/>
              <a:t> file, the entire CAN network consists of one group,</a:t>
            </a:r>
            <a:r>
              <a:rPr lang="sr-Latn-RS" sz="2400" dirty="0"/>
              <a:t> </a:t>
            </a:r>
            <a:r>
              <a:rPr lang="en-US" sz="2400" dirty="0"/>
              <a:t>"</a:t>
            </a:r>
            <a:r>
              <a:rPr lang="en-US" sz="2400" dirty="0" err="1"/>
              <a:t>hermes_restbus</a:t>
            </a:r>
            <a:r>
              <a:rPr lang="en-US" sz="2400" dirty="0"/>
              <a:t>".</a:t>
            </a:r>
          </a:p>
        </p:txBody>
      </p:sp>
      <p:pic>
        <p:nvPicPr>
          <p:cNvPr id="5" name="Picture 4" descr="Mreze u CAN datoteci.png"/>
          <p:cNvPicPr/>
          <p:nvPr/>
        </p:nvPicPr>
        <p:blipFill>
          <a:blip r:embed="rId2" cstate="print"/>
          <a:srcRect l="1161" r="1032" b="1014"/>
          <a:stretch>
            <a:fillRect/>
          </a:stretch>
        </p:blipFill>
        <p:spPr>
          <a:xfrm>
            <a:off x="6442120" y="1960607"/>
            <a:ext cx="5035777" cy="42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sr-Latn-RS" sz="2400" u="sng" dirty="0"/>
              <a:t>CAN c</a:t>
            </a:r>
            <a:r>
              <a:rPr lang="en-US" sz="2400" u="sng" dirty="0" err="1"/>
              <a:t>ontrol</a:t>
            </a:r>
            <a:r>
              <a:rPr lang="en-US" sz="2400" u="sng" dirty="0"/>
              <a:t> units</a:t>
            </a:r>
            <a:r>
              <a:rPr lang="sr-Latn-RS" sz="2400" u="sng" dirty="0"/>
              <a:t> (</a:t>
            </a:r>
            <a:r>
              <a:rPr lang="sr-Latn-RS" sz="2400" u="sng" dirty="0" err="1"/>
              <a:t>ECUs</a:t>
            </a:r>
            <a:r>
              <a:rPr lang="sr-Latn-RS" sz="2400" u="sng" dirty="0"/>
              <a:t>)</a:t>
            </a:r>
          </a:p>
          <a:p>
            <a:pPr marL="0" indent="0" algn="just">
              <a:buNone/>
            </a:pPr>
            <a:r>
              <a:rPr lang="sr-Latn-RS" sz="2400" dirty="0"/>
              <a:t>CAN c</a:t>
            </a:r>
            <a:r>
              <a:rPr lang="en-US" sz="2400" dirty="0" err="1"/>
              <a:t>ontrol</a:t>
            </a:r>
            <a:r>
              <a:rPr lang="en-US" sz="2400" dirty="0"/>
              <a:t> units are distributed processor units within a CAN network. </a:t>
            </a:r>
            <a:endParaRPr lang="sr-Latn-RS" sz="2400" dirty="0"/>
          </a:p>
          <a:p>
            <a:pPr marL="0" indent="0" algn="just">
              <a:buNone/>
            </a:pPr>
            <a:r>
              <a:rPr lang="en-US" sz="2400" dirty="0"/>
              <a:t>The data </a:t>
            </a:r>
            <a:r>
              <a:rPr lang="sr-Latn-RS" sz="2400" dirty="0" err="1"/>
              <a:t>which</a:t>
            </a:r>
            <a:r>
              <a:rPr lang="sr-Latn-RS" sz="2400" dirty="0"/>
              <a:t> c</a:t>
            </a:r>
            <a:r>
              <a:rPr lang="en-US" sz="2400" dirty="0" err="1"/>
              <a:t>ontrol</a:t>
            </a:r>
            <a:r>
              <a:rPr lang="en-US" sz="2400" dirty="0"/>
              <a:t> unit</a:t>
            </a:r>
            <a:r>
              <a:rPr lang="sr-Latn-RS" sz="2400" dirty="0"/>
              <a:t> </a:t>
            </a:r>
            <a:r>
              <a:rPr lang="en-US" sz="2400" dirty="0"/>
              <a:t>exchange with the CAN network is sent and received via </a:t>
            </a:r>
            <a:r>
              <a:rPr lang="sr-Latn-RS" sz="2400" dirty="0"/>
              <a:t>n</a:t>
            </a:r>
            <a:r>
              <a:rPr lang="en-US" sz="2400" dirty="0" err="1"/>
              <a:t>etwork</a:t>
            </a:r>
            <a:r>
              <a:rPr lang="en-US" sz="2400" dirty="0"/>
              <a:t> node to which the </a:t>
            </a:r>
            <a:r>
              <a:rPr lang="sr-Latn-RS" sz="2400" dirty="0"/>
              <a:t>c</a:t>
            </a:r>
            <a:r>
              <a:rPr lang="en-US" sz="2400" dirty="0" err="1"/>
              <a:t>ontrol</a:t>
            </a:r>
            <a:r>
              <a:rPr lang="en-US" sz="2400" dirty="0"/>
              <a:t> unit is connected.</a:t>
            </a:r>
          </a:p>
        </p:txBody>
      </p:sp>
      <p:pic>
        <p:nvPicPr>
          <p:cNvPr id="5" name="Picture 4" descr="ECUs.png"/>
          <p:cNvPicPr/>
          <p:nvPr/>
        </p:nvPicPr>
        <p:blipFill>
          <a:blip r:embed="rId2" cstate="print"/>
          <a:srcRect l="1023" r="1009" b="1307"/>
          <a:stretch>
            <a:fillRect/>
          </a:stretch>
        </p:blipFill>
        <p:spPr>
          <a:xfrm>
            <a:off x="6459174" y="1690688"/>
            <a:ext cx="512322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Latn-RS" sz="2400" u="sng" dirty="0"/>
              <a:t>CAN </a:t>
            </a:r>
            <a:r>
              <a:rPr lang="en-US" sz="2400" u="sng" dirty="0"/>
              <a:t>Control units</a:t>
            </a:r>
            <a:r>
              <a:rPr lang="sr-Latn-RS" sz="2400" u="sng" dirty="0"/>
              <a:t> (</a:t>
            </a:r>
            <a:r>
              <a:rPr lang="sr-Latn-RS" sz="2400" u="sng" dirty="0" err="1"/>
              <a:t>ECUs</a:t>
            </a:r>
            <a:r>
              <a:rPr lang="sr-Latn-RS" sz="2400" u="sng" dirty="0"/>
              <a:t>)</a:t>
            </a:r>
          </a:p>
          <a:p>
            <a:pPr marL="0" indent="0" algn="just">
              <a:buNone/>
            </a:pPr>
            <a:r>
              <a:rPr lang="en-US" sz="2400" dirty="0"/>
              <a:t>By selecting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en-US" sz="2400" dirty="0"/>
              <a:t>any </a:t>
            </a:r>
            <a:r>
              <a:rPr lang="sr-Latn-RS" sz="2400" dirty="0"/>
              <a:t>c</a:t>
            </a:r>
            <a:r>
              <a:rPr lang="en-US" sz="2400" dirty="0" err="1"/>
              <a:t>ontrol</a:t>
            </a:r>
            <a:r>
              <a:rPr lang="en-US" sz="2400" dirty="0"/>
              <a:t> units, the </a:t>
            </a:r>
            <a:r>
              <a:rPr lang="sr-Latn-RS" sz="2400" dirty="0"/>
              <a:t>e</a:t>
            </a:r>
            <a:r>
              <a:rPr lang="en-US" sz="2400" dirty="0" err="1"/>
              <a:t>nvironment</a:t>
            </a:r>
            <a:r>
              <a:rPr lang="en-US" sz="2400" dirty="0"/>
              <a:t> variables as well as the </a:t>
            </a:r>
            <a:r>
              <a:rPr lang="sr-Latn-RS" sz="2400" dirty="0"/>
              <a:t>n</a:t>
            </a:r>
            <a:r>
              <a:rPr lang="en-US" sz="2400" dirty="0" err="1"/>
              <a:t>etwork</a:t>
            </a:r>
            <a:r>
              <a:rPr lang="en-US" sz="2400" dirty="0"/>
              <a:t> nodes to which the selected </a:t>
            </a:r>
            <a:r>
              <a:rPr lang="sr-Latn-RS" sz="2400" dirty="0"/>
              <a:t>c</a:t>
            </a:r>
            <a:r>
              <a:rPr lang="en-US" sz="2400" dirty="0" err="1"/>
              <a:t>ontrol</a:t>
            </a:r>
            <a:r>
              <a:rPr lang="en-US" sz="2400" dirty="0"/>
              <a:t> units</a:t>
            </a:r>
            <a:r>
              <a:rPr lang="sr-Latn-RS" sz="2400" dirty="0"/>
              <a:t> </a:t>
            </a:r>
            <a:r>
              <a:rPr lang="en-US" sz="2400" dirty="0"/>
              <a:t>is connected</a:t>
            </a:r>
            <a:r>
              <a:rPr lang="sr-Latn-RS" sz="2400" dirty="0"/>
              <a:t>,</a:t>
            </a:r>
            <a:r>
              <a:rPr lang="en-US" sz="2400" dirty="0"/>
              <a:t> become visible.</a:t>
            </a:r>
          </a:p>
        </p:txBody>
      </p:sp>
      <p:pic>
        <p:nvPicPr>
          <p:cNvPr id="6" name="Picture 5" descr="ECUsPodSekcije.png"/>
          <p:cNvPicPr/>
          <p:nvPr/>
        </p:nvPicPr>
        <p:blipFill>
          <a:blip r:embed="rId2" cstate="print"/>
          <a:srcRect l="1452" r="1514" b="1205"/>
          <a:stretch>
            <a:fillRect/>
          </a:stretch>
        </p:blipFill>
        <p:spPr>
          <a:xfrm>
            <a:off x="6579326" y="1825625"/>
            <a:ext cx="4774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2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Latn-RS" sz="2400" u="sng" dirty="0"/>
              <a:t>CAN </a:t>
            </a:r>
            <a:r>
              <a:rPr lang="en-US" sz="2400" u="sng" dirty="0"/>
              <a:t>Control units</a:t>
            </a:r>
            <a:r>
              <a:rPr lang="sr-Latn-RS" sz="2400" u="sng" dirty="0"/>
              <a:t> (</a:t>
            </a:r>
            <a:r>
              <a:rPr lang="sr-Latn-RS" sz="2400" u="sng" dirty="0" err="1"/>
              <a:t>ECUs</a:t>
            </a:r>
            <a:r>
              <a:rPr lang="sr-Latn-RS" sz="2400" u="sng" dirty="0"/>
              <a:t>)</a:t>
            </a:r>
          </a:p>
          <a:p>
            <a:pPr marL="0" indent="0" algn="just">
              <a:buNone/>
            </a:pPr>
            <a:r>
              <a:rPr lang="sr-Latn-RS" sz="2400" dirty="0"/>
              <a:t>F</a:t>
            </a:r>
            <a:r>
              <a:rPr lang="en-US" sz="2400" dirty="0" err="1"/>
              <a:t>urther</a:t>
            </a:r>
            <a:r>
              <a:rPr lang="en-US" sz="2400" dirty="0"/>
              <a:t> selecting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en-US" sz="2400" dirty="0"/>
              <a:t>the </a:t>
            </a:r>
            <a:r>
              <a:rPr lang="sr-Latn-RS" sz="2400" dirty="0"/>
              <a:t>N</a:t>
            </a:r>
            <a:r>
              <a:rPr lang="en-US" sz="2400" dirty="0" err="1"/>
              <a:t>etwork</a:t>
            </a:r>
            <a:r>
              <a:rPr lang="en-US" sz="2400" dirty="0"/>
              <a:t> node to which the </a:t>
            </a:r>
            <a:r>
              <a:rPr lang="sr-Latn-RS" sz="2400" dirty="0"/>
              <a:t>c</a:t>
            </a:r>
            <a:r>
              <a:rPr lang="en-US" sz="2400" dirty="0" err="1"/>
              <a:t>ontrol</a:t>
            </a:r>
            <a:r>
              <a:rPr lang="en-US" sz="2400" dirty="0"/>
              <a:t> unit</a:t>
            </a:r>
            <a:r>
              <a:rPr lang="sr-Latn-RS" sz="2400" dirty="0"/>
              <a:t> </a:t>
            </a:r>
            <a:r>
              <a:rPr lang="en-US" sz="2400" dirty="0"/>
              <a:t>is connected, all </a:t>
            </a:r>
            <a:r>
              <a:rPr lang="sr-Latn-RS" sz="2400" dirty="0"/>
              <a:t>s</a:t>
            </a:r>
            <a:r>
              <a:rPr lang="en-US" sz="2400" dirty="0" err="1"/>
              <a:t>ignals</a:t>
            </a:r>
            <a:r>
              <a:rPr lang="en-US" sz="2400" dirty="0"/>
              <a:t> become visible, as well as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corresponding</a:t>
            </a:r>
            <a:r>
              <a:rPr lang="sr-Latn-RS" sz="2400" dirty="0"/>
              <a:t> </a:t>
            </a:r>
            <a:r>
              <a:rPr lang="sr-Latn-RS" sz="2400" dirty="0" err="1"/>
              <a:t>messages</a:t>
            </a:r>
            <a:r>
              <a:rPr lang="sr-Latn-RS" sz="2400" dirty="0"/>
              <a:t>.</a:t>
            </a:r>
          </a:p>
        </p:txBody>
      </p:sp>
      <p:pic>
        <p:nvPicPr>
          <p:cNvPr id="5" name="Picture 4" descr="ECUsPodSekcijeNodes.png"/>
          <p:cNvPicPr/>
          <p:nvPr/>
        </p:nvPicPr>
        <p:blipFill>
          <a:blip r:embed="rId2" cstate="print"/>
          <a:srcRect l="1062" r="1193" b="1697"/>
          <a:stretch>
            <a:fillRect/>
          </a:stretch>
        </p:blipFill>
        <p:spPr>
          <a:xfrm>
            <a:off x="6601640" y="1825625"/>
            <a:ext cx="4752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Vehicle networks infrastructure</vt:lpstr>
      <vt:lpstr>Vehicle networks infrastructure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  <vt:lpstr>DBC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42</cp:revision>
  <dcterms:created xsi:type="dcterms:W3CDTF">2022-05-26T08:16:53Z</dcterms:created>
  <dcterms:modified xsi:type="dcterms:W3CDTF">2023-01-09T16:21:08Z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