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7" r:id="rId3"/>
    <p:sldId id="309" r:id="rId4"/>
    <p:sldId id="308" r:id="rId5"/>
    <p:sldId id="315" r:id="rId6"/>
    <p:sldId id="310" r:id="rId7"/>
    <p:sldId id="312" r:id="rId8"/>
    <p:sldId id="318" r:id="rId9"/>
    <p:sldId id="314" r:id="rId10"/>
    <p:sldId id="316" r:id="rId11"/>
    <p:sldId id="317" r:id="rId12"/>
    <p:sldId id="319" r:id="rId13"/>
    <p:sldId id="320" r:id="rId14"/>
    <p:sldId id="321" r:id="rId15"/>
    <p:sldId id="322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71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D5F-9DF2-8586-9929-070886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DED-5BDF-B5AC-FE73-0B8256F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A88-D8D1-D028-907A-8BFC190E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4168-B01E-2017-A1E2-FAEBEB1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L09 exercise –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F8D1-326D-2C4C-B812-AB7E93FE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orientation and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0B454-C8AB-C73C-3BA9-F53591E2E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A93BA2-68B7-2357-B9C3-FCF8A24D60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44621"/>
            <a:ext cx="5157787" cy="34054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C76C1-AE6C-6545-9322-331E59C7D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AE2FF-2F70-EC01-E8D8-C4E8D5D2D2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bits and bytes are organized into the sections of header, payload, and trailer – frame object</a:t>
            </a:r>
          </a:p>
          <a:p>
            <a:r>
              <a:rPr lang="en-GB" dirty="0"/>
              <a:t>All information about Frame Object can be displayed in Trace window</a:t>
            </a:r>
          </a:p>
        </p:txBody>
      </p:sp>
    </p:spTree>
    <p:extLst>
      <p:ext uri="{BB962C8B-B14F-4D97-AF65-F5344CB8AC3E}">
        <p14:creationId xmlns:p14="http://schemas.microsoft.com/office/powerpoint/2010/main" val="228509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50EA-8120-2338-6B01-E1586AF4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orientation and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1D3D4-26AC-8A17-BE6F-3A3652FA9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D3FA31-2099-FCF0-F299-F4622AEB69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42206"/>
            <a:ext cx="5157787" cy="30103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122C9-426E-C786-314C-0019B61F7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4812-5E78-62F8-C33E-75D0E1D88B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CAPL program can access selectors and signals of the frame object</a:t>
            </a:r>
          </a:p>
          <a:p>
            <a:r>
              <a:rPr lang="en-GB" dirty="0"/>
              <a:t>Selectors are supplemental information related to the frame</a:t>
            </a:r>
          </a:p>
          <a:p>
            <a:r>
              <a:rPr lang="en-GB" dirty="0"/>
              <a:t>Signals are predefined sections within payload and transport the actual useful data</a:t>
            </a:r>
          </a:p>
        </p:txBody>
      </p:sp>
    </p:spTree>
    <p:extLst>
      <p:ext uri="{BB962C8B-B14F-4D97-AF65-F5344CB8AC3E}">
        <p14:creationId xmlns:p14="http://schemas.microsoft.com/office/powerpoint/2010/main" val="58085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50EA-8120-2338-6B01-E1586AF4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orientation and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4812-5E78-62F8-C33E-75D0E1D88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3418" y="3916217"/>
            <a:ext cx="10791970" cy="227344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event procedure is triggered by the end of the received frame</a:t>
            </a:r>
          </a:p>
          <a:p>
            <a:r>
              <a:rPr lang="en-GB" dirty="0"/>
              <a:t>It’s possible to react on static and dynamic frame</a:t>
            </a:r>
          </a:p>
          <a:p>
            <a:r>
              <a:rPr lang="en-GB" dirty="0"/>
              <a:t>The frame object is then available in the event procedure</a:t>
            </a:r>
          </a:p>
          <a:p>
            <a:pPr lvl="1"/>
            <a:r>
              <a:rPr lang="en-GB" dirty="0"/>
              <a:t>On </a:t>
            </a:r>
            <a:r>
              <a:rPr lang="en-GB" dirty="0" err="1"/>
              <a:t>FRFrame</a:t>
            </a:r>
            <a:r>
              <a:rPr lang="en-GB" dirty="0"/>
              <a:t> *, </a:t>
            </a:r>
          </a:p>
          <a:p>
            <a:pPr lvl="1"/>
            <a:r>
              <a:rPr lang="en-GB" dirty="0"/>
              <a:t>On </a:t>
            </a:r>
            <a:r>
              <a:rPr lang="en-GB" dirty="0" err="1"/>
              <a:t>FRFrame</a:t>
            </a:r>
            <a:r>
              <a:rPr lang="en-GB" dirty="0"/>
              <a:t> &lt;name&gt;,</a:t>
            </a:r>
          </a:p>
          <a:p>
            <a:pPr lvl="1"/>
            <a:r>
              <a:rPr lang="en-GB" dirty="0"/>
              <a:t>On </a:t>
            </a:r>
            <a:r>
              <a:rPr lang="en-GB" dirty="0" err="1"/>
              <a:t>FRFrame</a:t>
            </a:r>
            <a:r>
              <a:rPr lang="en-GB" dirty="0"/>
              <a:t> (&lt;slot ID&gt;, &lt;base cycle&gt;, &lt;cycle repetition&gt;)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62D56D-E7DF-4B2E-AF41-66B24F0F84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076" y="2047682"/>
            <a:ext cx="6878010" cy="1381318"/>
          </a:xfrm>
        </p:spPr>
      </p:pic>
    </p:spTree>
    <p:extLst>
      <p:ext uri="{BB962C8B-B14F-4D97-AF65-F5344CB8AC3E}">
        <p14:creationId xmlns:p14="http://schemas.microsoft.com/office/powerpoint/2010/main" val="17316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50EA-8120-2338-6B01-E1586AF4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orientation and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4812-5E78-62F8-C33E-75D0E1D88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01621" y="1921163"/>
            <a:ext cx="4599685" cy="3452091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It’s possible to access the frame object within event procedures</a:t>
            </a:r>
          </a:p>
          <a:p>
            <a:r>
              <a:rPr lang="en-GB" dirty="0"/>
              <a:t>Selectors and signals are accessed by the </a:t>
            </a:r>
            <a:r>
              <a:rPr lang="en-GB" b="1" dirty="0"/>
              <a:t>this</a:t>
            </a:r>
            <a:r>
              <a:rPr lang="en-GB" dirty="0"/>
              <a:t> operator</a:t>
            </a:r>
          </a:p>
          <a:p>
            <a:r>
              <a:rPr lang="en-GB" dirty="0"/>
              <a:t>The frame object is then available in the event procedure</a:t>
            </a:r>
          </a:p>
          <a:p>
            <a:pPr lvl="1"/>
            <a:r>
              <a:rPr lang="en-GB" dirty="0"/>
              <a:t>On </a:t>
            </a:r>
            <a:r>
              <a:rPr lang="en-GB" dirty="0" err="1"/>
              <a:t>FRFrame</a:t>
            </a:r>
            <a:r>
              <a:rPr lang="en-GB" dirty="0"/>
              <a:t> *, </a:t>
            </a:r>
          </a:p>
          <a:p>
            <a:pPr lvl="1"/>
            <a:r>
              <a:rPr lang="en-GB" dirty="0"/>
              <a:t>On </a:t>
            </a:r>
            <a:r>
              <a:rPr lang="en-GB" dirty="0" err="1"/>
              <a:t>FRFrame</a:t>
            </a:r>
            <a:r>
              <a:rPr lang="en-GB" dirty="0"/>
              <a:t> &lt;name&gt;,</a:t>
            </a:r>
          </a:p>
          <a:p>
            <a:pPr lvl="1"/>
            <a:r>
              <a:rPr lang="en-GB" dirty="0"/>
              <a:t>On </a:t>
            </a:r>
            <a:r>
              <a:rPr lang="en-GB" dirty="0" err="1"/>
              <a:t>FRFrame</a:t>
            </a:r>
            <a:r>
              <a:rPr lang="en-GB" dirty="0"/>
              <a:t> (&lt;slot ID&gt;, &lt;base cycle&gt;, &lt;cycle repetition&gt;)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65090C-BBBE-4695-8688-C84BBA5BEC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07" t="6510" r="1743" b="3898"/>
          <a:stretch/>
        </p:blipFill>
        <p:spPr>
          <a:xfrm>
            <a:off x="625402" y="1484745"/>
            <a:ext cx="6146910" cy="3888510"/>
          </a:xfrm>
        </p:spPr>
      </p:pic>
    </p:spTree>
    <p:extLst>
      <p:ext uri="{BB962C8B-B14F-4D97-AF65-F5344CB8AC3E}">
        <p14:creationId xmlns:p14="http://schemas.microsoft.com/office/powerpoint/2010/main" val="208217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50EA-8120-2338-6B01-E1586AF4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orientation and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4812-5E78-62F8-C33E-75D0E1D88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01621" y="1921163"/>
            <a:ext cx="4599685" cy="345209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conversion formula permits the conditioning of the digitally transmitted data. </a:t>
            </a:r>
          </a:p>
          <a:p>
            <a:r>
              <a:rPr lang="en-US" dirty="0"/>
              <a:t>The conversion formula is used to obtain a readable display in the Trace window or to simplify programming in CAPL. </a:t>
            </a:r>
          </a:p>
          <a:p>
            <a:r>
              <a:rPr lang="en-US" dirty="0"/>
              <a:t>Signals are automatically converted when, in accessing the signal, the .</a:t>
            </a:r>
            <a:r>
              <a:rPr lang="en-US" b="1" dirty="0" err="1"/>
              <a:t>phys</a:t>
            </a:r>
            <a:r>
              <a:rPr lang="en-US" dirty="0"/>
              <a:t> extension is appended to the combination of </a:t>
            </a:r>
            <a:r>
              <a:rPr lang="en-US" dirty="0" err="1"/>
              <a:t>this.signalName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Accessing a signal as a raw value: </a:t>
            </a:r>
          </a:p>
          <a:p>
            <a:pPr lvl="2"/>
            <a:r>
              <a:rPr lang="en-US" dirty="0" err="1"/>
              <a:t>gEngineTemp</a:t>
            </a:r>
            <a:r>
              <a:rPr lang="en-US" dirty="0"/>
              <a:t> = </a:t>
            </a:r>
            <a:r>
              <a:rPr lang="en-US" dirty="0" err="1"/>
              <a:t>this.sigEngineTemp</a:t>
            </a:r>
            <a:endParaRPr lang="en-US" dirty="0"/>
          </a:p>
          <a:p>
            <a:pPr lvl="1"/>
            <a:r>
              <a:rPr lang="en-US" dirty="0"/>
              <a:t>Accessing a signal as a physical value: </a:t>
            </a:r>
          </a:p>
          <a:p>
            <a:pPr lvl="2"/>
            <a:r>
              <a:rPr lang="en-US" dirty="0" err="1"/>
              <a:t>gEngine</a:t>
            </a:r>
            <a:r>
              <a:rPr lang="en-US" dirty="0"/>
              <a:t> Temp = </a:t>
            </a:r>
            <a:r>
              <a:rPr lang="en-US" dirty="0" err="1"/>
              <a:t>this.sigEngineTemp.phys</a:t>
            </a:r>
            <a:r>
              <a:rPr lang="en-US" dirty="0"/>
              <a:t>;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86E1AA-3777-49A5-A201-BF328DD409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983" y="1735362"/>
            <a:ext cx="5831340" cy="3823692"/>
          </a:xfrm>
        </p:spPr>
      </p:pic>
    </p:spTree>
    <p:extLst>
      <p:ext uri="{BB962C8B-B14F-4D97-AF65-F5344CB8AC3E}">
        <p14:creationId xmlns:p14="http://schemas.microsoft.com/office/powerpoint/2010/main" val="84093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50EA-8120-2338-6B01-E1586AF4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orientation and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8E7474-D079-4005-8321-92837FDA0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Selectors of a frame object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53461-4A7C-43FD-A3BB-A9D46DE0B8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The following information can be accessed using selectors. </a:t>
            </a:r>
          </a:p>
          <a:p>
            <a:r>
              <a:rPr lang="en-US" b="1" dirty="0">
                <a:effectLst/>
              </a:rPr>
              <a:t>Time</a:t>
            </a:r>
            <a:r>
              <a:rPr lang="en-US" dirty="0">
                <a:effectLst/>
              </a:rPr>
              <a:t> - Tx or Rx time stamp </a:t>
            </a:r>
          </a:p>
          <a:p>
            <a:r>
              <a:rPr lang="en-US" b="1" dirty="0" err="1">
                <a:effectLst/>
              </a:rPr>
              <a:t>msgChannel</a:t>
            </a:r>
            <a:r>
              <a:rPr lang="en-US" dirty="0">
                <a:effectLst/>
              </a:rPr>
              <a:t> - Selection of comm. controller </a:t>
            </a:r>
          </a:p>
          <a:p>
            <a:r>
              <a:rPr lang="en-US" b="1" dirty="0" err="1">
                <a:effectLst/>
              </a:rPr>
              <a:t>FR_ChannelMask</a:t>
            </a:r>
            <a:r>
              <a:rPr lang="en-US" dirty="0">
                <a:effectLst/>
              </a:rPr>
              <a:t> - Entry of the </a:t>
            </a:r>
            <a:r>
              <a:rPr lang="en-US" dirty="0" err="1">
                <a:effectLst/>
              </a:rPr>
              <a:t>FlexRay</a:t>
            </a:r>
            <a:r>
              <a:rPr lang="en-US" dirty="0">
                <a:effectLst/>
              </a:rPr>
              <a:t> channel </a:t>
            </a:r>
          </a:p>
          <a:p>
            <a:r>
              <a:rPr lang="en-US" b="1" dirty="0" err="1">
                <a:effectLst/>
              </a:rPr>
              <a:t>FR_SlotID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and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FR_Cycle</a:t>
            </a:r>
            <a:r>
              <a:rPr lang="en-US" b="1" dirty="0">
                <a:effectLst/>
              </a:rPr>
              <a:t> FR </a:t>
            </a:r>
            <a:r>
              <a:rPr lang="en-US" dirty="0">
                <a:effectLst/>
              </a:rPr>
              <a:t>- Entry of current slot and cycle </a:t>
            </a:r>
          </a:p>
          <a:p>
            <a:r>
              <a:rPr lang="en-US" b="1" dirty="0" err="1">
                <a:effectLst/>
              </a:rPr>
              <a:t>FR_PayloadLength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-  Entry of the current number of data</a:t>
            </a:r>
          </a:p>
          <a:p>
            <a:r>
              <a:rPr lang="en-US" b="1" dirty="0">
                <a:effectLst/>
              </a:rPr>
              <a:t>Byte (x)</a:t>
            </a:r>
            <a:r>
              <a:rPr lang="en-US" dirty="0">
                <a:effectLst/>
              </a:rPr>
              <a:t> - Access to the data bytes </a:t>
            </a:r>
          </a:p>
          <a:p>
            <a:r>
              <a:rPr lang="en-US" b="1" dirty="0" err="1">
                <a:effectLst/>
              </a:rPr>
              <a:t>FR_Flags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- Detailed information on the header </a:t>
            </a:r>
          </a:p>
          <a:p>
            <a:r>
              <a:rPr lang="en-US" b="1" dirty="0" err="1">
                <a:effectLst/>
              </a:rPr>
              <a:t>FR_HeaderCRC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- Access to the checksum </a:t>
            </a:r>
          </a:p>
          <a:p>
            <a:r>
              <a:rPr lang="en-US" b="1" dirty="0" err="1">
                <a:effectLst/>
              </a:rPr>
              <a:t>FR_Segment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- Segment Information</a:t>
            </a:r>
          </a:p>
          <a:p>
            <a:r>
              <a:rPr lang="en-US" b="1" dirty="0" err="1">
                <a:effectLst/>
              </a:rPr>
              <a:t>FR_Status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- Detailed information on the frame buffer</a:t>
            </a:r>
          </a:p>
          <a:p>
            <a:r>
              <a:rPr lang="en-US" b="1" dirty="0">
                <a:effectLst/>
              </a:rPr>
              <a:t>DIR</a:t>
            </a:r>
            <a:r>
              <a:rPr lang="en-US" dirty="0">
                <a:effectLst/>
              </a:rPr>
              <a:t> and </a:t>
            </a:r>
            <a:r>
              <a:rPr lang="en-US" b="1" dirty="0">
                <a:effectLst/>
              </a:rPr>
              <a:t>SIMULATED</a:t>
            </a:r>
            <a:r>
              <a:rPr lang="en-US" dirty="0">
                <a:effectLst/>
              </a:rPr>
              <a:t> → Entry of the direction of the frame object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920BD3-351D-479D-ADC8-60797B547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4C0CF8D-9416-4C96-9F50-586A4259C3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1229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50EA-8120-2338-6B01-E1586AF4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orientation and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8E7474-D079-4005-8321-92837FDA0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Other possible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53461-4A7C-43FD-A3BB-A9D46DE0B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34803" cy="368458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On</a:t>
            </a:r>
            <a:r>
              <a:rPr lang="en-US" b="1" dirty="0">
                <a:effectLst/>
              </a:rPr>
              <a:t> </a:t>
            </a:r>
            <a:r>
              <a:rPr lang="sr-Latn-RS" dirty="0">
                <a:effectLst/>
              </a:rPr>
              <a:t>FRFrame</a:t>
            </a:r>
            <a:r>
              <a:rPr lang="en-US" dirty="0">
                <a:effectLst/>
              </a:rPr>
              <a:t> - </a:t>
            </a:r>
            <a:r>
              <a:rPr lang="sr-Latn-RS" dirty="0">
                <a:effectLst/>
              </a:rPr>
              <a:t>Receipt of a valid frame </a:t>
            </a:r>
            <a:endParaRPr lang="en-US" dirty="0">
              <a:effectLst/>
            </a:endParaRPr>
          </a:p>
          <a:p>
            <a:r>
              <a:rPr lang="en-US" dirty="0"/>
              <a:t>On </a:t>
            </a:r>
            <a:r>
              <a:rPr lang="en-US" dirty="0" err="1"/>
              <a:t>FRSlot</a:t>
            </a:r>
            <a:r>
              <a:rPr lang="en-US" dirty="0"/>
              <a:t> - </a:t>
            </a:r>
            <a:r>
              <a:rPr lang="sr-Latn-RS" dirty="0">
                <a:effectLst/>
              </a:rPr>
              <a:t>Expiration of a slot</a:t>
            </a:r>
            <a:endParaRPr lang="en-US" dirty="0"/>
          </a:p>
          <a:p>
            <a:r>
              <a:rPr lang="en-US" dirty="0">
                <a:effectLst/>
              </a:rPr>
              <a:t>On </a:t>
            </a:r>
            <a:r>
              <a:rPr lang="en-US" dirty="0" err="1">
                <a:effectLst/>
              </a:rPr>
              <a:t>FrStartCycle</a:t>
            </a:r>
            <a:r>
              <a:rPr lang="en-US" dirty="0">
                <a:effectLst/>
              </a:rPr>
              <a:t> - </a:t>
            </a:r>
            <a:r>
              <a:rPr lang="sr-Latn-RS" dirty="0">
                <a:effectLst/>
              </a:rPr>
              <a:t>Start of a new cycle </a:t>
            </a:r>
            <a:endParaRPr lang="en-US" dirty="0">
              <a:effectLst/>
            </a:endParaRPr>
          </a:p>
          <a:p>
            <a:r>
              <a:rPr lang="en-US" dirty="0"/>
              <a:t>On </a:t>
            </a:r>
            <a:r>
              <a:rPr lang="en-US" dirty="0" err="1"/>
              <a:t>FRPOCState</a:t>
            </a:r>
            <a:r>
              <a:rPr lang="en-US" dirty="0"/>
              <a:t> - </a:t>
            </a:r>
            <a:r>
              <a:rPr lang="sr-Latn-RS" dirty="0">
                <a:effectLst/>
              </a:rPr>
              <a:t>On CC state change</a:t>
            </a:r>
            <a:endParaRPr lang="en-US" dirty="0"/>
          </a:p>
          <a:p>
            <a:r>
              <a:rPr lang="en-US" dirty="0">
                <a:effectLst/>
              </a:rPr>
              <a:t>On </a:t>
            </a:r>
            <a:r>
              <a:rPr lang="en-US" dirty="0" err="1">
                <a:effectLst/>
              </a:rPr>
              <a:t>FRFrameError</a:t>
            </a:r>
            <a:r>
              <a:rPr lang="en-US" dirty="0">
                <a:effectLst/>
              </a:rPr>
              <a:t> - </a:t>
            </a:r>
            <a:r>
              <a:rPr lang="sr-Latn-RS" dirty="0">
                <a:effectLst/>
              </a:rPr>
              <a:t>Occurrence of a frame error </a:t>
            </a:r>
            <a:endParaRPr lang="en-US" dirty="0">
              <a:effectLst/>
            </a:endParaRPr>
          </a:p>
          <a:p>
            <a:r>
              <a:rPr lang="en-US" dirty="0"/>
              <a:t>On </a:t>
            </a:r>
            <a:r>
              <a:rPr lang="en-US" dirty="0" err="1"/>
              <a:t>FRNullFrame</a:t>
            </a:r>
            <a:r>
              <a:rPr lang="en-US" dirty="0"/>
              <a:t> - </a:t>
            </a:r>
            <a:r>
              <a:rPr lang="sr-Latn-RS" dirty="0">
                <a:effectLst/>
              </a:rPr>
              <a:t>Receipt of a null frame </a:t>
            </a:r>
            <a:endParaRPr lang="en-US" dirty="0">
              <a:effectLst/>
            </a:endParaRPr>
          </a:p>
          <a:p>
            <a:r>
              <a:rPr lang="en-US" dirty="0"/>
              <a:t>On </a:t>
            </a:r>
            <a:r>
              <a:rPr lang="en-US" dirty="0" err="1"/>
              <a:t>FRSymbol</a:t>
            </a:r>
            <a:r>
              <a:rPr lang="en-US" dirty="0"/>
              <a:t> - </a:t>
            </a:r>
            <a:r>
              <a:rPr lang="sr-Latn-RS" dirty="0">
                <a:effectLst/>
              </a:rPr>
              <a:t>Receipt of a symbol </a:t>
            </a:r>
            <a:endParaRPr lang="en-US" dirty="0"/>
          </a:p>
          <a:p>
            <a:r>
              <a:rPr lang="en-US" dirty="0">
                <a:effectLst/>
              </a:rPr>
              <a:t>On </a:t>
            </a:r>
            <a:r>
              <a:rPr lang="en-US" dirty="0" err="1">
                <a:effectLst/>
              </a:rPr>
              <a:t>FRError</a:t>
            </a:r>
            <a:r>
              <a:rPr lang="en-US" dirty="0">
                <a:effectLst/>
              </a:rPr>
              <a:t> - </a:t>
            </a:r>
            <a:r>
              <a:rPr lang="sr-Latn-RS" dirty="0">
                <a:effectLst/>
              </a:rPr>
              <a:t>General error on the bus </a:t>
            </a:r>
            <a:endParaRPr lang="en-US" dirty="0">
              <a:effectLst/>
            </a:endParaRPr>
          </a:p>
          <a:p>
            <a:r>
              <a:rPr lang="en-US" dirty="0"/>
              <a:t>On FRPDU - </a:t>
            </a:r>
            <a:r>
              <a:rPr lang="sr-Latn-RS" dirty="0">
                <a:effectLst/>
              </a:rPr>
              <a:t>Receipt of a PDU</a:t>
            </a:r>
            <a:endParaRPr lang="en-US" dirty="0">
              <a:effectLst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920BD3-351D-479D-ADC8-60797B547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4C0CF8D-9416-4C96-9F50-586A4259C3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5817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F8D1-326D-2C4C-B812-AB7E93FE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orientation and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0B454-C8AB-C73C-3BA9-F53591E2E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C76C1-AE6C-6545-9322-331E59C7D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AE2FF-2F70-EC01-E8D8-C4E8D5D2D2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The mode of operation of the communication controller prescribes the method in CAPL for sending a </a:t>
            </a:r>
            <a:r>
              <a:rPr lang="en-US" dirty="0" err="1">
                <a:effectLst/>
              </a:rPr>
              <a:t>FlexRay</a:t>
            </a:r>
            <a:r>
              <a:rPr lang="en-US" dirty="0">
                <a:effectLst/>
              </a:rPr>
              <a:t> frame: </a:t>
            </a:r>
          </a:p>
          <a:p>
            <a:r>
              <a:rPr lang="en-US" dirty="0">
                <a:effectLst/>
              </a:rPr>
              <a:t>Create a frame object in the CAPL program:</a:t>
            </a:r>
          </a:p>
          <a:p>
            <a:pPr lvl="1"/>
            <a:r>
              <a:rPr lang="en-US" dirty="0">
                <a:effectLst/>
              </a:rPr>
              <a:t>A frame object can be created using the </a:t>
            </a:r>
            <a:r>
              <a:rPr lang="en-US" dirty="0" err="1">
                <a:effectLst/>
              </a:rPr>
              <a:t>FlexRay</a:t>
            </a:r>
            <a:r>
              <a:rPr lang="en-US" dirty="0">
                <a:effectLst/>
              </a:rPr>
              <a:t> database. </a:t>
            </a:r>
          </a:p>
          <a:p>
            <a:pPr lvl="1"/>
            <a:r>
              <a:rPr lang="en-US" dirty="0">
                <a:effectLst/>
              </a:rPr>
              <a:t>This object is a copy of the frame from the </a:t>
            </a:r>
            <a:r>
              <a:rPr lang="en-US" dirty="0" err="1">
                <a:effectLst/>
              </a:rPr>
              <a:t>FlexRay</a:t>
            </a:r>
            <a:r>
              <a:rPr lang="en-US" dirty="0">
                <a:effectLst/>
              </a:rPr>
              <a:t> database. </a:t>
            </a:r>
          </a:p>
          <a:p>
            <a:r>
              <a:rPr lang="en-US" dirty="0">
                <a:effectLst/>
              </a:rPr>
              <a:t>Create a frame buffer in the communication controller: </a:t>
            </a:r>
          </a:p>
          <a:p>
            <a:pPr lvl="1"/>
            <a:r>
              <a:rPr lang="en-US" dirty="0">
                <a:effectLst/>
              </a:rPr>
              <a:t>This frame buffer must be created during the start of the communication controller. </a:t>
            </a:r>
          </a:p>
          <a:p>
            <a:pPr lvl="1"/>
            <a:r>
              <a:rPr lang="en-US" dirty="0">
                <a:effectLst/>
              </a:rPr>
              <a:t>It is not possible to create a frame buffer later. </a:t>
            </a:r>
          </a:p>
          <a:p>
            <a:r>
              <a:rPr lang="en-US" dirty="0">
                <a:effectLst/>
              </a:rPr>
              <a:t>Updating the frame buffer:</a:t>
            </a:r>
          </a:p>
          <a:p>
            <a:pPr lvl="1"/>
            <a:r>
              <a:rPr lang="en-US" dirty="0">
                <a:effectLst/>
              </a:rPr>
              <a:t>If the </a:t>
            </a:r>
            <a:r>
              <a:rPr lang="en-US" dirty="0" err="1">
                <a:effectLst/>
              </a:rPr>
              <a:t>FlexRay</a:t>
            </a:r>
            <a:r>
              <a:rPr lang="en-US" dirty="0">
                <a:effectLst/>
              </a:rPr>
              <a:t> interface is operated in conjunction with </a:t>
            </a:r>
            <a:r>
              <a:rPr lang="en-US" dirty="0" err="1">
                <a:effectLst/>
              </a:rPr>
              <a:t>CANoe</a:t>
            </a:r>
            <a:r>
              <a:rPr lang="en-US" dirty="0">
                <a:effectLst/>
              </a:rPr>
              <a:t>, the contents of the frame objects can be written to the frame buffers. </a:t>
            </a:r>
          </a:p>
          <a:p>
            <a:pPr lvl="1"/>
            <a:r>
              <a:rPr lang="en-US" dirty="0">
                <a:effectLst/>
              </a:rPr>
              <a:t>The new contents of the frame buffers are then output in the relevant time slots of the </a:t>
            </a:r>
            <a:r>
              <a:rPr lang="en-US" dirty="0" err="1">
                <a:effectLst/>
              </a:rPr>
              <a:t>FlexRay</a:t>
            </a:r>
            <a:r>
              <a:rPr lang="en-US" dirty="0">
                <a:effectLst/>
              </a:rPr>
              <a:t> communication.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E5703A-C2F4-45FC-B11D-48E72FAA19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84059"/>
            <a:ext cx="5157787" cy="3326620"/>
          </a:xfrm>
        </p:spPr>
      </p:pic>
    </p:spTree>
    <p:extLst>
      <p:ext uri="{BB962C8B-B14F-4D97-AF65-F5344CB8AC3E}">
        <p14:creationId xmlns:p14="http://schemas.microsoft.com/office/powerpoint/2010/main" val="275430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50EA-8120-2338-6B01-E1586AF4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orientation and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8E7474-D079-4005-8321-92837FDA0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>
                <a:effectLst/>
              </a:rPr>
              <a:t>Functions for sending frames</a:t>
            </a:r>
            <a:endParaRPr lang="en-US" dirty="0"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53461-4A7C-43FD-A3BB-A9D46DE0B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34803" cy="3684588"/>
          </a:xfrm>
        </p:spPr>
        <p:txBody>
          <a:bodyPr>
            <a:normAutofit lnSpcReduction="10000"/>
          </a:bodyPr>
          <a:lstStyle/>
          <a:p>
            <a:r>
              <a:rPr lang="sr-Latn-RS" dirty="0">
                <a:effectLst/>
              </a:rPr>
              <a:t>Creating a frame buffer </a:t>
            </a:r>
            <a:endParaRPr lang="en-US" dirty="0">
              <a:effectLst/>
            </a:endParaRPr>
          </a:p>
          <a:p>
            <a:pPr lvl="1"/>
            <a:r>
              <a:rPr lang="sr-Latn-RS" i="1" dirty="0">
                <a:effectLst/>
              </a:rPr>
              <a:t>FrSetSendFrame (</a:t>
            </a:r>
            <a:r>
              <a:rPr lang="en-US" i="1" dirty="0"/>
              <a:t>&lt;</a:t>
            </a:r>
            <a:r>
              <a:rPr lang="en-US" i="1" dirty="0" err="1"/>
              <a:t>frame_name</a:t>
            </a:r>
            <a:r>
              <a:rPr lang="en-US" i="1" dirty="0"/>
              <a:t>&gt;</a:t>
            </a:r>
            <a:r>
              <a:rPr lang="sr-Latn-RS" i="1" dirty="0">
                <a:effectLst/>
              </a:rPr>
              <a:t> , dword flags);</a:t>
            </a:r>
            <a:endParaRPr lang="en-US" i="1" dirty="0">
              <a:effectLst/>
            </a:endParaRPr>
          </a:p>
          <a:p>
            <a:pPr lvl="1"/>
            <a:r>
              <a:rPr lang="sr-Latn-RS" i="1" dirty="0">
                <a:effectLst/>
              </a:rPr>
              <a:t>FrSetSendFrame (int slotId, int channelMask, int len, int cycleStart, int cycleRepetition, dword flags, int channel</a:t>
            </a:r>
            <a:r>
              <a:rPr lang="sr-Latn-RS" dirty="0">
                <a:effectLst/>
              </a:rPr>
              <a:t>); </a:t>
            </a:r>
            <a:endParaRPr lang="en-US" dirty="0">
              <a:effectLst/>
            </a:endParaRPr>
          </a:p>
          <a:p>
            <a:r>
              <a:rPr lang="sr-Latn-RS" dirty="0">
                <a:effectLst/>
              </a:rPr>
              <a:t>Updating the static frame buffer: </a:t>
            </a:r>
            <a:endParaRPr lang="en-US" dirty="0">
              <a:effectLst/>
            </a:endParaRPr>
          </a:p>
          <a:p>
            <a:pPr lvl="1"/>
            <a:r>
              <a:rPr lang="sr-Latn-RS" i="1" dirty="0">
                <a:effectLst/>
              </a:rPr>
              <a:t>FRUpdateStatFrame( );</a:t>
            </a:r>
            <a:endParaRPr lang="en-US" i="1" dirty="0">
              <a:effectLst/>
            </a:endParaRPr>
          </a:p>
          <a:p>
            <a:r>
              <a:rPr lang="sr-Latn-RS" dirty="0">
                <a:effectLst/>
              </a:rPr>
              <a:t>Updating the dynamic frame buffe</a:t>
            </a:r>
            <a:r>
              <a:rPr lang="en-US" dirty="0">
                <a:effectLst/>
              </a:rPr>
              <a:t>r:</a:t>
            </a:r>
            <a:endParaRPr lang="en-US" dirty="0"/>
          </a:p>
          <a:p>
            <a:pPr lvl="1"/>
            <a:r>
              <a:rPr lang="sr-Latn-RS" i="1" dirty="0">
                <a:effectLst/>
              </a:rPr>
              <a:t>FROutputDynFrame</a:t>
            </a:r>
            <a:r>
              <a:rPr lang="sr-Latn-RS" dirty="0">
                <a:effectLst/>
              </a:rPr>
              <a:t> ( 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137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BCE7B-641D-C7C8-5A6A-021AE9F3F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CANoe</a:t>
            </a:r>
            <a:r>
              <a:rPr lang="en-GB" dirty="0"/>
              <a:t> Signal Server Concept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4A40F1-8239-FC2B-12E4-AF6B011E4D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12391"/>
            <a:ext cx="5157787" cy="3069956"/>
          </a:xfrm>
        </p:spPr>
      </p:pic>
    </p:spTree>
    <p:extLst>
      <p:ext uri="{BB962C8B-B14F-4D97-AF65-F5344CB8AC3E}">
        <p14:creationId xmlns:p14="http://schemas.microsoft.com/office/powerpoint/2010/main" val="207005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45AF-C337-427E-305E-1788435B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9BDA0-DB37-A7C3-99AA-2A5137EE4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CAPL Advance - recap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B289F5-2B2C-7EF8-1712-6D03B0479C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1064" y="3007575"/>
            <a:ext cx="5157787" cy="2679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2FDC0-B41A-7C05-82FC-D40279885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A93E6-DD80-8805-33C9-F064756BC0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1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656D-E422-D9C9-43BA-E7573406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F3CBF-6B43-4ED6-A0EF-85F35BEC8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Signal (event) oriented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B480E8-6A9C-7643-BC15-C32E8E5A27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872" y="2505075"/>
            <a:ext cx="6995893" cy="359652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0F5C7-1DD3-4565-9039-79D164B2F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64764" y="2505075"/>
            <a:ext cx="3690623" cy="3684588"/>
          </a:xfrm>
        </p:spPr>
        <p:txBody>
          <a:bodyPr>
            <a:normAutofit/>
          </a:bodyPr>
          <a:lstStyle/>
          <a:p>
            <a:r>
              <a:rPr lang="en-GB" dirty="0"/>
              <a:t>An event procedure is only processed if its associated event has occurred</a:t>
            </a:r>
          </a:p>
          <a:p>
            <a:r>
              <a:rPr lang="en-GB" dirty="0"/>
              <a:t>FIFO principle</a:t>
            </a:r>
          </a:p>
          <a:p>
            <a:r>
              <a:rPr lang="en-GB" dirty="0"/>
              <a:t>Current event must be finished before the next event starts</a:t>
            </a:r>
          </a:p>
        </p:txBody>
      </p:sp>
    </p:spTree>
    <p:extLst>
      <p:ext uri="{BB962C8B-B14F-4D97-AF65-F5344CB8AC3E}">
        <p14:creationId xmlns:p14="http://schemas.microsoft.com/office/powerpoint/2010/main" val="89710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AF38-CBAB-6860-FA9F-C91490B1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C8CE0-B7CD-CF0E-E50D-DBFC63D16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Signal (event) oriented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FBF0A8-1F25-7E14-1095-8074E64059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05191"/>
            <a:ext cx="7022343" cy="328447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5F8EE-2564-13A8-CE07-7A7ED1B27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02310" y="2505075"/>
            <a:ext cx="3553078" cy="3684588"/>
          </a:xfrm>
        </p:spPr>
        <p:txBody>
          <a:bodyPr/>
          <a:lstStyle/>
          <a:p>
            <a:r>
              <a:rPr lang="en-GB" dirty="0"/>
              <a:t>Event procedures are independent of one another and do not exchange any data directly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54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8EA4263-8A75-6590-672C-C0BD7A88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56CC-65DE-E9AB-E7C1-567609EC1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procedure: Signal change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8E99B7-DF24-60E3-9B30-04F827A58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6021" y="3006726"/>
            <a:ext cx="8021964" cy="101868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B6A43E-BB85-27F1-0B97-2602391B6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2812" y="3821113"/>
            <a:ext cx="5183188" cy="823912"/>
          </a:xfrm>
        </p:spPr>
        <p:txBody>
          <a:bodyPr/>
          <a:lstStyle/>
          <a:p>
            <a:r>
              <a:rPr lang="en-GB" dirty="0"/>
              <a:t>Event procedure: Signal update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43F789-1DEF-D626-B62E-F461DDE2A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2812" y="2537204"/>
            <a:ext cx="5183188" cy="584477"/>
          </a:xfrm>
        </p:spPr>
        <p:txBody>
          <a:bodyPr/>
          <a:lstStyle/>
          <a:p>
            <a:r>
              <a:rPr lang="en-GB" dirty="0"/>
              <a:t>On signal &lt;</a:t>
            </a:r>
            <a:r>
              <a:rPr lang="en-GB" dirty="0" err="1"/>
              <a:t>signal_name</a:t>
            </a:r>
            <a:r>
              <a:rPr lang="en-GB" dirty="0"/>
              <a:t>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3165A2-3C84-82D8-8233-A356AAFA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21" y="5067260"/>
            <a:ext cx="7729767" cy="940434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4A89B963-245B-3454-6093-1AA94CA4C80A}"/>
              </a:ext>
            </a:extLst>
          </p:cNvPr>
          <p:cNvSpPr txBox="1">
            <a:spLocks/>
          </p:cNvSpPr>
          <p:nvPr/>
        </p:nvSpPr>
        <p:spPr>
          <a:xfrm>
            <a:off x="912812" y="4544091"/>
            <a:ext cx="5183188" cy="584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On </a:t>
            </a:r>
            <a:r>
              <a:rPr lang="en-GB" dirty="0" err="1"/>
              <a:t>signal_update</a:t>
            </a:r>
            <a:r>
              <a:rPr lang="en-GB" dirty="0"/>
              <a:t> &lt;</a:t>
            </a:r>
            <a:r>
              <a:rPr lang="en-GB" dirty="0" err="1"/>
              <a:t>signal_name</a:t>
            </a:r>
            <a:r>
              <a:rPr lang="en-GB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986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8EA4263-8A75-6590-672C-C0BD7A88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56CC-65DE-E9AB-E7C1-567609EC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227" y="2133006"/>
            <a:ext cx="5157787" cy="823912"/>
          </a:xfrm>
        </p:spPr>
        <p:txBody>
          <a:bodyPr/>
          <a:lstStyle/>
          <a:p>
            <a:r>
              <a:rPr lang="en-GB" dirty="0"/>
              <a:t>Read signal values: &lt;variable&gt;=$&lt;</a:t>
            </a:r>
            <a:r>
              <a:rPr lang="en-GB" dirty="0" err="1"/>
              <a:t>signal_name</a:t>
            </a:r>
            <a:r>
              <a:rPr lang="en-GB" dirty="0"/>
              <a:t>&gt;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B6A43E-BB85-27F1-0B97-2602391B6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33006"/>
            <a:ext cx="5183188" cy="823912"/>
          </a:xfrm>
        </p:spPr>
        <p:txBody>
          <a:bodyPr/>
          <a:lstStyle/>
          <a:p>
            <a:r>
              <a:rPr lang="en-GB" dirty="0"/>
              <a:t>Write signal values: $&lt;</a:t>
            </a:r>
            <a:r>
              <a:rPr lang="en-GB" dirty="0" err="1"/>
              <a:t>signal_name</a:t>
            </a:r>
            <a:r>
              <a:rPr lang="en-GB" dirty="0"/>
              <a:t>&gt;= &lt;variable&gt;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6ABE2187-63BC-B5BE-6F3F-9D6E0D66A4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369467"/>
            <a:ext cx="5800986" cy="1767561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47A8850-36B7-5F65-3469-E4C11F61F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667" y="3360402"/>
            <a:ext cx="5234908" cy="1985048"/>
          </a:xfrm>
        </p:spPr>
      </p:pic>
    </p:spTree>
    <p:extLst>
      <p:ext uri="{BB962C8B-B14F-4D97-AF65-F5344CB8AC3E}">
        <p14:creationId xmlns:p14="http://schemas.microsoft.com/office/powerpoint/2010/main" val="117460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743-7C24-3CAB-5076-F4262463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orientation and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8ECFB-66CB-1C5F-2410-E5F8DE242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6A397-39C9-6713-F280-0FB05818C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is no synchronization between the </a:t>
            </a:r>
            <a:r>
              <a:rPr lang="en-GB" dirty="0" err="1"/>
              <a:t>FlexRay</a:t>
            </a:r>
            <a:r>
              <a:rPr lang="en-GB" dirty="0"/>
              <a:t> communication and execution of the CAPL program</a:t>
            </a:r>
          </a:p>
          <a:p>
            <a:r>
              <a:rPr lang="en-GB" dirty="0"/>
              <a:t>The synchronization of the CAPL program can be established using event procedures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4E0EF-10CE-CB33-7933-2A865B9ED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46DE08-55D6-4504-BD54-4796AFF2B7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9383" y="2597438"/>
            <a:ext cx="6532617" cy="3053775"/>
          </a:xfrm>
        </p:spPr>
      </p:pic>
    </p:spTree>
    <p:extLst>
      <p:ext uri="{BB962C8B-B14F-4D97-AF65-F5344CB8AC3E}">
        <p14:creationId xmlns:p14="http://schemas.microsoft.com/office/powerpoint/2010/main" val="179336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D962-71A8-5202-6A41-49ABCC24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orientation and 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DA0ED-3D4E-5255-4312-1792AA8F0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146615-84A7-A71B-95E5-040344C53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3033634"/>
            <a:ext cx="5724407" cy="289714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1A942-ACED-5840-D93E-B61473981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261E5-C3CB-BFAB-83CB-397ADA296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50280" y="2505075"/>
            <a:ext cx="4305108" cy="3684588"/>
          </a:xfrm>
        </p:spPr>
        <p:txBody>
          <a:bodyPr/>
          <a:lstStyle/>
          <a:p>
            <a:r>
              <a:rPr lang="en-GB" dirty="0"/>
              <a:t>Information on the </a:t>
            </a:r>
            <a:r>
              <a:rPr lang="en-GB" dirty="0" err="1"/>
              <a:t>FlexRay</a:t>
            </a:r>
            <a:r>
              <a:rPr lang="en-GB" dirty="0"/>
              <a:t> bus is sent out in the form of frames or symbols</a:t>
            </a:r>
          </a:p>
          <a:p>
            <a:r>
              <a:rPr lang="en-GB" dirty="0"/>
              <a:t>The individual signals are part of the frame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32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Vehicle networks infrastructure</vt:lpstr>
      <vt:lpstr>FlexRay Advance</vt:lpstr>
      <vt:lpstr>FlexRay Advance</vt:lpstr>
      <vt:lpstr>FlexRay Advance</vt:lpstr>
      <vt:lpstr>FlexRay Advance</vt:lpstr>
      <vt:lpstr>FlexRay Advance</vt:lpstr>
      <vt:lpstr>FlexRay Advance</vt:lpstr>
      <vt:lpstr>Event orientation and FlexRay</vt:lpstr>
      <vt:lpstr>Event orientation and FlexRay</vt:lpstr>
      <vt:lpstr>Event orientation and FlexRay</vt:lpstr>
      <vt:lpstr>Event orientation and FlexRay</vt:lpstr>
      <vt:lpstr>Event orientation and FlexRay</vt:lpstr>
      <vt:lpstr>Event orientation and FlexRay</vt:lpstr>
      <vt:lpstr>Event orientation and FlexRay</vt:lpstr>
      <vt:lpstr>Event orientation and FlexRay</vt:lpstr>
      <vt:lpstr>Event orientation and FlexRay</vt:lpstr>
      <vt:lpstr>Event orientation and FlexRay</vt:lpstr>
      <vt:lpstr>Event orientation and FlexRay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64</cp:revision>
  <dcterms:created xsi:type="dcterms:W3CDTF">2022-05-26T08:16:53Z</dcterms:created>
  <dcterms:modified xsi:type="dcterms:W3CDTF">2023-01-09T16:26:00Z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