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8" r:id="rId3"/>
    <p:sldId id="310" r:id="rId4"/>
    <p:sldId id="312" r:id="rId5"/>
    <p:sldId id="311" r:id="rId6"/>
    <p:sldId id="3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71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C582-C577-47EB-9BD3-9F57ADBBA498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7F0-3465-49D1-A746-E52287C78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B544-E957-4C00-0C65-CCE73DAB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4B-B347-9440-0DF4-06E57873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762C-D0EC-056C-7D7B-36B9D7C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4078A-0092-55D9-718F-7C300E6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37D-3354-6691-D1D2-61EBE17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33FA-CC56-3F5E-B361-0CDD858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7BA6-1280-6814-2FCD-966666CE4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D592-0287-E9BA-A32E-ADE4343F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BE9C-BE5E-CD89-E672-99F9731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B78-325C-1FFF-19CF-8535A1C7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1AC35-60AD-445D-DD6C-E8A6870F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AA52-E6B1-4216-5AF1-4016269D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77EB-737E-42DB-B12D-334F8743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1216-BEE6-9E05-19CF-F974840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B682-6D12-732A-53C1-4249BEE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9D5F-9DF2-8586-9929-0708868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A9B-EE2C-979C-C495-8B904242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3DED-5BDF-B5AC-FE73-0B8256F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A88-D8D1-D028-907A-8BFC190E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4168-B01E-2017-A1E2-FAEBEB1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5F7E-992F-4014-EBB3-4FCD8229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4D25-004A-F38F-C277-1EDD95CA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A5E6-0F5E-3C03-1FCA-89E807D5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2DF9-E245-0211-4D22-C95E6E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F200-7819-EB88-9BB1-45267506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EEB-8874-3A42-4899-9DDF3292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3082-3DC9-CFCD-0E50-134FDA2D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53068-7B7F-C2F3-4C53-92CC46CE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0368-E2B0-0CE9-4A28-6669627E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5AE8-C2D6-49CE-49C7-C3F1A85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DF55-6A25-B7DB-1043-DD8B4F2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F3-E100-674E-DEA4-EC463B5C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2C1C-47C7-0E39-36D4-CB431BE0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6E69F-34F0-E829-80B4-CE4C2731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6973-5461-45AF-FF9F-F2F800E4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AF359-378B-115F-10D0-64120D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F37A-2E1F-87BF-2213-2D47CA4F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5D11B-E889-8872-5D60-D5B8796C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77390-B86B-D7EC-4D04-23F0DE49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FB38-3A47-B60D-8078-CBABDC6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7D91-490F-5C10-650F-F575CB9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286B2-C383-AAA2-89E1-8CDD6CEA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9F2E2-14D4-E602-BF37-5FDB6AC4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70F00-D064-EE89-DDCE-D9CD0E35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1419-8C1A-0AB5-C44F-9A16AD2B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F73E-1265-A884-3BF4-00BA515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2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5BB-6FAA-D674-105F-464D1DC0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A13A-E4A3-07E7-63B4-6F06C42A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EC02-2FA5-F997-0C5D-A7F40F9D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4D1-1E17-DED7-BC34-DB0053BF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4FAC-AD9C-BA28-A496-4F1044C5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BC36-F8D7-95E0-4436-0250B1B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552-94D4-85E6-6C73-59759C36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2F5D-081F-235B-02DD-FCCED5DC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0E40-C89C-5C64-B191-73D53EA3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5195-A4BE-1CC0-8EA8-67ABE9A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510B-2F70-BB64-F028-CE1539E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6514-FAD0-754D-0FC3-CE1A487B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143B1-57FE-54BE-FF50-47021C06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9A228-B051-B07F-2388-861A2F23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10F7-8FCC-D1B9-6841-8C65B25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EC1-BA83-462A-ACBA-A8A915659487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3189-D6EB-0793-44FB-08D0C033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E6221-8B55-4787-0BCD-65827BD98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2CF67-E87E-4A47-86A0-2183AA7C210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06271-14EE-94F5-3F5B-7510F40A84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77152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"TTTech - Internal"</a:t>
            </a:r>
          </a:p>
        </p:txBody>
      </p:sp>
    </p:spTree>
    <p:extLst>
      <p:ext uri="{BB962C8B-B14F-4D97-AF65-F5344CB8AC3E}">
        <p14:creationId xmlns:p14="http://schemas.microsoft.com/office/powerpoint/2010/main" val="3098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1C5-F8D8-EE72-1970-FE2B0E84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networks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32C8-5FE4-2DB4-9EDD-2038794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L09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656D-E422-D9C9-43BA-E7573406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F3CBF-6B43-4ED6-A0EF-85F35BEC8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Signal (event) oriented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B480E8-6A9C-7643-BC15-C32E8E5A2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872" y="2505075"/>
            <a:ext cx="6995893" cy="359652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0F5C7-1DD3-4565-9039-79D164B2F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64764" y="2505075"/>
            <a:ext cx="3690623" cy="3684588"/>
          </a:xfrm>
        </p:spPr>
        <p:txBody>
          <a:bodyPr>
            <a:normAutofit/>
          </a:bodyPr>
          <a:lstStyle/>
          <a:p>
            <a:r>
              <a:rPr lang="en-GB" dirty="0"/>
              <a:t>An event procedure is only processed if its associated event has occurred</a:t>
            </a:r>
          </a:p>
          <a:p>
            <a:r>
              <a:rPr lang="en-GB" dirty="0"/>
              <a:t>FIFO principle</a:t>
            </a:r>
          </a:p>
          <a:p>
            <a:r>
              <a:rPr lang="en-GB" dirty="0"/>
              <a:t>Current event must be finished before the next event starts</a:t>
            </a:r>
          </a:p>
        </p:txBody>
      </p:sp>
    </p:spTree>
    <p:extLst>
      <p:ext uri="{BB962C8B-B14F-4D97-AF65-F5344CB8AC3E}">
        <p14:creationId xmlns:p14="http://schemas.microsoft.com/office/powerpoint/2010/main" val="89710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8EA4263-8A75-6590-672C-C0BD7A88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56CC-65DE-E9AB-E7C1-567609EC1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procedure: Signal change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8E99B7-DF24-60E3-9B30-04F827A58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021" y="3006726"/>
            <a:ext cx="8021964" cy="101868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B6A43E-BB85-27F1-0B97-2602391B6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2812" y="3821113"/>
            <a:ext cx="5183188" cy="823912"/>
          </a:xfrm>
        </p:spPr>
        <p:txBody>
          <a:bodyPr/>
          <a:lstStyle/>
          <a:p>
            <a:r>
              <a:rPr lang="en-GB" dirty="0"/>
              <a:t>Event procedure: Signal update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43F789-1DEF-D626-B62E-F461DDE2A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2812" y="2537204"/>
            <a:ext cx="5183188" cy="584477"/>
          </a:xfrm>
        </p:spPr>
        <p:txBody>
          <a:bodyPr/>
          <a:lstStyle/>
          <a:p>
            <a:r>
              <a:rPr lang="en-GB" dirty="0"/>
              <a:t>On signal &lt;</a:t>
            </a:r>
            <a:r>
              <a:rPr lang="en-GB" dirty="0" err="1"/>
              <a:t>signal_name</a:t>
            </a:r>
            <a:r>
              <a:rPr lang="en-GB" dirty="0"/>
              <a:t>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3165A2-3C84-82D8-8233-A356AAFA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1" y="5067260"/>
            <a:ext cx="7729767" cy="940434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4A89B963-245B-3454-6093-1AA94CA4C80A}"/>
              </a:ext>
            </a:extLst>
          </p:cNvPr>
          <p:cNvSpPr txBox="1">
            <a:spLocks/>
          </p:cNvSpPr>
          <p:nvPr/>
        </p:nvSpPr>
        <p:spPr>
          <a:xfrm>
            <a:off x="912812" y="4544091"/>
            <a:ext cx="5183188" cy="584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On </a:t>
            </a:r>
            <a:r>
              <a:rPr lang="en-GB" dirty="0" err="1"/>
              <a:t>signal_update</a:t>
            </a:r>
            <a:r>
              <a:rPr lang="en-GB" dirty="0"/>
              <a:t> &lt;</a:t>
            </a:r>
            <a:r>
              <a:rPr lang="en-GB" dirty="0" err="1"/>
              <a:t>signal_name</a:t>
            </a:r>
            <a:r>
              <a:rPr lang="en-GB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986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8EA4263-8A75-6590-672C-C0BD7A88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FlexRay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56CC-65DE-E9AB-E7C1-567609EC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227" y="2133006"/>
            <a:ext cx="5157787" cy="823912"/>
          </a:xfrm>
        </p:spPr>
        <p:txBody>
          <a:bodyPr/>
          <a:lstStyle/>
          <a:p>
            <a:r>
              <a:rPr lang="en-GB" dirty="0"/>
              <a:t>Read signal values: &lt;variable&gt;=$&lt;</a:t>
            </a:r>
            <a:r>
              <a:rPr lang="en-GB" dirty="0" err="1"/>
              <a:t>signal_name</a:t>
            </a:r>
            <a:r>
              <a:rPr lang="en-GB" dirty="0"/>
              <a:t>&gt;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B6A43E-BB85-27F1-0B97-2602391B6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33006"/>
            <a:ext cx="5183188" cy="823912"/>
          </a:xfrm>
        </p:spPr>
        <p:txBody>
          <a:bodyPr/>
          <a:lstStyle/>
          <a:p>
            <a:r>
              <a:rPr lang="en-GB" dirty="0"/>
              <a:t>Write signal values: $&lt;</a:t>
            </a:r>
            <a:r>
              <a:rPr lang="en-GB" dirty="0" err="1"/>
              <a:t>signal_name</a:t>
            </a:r>
            <a:r>
              <a:rPr lang="en-GB" dirty="0"/>
              <a:t>&gt;= &lt;variable&gt;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6ABE2187-63BC-B5BE-6F3F-9D6E0D66A4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369467"/>
            <a:ext cx="5800986" cy="1767561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47A8850-36B7-5F65-3469-E4C11F61FF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667" y="3360402"/>
            <a:ext cx="5234908" cy="1985048"/>
          </a:xfrm>
        </p:spPr>
      </p:pic>
    </p:spTree>
    <p:extLst>
      <p:ext uri="{BB962C8B-B14F-4D97-AF65-F5344CB8AC3E}">
        <p14:creationId xmlns:p14="http://schemas.microsoft.com/office/powerpoint/2010/main" val="117460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336D-6EB5-A1A9-9278-704B46FE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6551B-465A-3283-C5D6-B6FC15167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3F5B0-1B27-4CED-8DD8-9EF91D911C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The task is to create a CAPL program that reacts to a change of the </a:t>
            </a:r>
            <a:r>
              <a:rPr lang="en-GB" i="1" dirty="0" err="1"/>
              <a:t>sigIgnition</a:t>
            </a:r>
            <a:r>
              <a:rPr lang="en-GB" dirty="0"/>
              <a:t> signal.</a:t>
            </a:r>
          </a:p>
          <a:p>
            <a:pPr marL="0" indent="0">
              <a:buNone/>
            </a:pPr>
            <a:r>
              <a:rPr lang="en-GB" dirty="0"/>
              <a:t>Create a new event procedure for the </a:t>
            </a:r>
            <a:r>
              <a:rPr lang="en-GB" i="1" dirty="0" err="1"/>
              <a:t>sigIgnition</a:t>
            </a:r>
            <a:r>
              <a:rPr lang="en-GB" dirty="0"/>
              <a:t> signal </a:t>
            </a:r>
          </a:p>
          <a:p>
            <a:r>
              <a:rPr lang="en-GB" dirty="0"/>
              <a:t>The event procedure should only be triggered if the signal's value has changed. </a:t>
            </a:r>
          </a:p>
          <a:p>
            <a:r>
              <a:rPr lang="en-GB" dirty="0"/>
              <a:t>Output the signal value in the Write window. </a:t>
            </a:r>
          </a:p>
          <a:p>
            <a:r>
              <a:rPr lang="en-GB" dirty="0"/>
              <a:t>Also output a timestamp in the Write window. </a:t>
            </a:r>
          </a:p>
          <a:p>
            <a:pPr marL="0" indent="0">
              <a:buNone/>
            </a:pPr>
            <a:r>
              <a:rPr lang="en-GB" dirty="0"/>
              <a:t>Check for functionality </a:t>
            </a:r>
          </a:p>
          <a:p>
            <a:r>
              <a:rPr lang="en-GB" dirty="0"/>
              <a:t>Start the measurement. </a:t>
            </a:r>
          </a:p>
          <a:p>
            <a:r>
              <a:rPr lang="en-GB" dirty="0"/>
              <a:t>Manipulate the signal value from the Node Panel of the </a:t>
            </a:r>
            <a:r>
              <a:rPr lang="en-GB" i="1" dirty="0" err="1"/>
              <a:t>KeyunitECU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88485-6105-38C1-F60C-05AD2A691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1650F-6DA2-3338-55D1-647CE9BDB4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Extend your program by distinguishing between cases</a:t>
            </a:r>
          </a:p>
          <a:p>
            <a:pPr lvl="1"/>
            <a:r>
              <a:rPr lang="en-GB" dirty="0"/>
              <a:t>Insert a case differentiation, in which the four states of the signal can be evaluated. </a:t>
            </a:r>
          </a:p>
          <a:p>
            <a:pPr lvl="1"/>
            <a:r>
              <a:rPr lang="en-GB" dirty="0"/>
              <a:t>Output a message to the Write window for each state change.</a:t>
            </a:r>
          </a:p>
          <a:p>
            <a:pPr lvl="1"/>
            <a:r>
              <a:rPr lang="en-GB" dirty="0"/>
              <a:t>An error message should be output if an invalid value is received.</a:t>
            </a:r>
          </a:p>
        </p:txBody>
      </p:sp>
    </p:spTree>
    <p:extLst>
      <p:ext uri="{BB962C8B-B14F-4D97-AF65-F5344CB8AC3E}">
        <p14:creationId xmlns:p14="http://schemas.microsoft.com/office/powerpoint/2010/main" val="408625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743-7C24-3CAB-5076-F4262463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8ECFB-66CB-1C5F-2410-E5F8DE242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6A397-39C9-6713-F280-0FB05818C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The task is to create a CAPL program which calculates the </a:t>
            </a:r>
            <a:r>
              <a:rPr lang="en-GB" i="1" dirty="0" err="1"/>
              <a:t>sigCarSpeed</a:t>
            </a:r>
            <a:r>
              <a:rPr lang="en-GB" dirty="0"/>
              <a:t> signal</a:t>
            </a:r>
          </a:p>
          <a:p>
            <a:pPr marL="0" indent="0">
              <a:buNone/>
            </a:pPr>
            <a:r>
              <a:rPr lang="en-GB" dirty="0"/>
              <a:t>Create a new event procedure for calculating vehicle speed </a:t>
            </a:r>
          </a:p>
          <a:p>
            <a:r>
              <a:rPr lang="en-GB" dirty="0"/>
              <a:t>The vehicle speed should only be calculated when the sig </a:t>
            </a:r>
            <a:r>
              <a:rPr lang="en-GB" dirty="0" err="1"/>
              <a:t>EngineSpeed</a:t>
            </a:r>
            <a:r>
              <a:rPr lang="en-GB" dirty="0"/>
              <a:t> changes</a:t>
            </a:r>
          </a:p>
          <a:p>
            <a:r>
              <a:rPr lang="en-GB" dirty="0"/>
              <a:t>The </a:t>
            </a:r>
            <a:r>
              <a:rPr lang="en-GB" dirty="0" err="1"/>
              <a:t>sigCarSpeed</a:t>
            </a:r>
            <a:r>
              <a:rPr lang="en-GB" dirty="0"/>
              <a:t> signal should be calculated by the following formula: </a:t>
            </a:r>
            <a:r>
              <a:rPr lang="en-GB" dirty="0" err="1"/>
              <a:t>CarSpeed</a:t>
            </a:r>
            <a:r>
              <a:rPr lang="en-GB" dirty="0"/>
              <a:t> = ((</a:t>
            </a:r>
            <a:r>
              <a:rPr lang="en-GB" dirty="0" err="1"/>
              <a:t>EngineSpeed</a:t>
            </a:r>
            <a:r>
              <a:rPr lang="en-GB" dirty="0"/>
              <a:t> / 60) / 21.64) * pi * 0.6 * 3.6; </a:t>
            </a:r>
          </a:p>
          <a:p>
            <a:r>
              <a:rPr lang="en-GB" dirty="0"/>
              <a:t>Write the calculated vehicle speed to the </a:t>
            </a:r>
            <a:r>
              <a:rPr lang="en-GB" dirty="0" err="1"/>
              <a:t>sigCarSpeed</a:t>
            </a:r>
            <a:r>
              <a:rPr lang="en-GB" dirty="0"/>
              <a:t> signal of your Trainee ECU (1-8).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E0EF-10CE-CB33-7933-2A865B9ED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0D4BD-1D3C-DB43-315B-D68BD304CC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Calculate vehicle speed using gear information</a:t>
            </a:r>
          </a:p>
          <a:p>
            <a:r>
              <a:rPr lang="en-GB" dirty="0"/>
              <a:t>The </a:t>
            </a:r>
            <a:r>
              <a:rPr lang="en-GB" dirty="0" err="1"/>
              <a:t>sigCarSpeed</a:t>
            </a:r>
            <a:r>
              <a:rPr lang="en-GB" dirty="0"/>
              <a:t> signal should be calculated by the following formula:</a:t>
            </a:r>
          </a:p>
          <a:p>
            <a:pPr marL="0" indent="0">
              <a:buNone/>
            </a:pPr>
            <a:r>
              <a:rPr lang="en-GB" dirty="0" err="1"/>
              <a:t>CarSpeed</a:t>
            </a:r>
            <a:r>
              <a:rPr lang="en-GB" dirty="0"/>
              <a:t> = ((</a:t>
            </a:r>
            <a:r>
              <a:rPr lang="en-GB" dirty="0" err="1"/>
              <a:t>EngineSpeed</a:t>
            </a:r>
            <a:r>
              <a:rPr lang="en-GB" dirty="0"/>
              <a:t> / 60) / divisor) * pi * 0.6 * 3.6;</a:t>
            </a:r>
          </a:p>
          <a:p>
            <a:r>
              <a:rPr lang="en-GB" dirty="0"/>
              <a:t>Insert a case differentiation in your event procedure that changes the Divisor value according to the gear</a:t>
            </a:r>
          </a:p>
          <a:p>
            <a:r>
              <a:rPr lang="en-GB" dirty="0"/>
              <a:t>Check for functionality</a:t>
            </a:r>
          </a:p>
          <a:p>
            <a:pPr lvl="1"/>
            <a:r>
              <a:rPr lang="en-GB" dirty="0"/>
              <a:t>Start measurement</a:t>
            </a:r>
          </a:p>
          <a:p>
            <a:pPr lvl="1"/>
            <a:r>
              <a:rPr lang="en-GB" dirty="0"/>
              <a:t>The signal generator for the </a:t>
            </a:r>
            <a:r>
              <a:rPr lang="en-GB" dirty="0" err="1"/>
              <a:t>sigEngineSpeed</a:t>
            </a:r>
            <a:r>
              <a:rPr lang="en-GB" dirty="0"/>
              <a:t> signal must be active</a:t>
            </a:r>
          </a:p>
          <a:p>
            <a:pPr lvl="1"/>
            <a:r>
              <a:rPr lang="en-GB" dirty="0"/>
              <a:t>Change the </a:t>
            </a:r>
            <a:r>
              <a:rPr lang="en-GB" i="1" dirty="0" err="1"/>
              <a:t>sigGear</a:t>
            </a:r>
            <a:r>
              <a:rPr lang="en-GB" dirty="0"/>
              <a:t> signal value using the slider on the panel</a:t>
            </a:r>
          </a:p>
        </p:txBody>
      </p:sp>
    </p:spTree>
    <p:extLst>
      <p:ext uri="{BB962C8B-B14F-4D97-AF65-F5344CB8AC3E}">
        <p14:creationId xmlns:p14="http://schemas.microsoft.com/office/powerpoint/2010/main" val="226495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Vehicle networks infrastructure</vt:lpstr>
      <vt:lpstr>FlexRay Advance</vt:lpstr>
      <vt:lpstr>FlexRay Advance</vt:lpstr>
      <vt:lpstr>FlexRay Advance</vt:lpstr>
      <vt:lpstr>Exercise feedback</vt:lpstr>
      <vt:lpstr>Exercise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networks infrastructure</dc:title>
  <dc:creator>Slobodan Račanović</dc:creator>
  <cp:lastModifiedBy>Slobodan Račanović</cp:lastModifiedBy>
  <cp:revision>65</cp:revision>
  <dcterms:created xsi:type="dcterms:W3CDTF">2022-05-26T08:16:53Z</dcterms:created>
  <dcterms:modified xsi:type="dcterms:W3CDTF">2023-01-09T16:26:15Z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5f25e9-4961-49b9-93b5-e6cb7bcff2b8_Enabled">
    <vt:lpwstr>true</vt:lpwstr>
  </property>
  <property fmtid="{D5CDD505-2E9C-101B-9397-08002B2CF9AE}" pid="3" name="MSIP_Label_875f25e9-4961-49b9-93b5-e6cb7bcff2b8_SetDate">
    <vt:lpwstr>2022-05-26T08:16:53Z</vt:lpwstr>
  </property>
  <property fmtid="{D5CDD505-2E9C-101B-9397-08002B2CF9AE}" pid="4" name="MSIP_Label_875f25e9-4961-49b9-93b5-e6cb7bcff2b8_Method">
    <vt:lpwstr>Standard</vt:lpwstr>
  </property>
  <property fmtid="{D5CDD505-2E9C-101B-9397-08002B2CF9AE}" pid="5" name="MSIP_Label_875f25e9-4961-49b9-93b5-e6cb7bcff2b8_Name">
    <vt:lpwstr>Internal</vt:lpwstr>
  </property>
  <property fmtid="{D5CDD505-2E9C-101B-9397-08002B2CF9AE}" pid="6" name="MSIP_Label_875f25e9-4961-49b9-93b5-e6cb7bcff2b8_SiteId">
    <vt:lpwstr>5638dc0c-ffa2-418f-8078-70f739ff781f</vt:lpwstr>
  </property>
  <property fmtid="{D5CDD505-2E9C-101B-9397-08002B2CF9AE}" pid="7" name="MSIP_Label_875f25e9-4961-49b9-93b5-e6cb7bcff2b8_ActionId">
    <vt:lpwstr>ee2880f1-a6e2-4f2f-8b3d-657221698e3f</vt:lpwstr>
  </property>
  <property fmtid="{D5CDD505-2E9C-101B-9397-08002B2CF9AE}" pid="8" name="MSIP_Label_875f25e9-4961-49b9-93b5-e6cb7bcff2b8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"TTTech - Internal"</vt:lpwstr>
  </property>
</Properties>
</file>