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4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86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L07 exercise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 - Basic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D6E-60EF-4DCD-81AA-CA0276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19-2AAB-4642-8577-4C9A864A0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Selecting the “Tx/Rx Relationships” button from the tools bar, the view as described in the picture will be present: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ECUs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Tx Relationship of ECU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Rx Relationship of ECU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Tx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PDUs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BB943-9100-4371-BFE1-74C72035DC5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rcRect l="697" r="867" b="1101"/>
          <a:stretch>
            <a:fillRect/>
          </a:stretch>
        </p:blipFill>
        <p:spPr>
          <a:xfrm>
            <a:off x="6172200" y="2176748"/>
            <a:ext cx="5181600" cy="36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0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D6E-60EF-4DCD-81AA-CA0276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19-2AAB-4642-8577-4C9A864A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1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Selecting the “Cluster’s frame” button from the tools bar, the view as described in the picture will be present: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All available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Selected frame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Layout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72DA743-1E32-4F66-9D1A-E642CC99D222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/>
          <a:srcRect l="502" r="12229"/>
          <a:stretch/>
        </p:blipFill>
        <p:spPr>
          <a:xfrm>
            <a:off x="5106724" y="2122999"/>
            <a:ext cx="6891794" cy="42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8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D6E-60EF-4DCD-81AA-CA0276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19-2AAB-4642-8577-4C9A864A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17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Double-clicking on the selected frame, the new window will pop 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Short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Long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Length [Byte]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Transmitter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Timings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Layout options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A6C88B-A0CC-4A32-BB9B-E9AEF4578E3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rcRect l="1207" b="1456"/>
          <a:stretch>
            <a:fillRect/>
          </a:stretch>
        </p:blipFill>
        <p:spPr>
          <a:xfrm>
            <a:off x="6206617" y="1825625"/>
            <a:ext cx="5112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8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D6E-60EF-4DCD-81AA-CA0276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19-2AAB-4642-8577-4C9A864A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1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Selecting the “Cluster’s PDUs” button from the tools bar, the view as described in the picture will present: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All available PDUs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Selected PDUs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Layout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3CF74A-1A4A-4B17-9938-56ABA8B1772A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/>
          <a:srcRect l="561" r="12049" b="1777"/>
          <a:stretch/>
        </p:blipFill>
        <p:spPr>
          <a:xfrm>
            <a:off x="5848350" y="2266950"/>
            <a:ext cx="6010276" cy="38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D6E-60EF-4DCD-81AA-CA0276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19-2AAB-4642-8577-4C9A864A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17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Double-clicking on the selected frame, the new window will pop 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Short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Long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Length [Byte]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Transmitter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Layout options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9A1AA-79BB-4CCE-82AF-3301D516AF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rcRect l="882" b="1760"/>
          <a:stretch>
            <a:fillRect/>
          </a:stretch>
        </p:blipFill>
        <p:spPr>
          <a:xfrm>
            <a:off x="6096000" y="1690688"/>
            <a:ext cx="5483044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9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238-D628-4FE5-BE88-624695C0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124-A060-4CD1-9A9E-F89BD7D0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63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Selecting the “Cluster’s TX signals” button from the tools bar, the view as described in the picture will present:</a:t>
            </a:r>
          </a:p>
          <a:p>
            <a:r>
              <a:rPr lang="en-US" sz="2800" dirty="0"/>
              <a:t>Name</a:t>
            </a:r>
          </a:p>
          <a:p>
            <a:r>
              <a:rPr lang="en-US" dirty="0"/>
              <a:t>PDU</a:t>
            </a:r>
          </a:p>
          <a:p>
            <a:r>
              <a:rPr lang="en-US" sz="2800" dirty="0"/>
              <a:t>Sending slot</a:t>
            </a:r>
          </a:p>
          <a:p>
            <a:r>
              <a:rPr lang="en-US" dirty="0"/>
              <a:t>…</a:t>
            </a:r>
          </a:p>
          <a:p>
            <a:r>
              <a:rPr lang="en-US" sz="2800" dirty="0"/>
              <a:t>Transmitter</a:t>
            </a:r>
          </a:p>
          <a:p>
            <a:r>
              <a:rPr lang="en-US" dirty="0" err="1"/>
              <a:t>Reiever</a:t>
            </a:r>
            <a:endParaRPr lang="en-US" sz="2800" dirty="0"/>
          </a:p>
          <a:p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19705B-CDD2-4456-90B9-6B29A1D3A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5153"/>
          <a:stretch/>
        </p:blipFill>
        <p:spPr>
          <a:xfrm>
            <a:off x="5114925" y="1426545"/>
            <a:ext cx="6991350" cy="5066330"/>
          </a:xfrm>
        </p:spPr>
      </p:pic>
    </p:spTree>
    <p:extLst>
      <p:ext uri="{BB962C8B-B14F-4D97-AF65-F5344CB8AC3E}">
        <p14:creationId xmlns:p14="http://schemas.microsoft.com/office/powerpoint/2010/main" val="1596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238-D628-4FE5-BE88-624695C0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124-A060-4CD1-9A9E-F89BD7D0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048251" cy="4351338"/>
          </a:xfrm>
        </p:spPr>
        <p:txBody>
          <a:bodyPr>
            <a:normAutofit/>
          </a:bodyPr>
          <a:lstStyle/>
          <a:p>
            <a:r>
              <a:rPr lang="en-US" sz="2800"/>
              <a:t>Selecting the “</a:t>
            </a:r>
            <a:r>
              <a:rPr lang="en-US" sz="2800" i="1"/>
              <a:t>Static segment of schedule</a:t>
            </a:r>
            <a:r>
              <a:rPr lang="en-US" sz="2800"/>
              <a:t>” or “</a:t>
            </a:r>
            <a:r>
              <a:rPr lang="en-US" sz="2800" i="1"/>
              <a:t>Dynamic segment of schedule</a:t>
            </a:r>
            <a:r>
              <a:rPr lang="en-US" sz="2800"/>
              <a:t>” buttons from the tools bar, the view as described in the picture will present: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The list of all available ECUs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Tx scheduler in the selected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Property of ECU/Frame/PDU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F043E7-92A2-4010-B8D4-424C515DA5E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rcRect l="708" r="652" b="1549"/>
          <a:stretch>
            <a:fillRect/>
          </a:stretch>
        </p:blipFill>
        <p:spPr>
          <a:xfrm>
            <a:off x="6029324" y="3123132"/>
            <a:ext cx="5876925" cy="33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3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DBC – Data Base for CAN</a:t>
            </a:r>
            <a:endParaRPr lang="sr-Latn-RS" dirty="0"/>
          </a:p>
          <a:p>
            <a:pPr lvl="0" algn="just"/>
            <a:r>
              <a:rPr lang="en-US" dirty="0"/>
              <a:t>LDF – LIN Description File</a:t>
            </a:r>
          </a:p>
          <a:p>
            <a:pPr lvl="0" algn="just"/>
            <a:r>
              <a:rPr lang="en-GB" b="1" dirty="0"/>
              <a:t>FIBEX </a:t>
            </a:r>
            <a:r>
              <a:rPr lang="en-US" b="1" dirty="0"/>
              <a:t>– </a:t>
            </a:r>
            <a:r>
              <a:rPr lang="en-GB" b="1" dirty="0"/>
              <a:t>Field Bus Exchange Format</a:t>
            </a:r>
            <a:r>
              <a:rPr lang="sr-Cyrl-RS" b="1" dirty="0"/>
              <a:t> (</a:t>
            </a:r>
            <a:r>
              <a:rPr lang="en-US" b="1" dirty="0" err="1"/>
              <a:t>FlexRay</a:t>
            </a:r>
            <a:r>
              <a:rPr lang="sr-Cyrl-RS" b="1" dirty="0"/>
              <a:t>, MOST, CAN, TTCAN, LIN </a:t>
            </a:r>
            <a:r>
              <a:rPr lang="sr-Cyrl-RS" b="1" dirty="0" err="1"/>
              <a:t>and</a:t>
            </a:r>
            <a:r>
              <a:rPr lang="sr-Cyrl-RS" b="1" dirty="0"/>
              <a:t> </a:t>
            </a:r>
            <a:r>
              <a:rPr lang="sr-Cyrl-RS" b="1" dirty="0" err="1"/>
              <a:t>Ethernet</a:t>
            </a:r>
            <a:r>
              <a:rPr lang="sr-Cyrl-RS" b="1" dirty="0"/>
              <a:t>)</a:t>
            </a:r>
            <a:endParaRPr lang="en-US" b="1" dirty="0"/>
          </a:p>
          <a:p>
            <a:pPr lvl="0" algn="just"/>
            <a:r>
              <a:rPr lang="en-US" dirty="0"/>
              <a:t>ARXML</a:t>
            </a:r>
            <a:r>
              <a:rPr lang="sr-Cyrl-RS" dirty="0"/>
              <a:t> – </a:t>
            </a:r>
            <a:r>
              <a:rPr lang="en-US" dirty="0" err="1"/>
              <a:t>AutoSAR</a:t>
            </a:r>
            <a:r>
              <a:rPr lang="en-US" dirty="0"/>
              <a:t> XML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873A-D2A5-76EE-DAFE-7618892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FIBEX format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4682-7531-3B2D-216A-FEE245C7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393" y="1619075"/>
            <a:ext cx="11641461" cy="45578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FIBEX is: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bbreviation of the “</a:t>
            </a:r>
            <a:r>
              <a:rPr lang="sr-Cyrl-R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Bus Exchange Format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XML format used to describe complex, message-oriented communications systems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describes a multi-protocol-capable format for the exchange of data in message-oriented communications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can be used to export on-board network databases, and for import into different types of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vehicle networks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network protocols FlexRay, CAN, MOST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overing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 the design of complete clusters to their definition 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 level, all information relevant to the description of vehicle networks can be defined using the FIBEX format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6F60-A73A-4CC8-9FBD-20FF5A3C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FIBEX use-cases</a:t>
            </a:r>
            <a:endParaRPr lang="sr-Lat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548F4-FC29-444E-88E3-E0CC5F8AB2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7324" y="1241767"/>
            <a:ext cx="8037352" cy="5084854"/>
          </a:xfrm>
        </p:spPr>
      </p:pic>
    </p:spTree>
    <p:extLst>
      <p:ext uri="{BB962C8B-B14F-4D97-AF65-F5344CB8AC3E}">
        <p14:creationId xmlns:p14="http://schemas.microsoft.com/office/powerpoint/2010/main" val="17903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5946-C5AF-4A77-A916-A86C394B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FIBEX use-cases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5A4-3EB5-4BB4-B8D6-9C73E6B69F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definition of a bus system is a classic task. Generally, a bus with the connected ECUs, the signals, and</a:t>
            </a:r>
            <a:br>
              <a:rPr lang="en-US" dirty="0"/>
            </a:br>
            <a:r>
              <a:rPr lang="en-US" dirty="0"/>
              <a:t>frames is defined by using an appropriate design tool. The result should be written to a FIBEX XML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Import/Export to/from a database. This use case has to support the merging of typical network data with</a:t>
            </a:r>
            <a:br>
              <a:rPr lang="en-US" dirty="0"/>
            </a:br>
            <a:r>
              <a:rPr lang="en-US" dirty="0"/>
              <a:t>other data that may be stored in a more general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flexible data management supports the distribution and gathering of data and portions of it between</a:t>
            </a:r>
            <a:br>
              <a:rPr lang="en-US" dirty="0"/>
            </a:br>
            <a:r>
              <a:rPr lang="en-US" dirty="0"/>
              <a:t>different companies (OEM and sub suppliers).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FIBEX may be used for offline simulation of the distributed application’s behavior (down to the time domain,</a:t>
            </a:r>
            <a:br>
              <a:rPr lang="en-US" dirty="0"/>
            </a:br>
            <a:r>
              <a:rPr lang="en-US" dirty="0"/>
              <a:t>by taking into account the frame timing information)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Communication scheduling the timing of the transmitted signals and frames is defined. In</a:t>
            </a:r>
            <a:br>
              <a:rPr lang="en-US" dirty="0"/>
            </a:br>
            <a:r>
              <a:rPr lang="en-US" dirty="0"/>
              <a:t>synchronous systems such as </a:t>
            </a:r>
            <a:r>
              <a:rPr lang="en-US" dirty="0" err="1"/>
              <a:t>FlexRay</a:t>
            </a:r>
            <a:r>
              <a:rPr lang="en-US" dirty="0"/>
              <a:t>, this is an essential design step that may be performed by</a:t>
            </a:r>
            <a:br>
              <a:rPr lang="en-US" dirty="0"/>
            </a:br>
            <a:r>
              <a:rPr lang="en-US" dirty="0"/>
              <a:t>specialized tools.</a:t>
            </a:r>
            <a:br>
              <a:rPr lang="en-US" dirty="0"/>
            </a:b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85397-148B-41E3-A8E9-6AAD1A6AC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With a driver code for software interfaces can be generated that allows the application to access the signals</a:t>
            </a:r>
            <a:br>
              <a:rPr lang="en-US" dirty="0"/>
            </a:br>
            <a:r>
              <a:rPr lang="en-US" dirty="0"/>
              <a:t>via an abstract API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FIBEX information can be completed with task information and HW information and can be used to</a:t>
            </a:r>
            <a:br>
              <a:rPr lang="en-US" dirty="0"/>
            </a:br>
            <a:r>
              <a:rPr lang="en-US" dirty="0"/>
              <a:t>describe ECU configuration (e.g. in OIL – OSEK Implementation Language) for code generation tools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Since gateways can be described in FIBEX, their configuration and mapping functions can be derived from</a:t>
            </a:r>
            <a:br>
              <a:rPr lang="en-US" dirty="0"/>
            </a:br>
            <a:r>
              <a:rPr lang="en-US" dirty="0"/>
              <a:t>FIBEX.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The network- and symbolic information of the frame contents can be passed to bus analyzing (bus</a:t>
            </a:r>
            <a:br>
              <a:rPr lang="en-US" dirty="0"/>
            </a:br>
            <a:r>
              <a:rPr lang="en-US" dirty="0"/>
              <a:t>monitoring) tools via FIBEX.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FIBEX can provide statistical information, e.g. for bus load and other analyses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7941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003A-C33F-484D-81F3-CAFE2D92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FIBEX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94D9-F7A1-4C73-AD5A-A28EC97E9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280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FIBEX can be understood as an object-oriented decomposition of communication systems into the following major elements:</a:t>
            </a:r>
            <a:br>
              <a:rPr lang="en-US" dirty="0"/>
            </a:br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ECU - Electronic Control Units contain the functions that communicate via the clusters.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Function - A function is a part of the distributed application running in an ECU. It is assigned to an arbitrary number of input ports (input signals) and output ports (output signals).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Signal - The signal entity serves two purposes: From the “functional” perspective, it is an input or output parameter of a function representing a physical or logical value of a specific data type. From the “communication” point of view, it is a stream of bits of a defined length.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Cluster – A cluster describes the ensemble of ECUs, which are linked by a communication medium of arbitrary topology (bus, star, ring, …). The nodes within the cluster share the same communication protocol, which may be event-triggered, time-triggered, or a combination of both.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9D88E-B4D2-4732-9896-4F1FCCF097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Channel - The communication medium of a cluster consists of one or more communication channels. The channel entity interlinks the ECUs of a cluster physically: An ECU is part of a cluster if it contains at least one controller that is connected to at least one channel of the cluster. In single-channel systems, this entity is known as “bus”;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Frame - A frame is the smallest piece of information that is exchanged over the communication system. A frame is a datagram with a header section and a payload section of a certain length in bytes, which contains an arbitrary number of non-overlapping signals and/or multiplexers/sub frames. The send-stimuli of a frame are described in the “frame triggering” elements of a frame.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Gateway - A gateway is an ECU that is connected to two or more clusters (channels, but not redundant), and performs a frame or signal mapping function between them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256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519B-A3B8-4CBF-A383-F40F463B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  <a:endParaRPr lang="sr-Latn-R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27C829A-65ED-4791-87C2-CDE50217D50D}"/>
              </a:ext>
            </a:extLst>
          </p:cNvPr>
          <p:cNvGrpSpPr/>
          <p:nvPr/>
        </p:nvGrpSpPr>
        <p:grpSpPr>
          <a:xfrm>
            <a:off x="365760" y="1376483"/>
            <a:ext cx="11460480" cy="5230828"/>
            <a:chOff x="365760" y="1289398"/>
            <a:chExt cx="11460480" cy="523082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651171B-CD8F-4DAB-AF6F-C7FF2322C4E2}"/>
                </a:ext>
              </a:extLst>
            </p:cNvPr>
            <p:cNvSpPr/>
            <p:nvPr/>
          </p:nvSpPr>
          <p:spPr>
            <a:xfrm>
              <a:off x="383177" y="1326574"/>
              <a:ext cx="11443063" cy="14781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A8141DD-2E1A-48D2-A4F5-9A6977BB45B5}"/>
                </a:ext>
              </a:extLst>
            </p:cNvPr>
            <p:cNvSpPr/>
            <p:nvPr/>
          </p:nvSpPr>
          <p:spPr>
            <a:xfrm>
              <a:off x="383176" y="2804741"/>
              <a:ext cx="5651859" cy="3688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8EBBA2-4FCF-46E0-842C-488FC59AE30B}"/>
                </a:ext>
              </a:extLst>
            </p:cNvPr>
            <p:cNvSpPr/>
            <p:nvPr/>
          </p:nvSpPr>
          <p:spPr>
            <a:xfrm>
              <a:off x="6035035" y="2804742"/>
              <a:ext cx="5791205" cy="17695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3D9073-FD4F-47DC-89D3-A834087A7E15}"/>
                </a:ext>
              </a:extLst>
            </p:cNvPr>
            <p:cNvSpPr/>
            <p:nvPr/>
          </p:nvSpPr>
          <p:spPr>
            <a:xfrm>
              <a:off x="6035035" y="4574301"/>
              <a:ext cx="5791205" cy="19185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55353BD-B711-49FE-8F29-A0C46F7424FF}"/>
                </a:ext>
              </a:extLst>
            </p:cNvPr>
            <p:cNvGrpSpPr/>
            <p:nvPr/>
          </p:nvGrpSpPr>
          <p:grpSpPr>
            <a:xfrm>
              <a:off x="984174" y="1773130"/>
              <a:ext cx="10725768" cy="4332374"/>
              <a:chOff x="1210597" y="2208559"/>
              <a:chExt cx="10725768" cy="433237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F9A49B-C43F-46D1-BB4F-6969A8148237}"/>
                  </a:ext>
                </a:extLst>
              </p:cNvPr>
              <p:cNvSpPr/>
              <p:nvPr/>
            </p:nvSpPr>
            <p:spPr>
              <a:xfrm>
                <a:off x="1210597" y="2215941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Cluster</a:t>
                </a:r>
                <a:endParaRPr lang="sr-Latn-R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EBF46E-79CC-4A80-9CB8-9F93E7DAA132}"/>
                  </a:ext>
                </a:extLst>
              </p:cNvPr>
              <p:cNvSpPr/>
              <p:nvPr/>
            </p:nvSpPr>
            <p:spPr>
              <a:xfrm>
                <a:off x="3927989" y="2215937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Channel</a:t>
                </a:r>
                <a:endParaRPr lang="sr-Latn-R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02C90E-B173-4988-8FB3-807126170362}"/>
                  </a:ext>
                </a:extLst>
              </p:cNvPr>
              <p:cNvSpPr/>
              <p:nvPr/>
            </p:nvSpPr>
            <p:spPr>
              <a:xfrm>
                <a:off x="6645381" y="2208559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Connector</a:t>
                </a:r>
                <a:endParaRPr lang="sr-Latn-R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932719-3F02-4166-8CA0-26B9BC0BE97D}"/>
                  </a:ext>
                </a:extLst>
              </p:cNvPr>
              <p:cNvSpPr/>
              <p:nvPr/>
            </p:nvSpPr>
            <p:spPr>
              <a:xfrm>
                <a:off x="9362773" y="2215937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ECU</a:t>
                </a:r>
                <a:endParaRPr lang="sr-Latn-R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5FB17A-1CE3-4920-990E-328DC36E64A7}"/>
                  </a:ext>
                </a:extLst>
              </p:cNvPr>
              <p:cNvSpPr/>
              <p:nvPr/>
            </p:nvSpPr>
            <p:spPr>
              <a:xfrm>
                <a:off x="1210597" y="3370010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Frame</a:t>
                </a:r>
                <a:endParaRPr lang="sr-Latn-R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A34F10-AE1C-4A31-995F-675D06D1D7D8}"/>
                  </a:ext>
                </a:extLst>
              </p:cNvPr>
              <p:cNvSpPr/>
              <p:nvPr/>
            </p:nvSpPr>
            <p:spPr>
              <a:xfrm>
                <a:off x="3927989" y="3370006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Frame Triggering</a:t>
                </a:r>
                <a:endParaRPr lang="sr-Latn-R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FEF806-C034-488F-A140-DEF24632942C}"/>
                  </a:ext>
                </a:extLst>
              </p:cNvPr>
              <p:cNvSpPr/>
              <p:nvPr/>
            </p:nvSpPr>
            <p:spPr>
              <a:xfrm>
                <a:off x="9362773" y="3370006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Function</a:t>
                </a:r>
                <a:endParaRPr lang="sr-Latn-R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54040B-A3E3-48A7-A0B1-892A9463AD3F}"/>
                  </a:ext>
                </a:extLst>
              </p:cNvPr>
              <p:cNvSpPr/>
              <p:nvPr/>
            </p:nvSpPr>
            <p:spPr>
              <a:xfrm>
                <a:off x="3927989" y="4531453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</a:t>
                </a:r>
                <a:endParaRPr lang="sr-Latn-R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458D141-9E77-49AA-A5C9-D6B08540FEA9}"/>
                  </a:ext>
                </a:extLst>
              </p:cNvPr>
              <p:cNvSpPr/>
              <p:nvPr/>
            </p:nvSpPr>
            <p:spPr>
              <a:xfrm>
                <a:off x="8529489" y="4531451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</a:t>
                </a:r>
                <a:endParaRPr lang="sr-Latn-R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051E21-2609-44F6-BDDC-BFB3AA61D847}"/>
                  </a:ext>
                </a:extLst>
              </p:cNvPr>
              <p:cNvSpPr/>
              <p:nvPr/>
            </p:nvSpPr>
            <p:spPr>
              <a:xfrm>
                <a:off x="10269798" y="4524075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sr-Latn-R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0F5CF6-0AB6-4866-95C2-E7A527A58FA7}"/>
                  </a:ext>
                </a:extLst>
              </p:cNvPr>
              <p:cNvSpPr/>
              <p:nvPr/>
            </p:nvSpPr>
            <p:spPr>
              <a:xfrm>
                <a:off x="1210597" y="5692900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Signal Instance</a:t>
                </a:r>
                <a:endParaRPr lang="sr-Latn-R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CA4CD-02B1-477C-BAA9-85C4740EB5BA}"/>
                  </a:ext>
                </a:extLst>
              </p:cNvPr>
              <p:cNvSpPr/>
              <p:nvPr/>
            </p:nvSpPr>
            <p:spPr>
              <a:xfrm>
                <a:off x="9362773" y="5692896"/>
                <a:ext cx="1666567" cy="848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Signal</a:t>
                </a:r>
                <a:endParaRPr lang="sr-Latn-RS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CB6911E-E1D5-4A71-A418-0F90B2419A2D}"/>
                  </a:ext>
                </a:extLst>
              </p:cNvPr>
              <p:cNvCxnSpPr>
                <a:stCxn id="6" idx="2"/>
                <a:endCxn id="10" idx="0"/>
              </p:cNvCxnSpPr>
              <p:nvPr/>
            </p:nvCxnSpPr>
            <p:spPr>
              <a:xfrm>
                <a:off x="4761273" y="3063970"/>
                <a:ext cx="0" cy="306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4B8E49-75CD-4B83-B20A-DCECEA9D8AF5}"/>
                  </a:ext>
                </a:extLst>
              </p:cNvPr>
              <p:cNvCxnSpPr>
                <a:stCxn id="10" idx="1"/>
                <a:endCxn id="9" idx="3"/>
              </p:cNvCxnSpPr>
              <p:nvPr/>
            </p:nvCxnSpPr>
            <p:spPr>
              <a:xfrm flipH="1">
                <a:off x="2877164" y="3794023"/>
                <a:ext cx="105082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9688E29-42DB-4C71-8241-12139E441E07}"/>
                  </a:ext>
                </a:extLst>
              </p:cNvPr>
              <p:cNvCxnSpPr>
                <a:stCxn id="10" idx="2"/>
                <a:endCxn id="14" idx="0"/>
              </p:cNvCxnSpPr>
              <p:nvPr/>
            </p:nvCxnSpPr>
            <p:spPr>
              <a:xfrm>
                <a:off x="4761273" y="4218039"/>
                <a:ext cx="0" cy="313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69DFD73-7ECC-44EB-A048-0B2995E07354}"/>
                  </a:ext>
                </a:extLst>
              </p:cNvPr>
              <p:cNvCxnSpPr>
                <a:stCxn id="9" idx="2"/>
                <a:endCxn id="17" idx="0"/>
              </p:cNvCxnSpPr>
              <p:nvPr/>
            </p:nvCxnSpPr>
            <p:spPr>
              <a:xfrm>
                <a:off x="2043881" y="4218043"/>
                <a:ext cx="0" cy="1474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0F15B1-B451-48A2-B74F-7C4FD2F84E0C}"/>
                  </a:ext>
                </a:extLst>
              </p:cNvPr>
              <p:cNvCxnSpPr>
                <a:stCxn id="17" idx="3"/>
                <a:endCxn id="20" idx="1"/>
              </p:cNvCxnSpPr>
              <p:nvPr/>
            </p:nvCxnSpPr>
            <p:spPr>
              <a:xfrm flipV="1">
                <a:off x="2877164" y="6116913"/>
                <a:ext cx="6485609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673C783-5E5E-46DB-BAB7-69D250749D98}"/>
                  </a:ext>
                </a:extLst>
              </p:cNvPr>
              <p:cNvCxnSpPr>
                <a:stCxn id="8" idx="2"/>
                <a:endCxn id="12" idx="0"/>
              </p:cNvCxnSpPr>
              <p:nvPr/>
            </p:nvCxnSpPr>
            <p:spPr>
              <a:xfrm>
                <a:off x="10196057" y="3063970"/>
                <a:ext cx="0" cy="306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800FFB5-9B97-4E76-B849-747AD82FB280}"/>
                  </a:ext>
                </a:extLst>
              </p:cNvPr>
              <p:cNvCxnSpPr>
                <a:stCxn id="12" idx="2"/>
                <a:endCxn id="15" idx="0"/>
              </p:cNvCxnSpPr>
              <p:nvPr/>
            </p:nvCxnSpPr>
            <p:spPr>
              <a:xfrm flipH="1">
                <a:off x="9362773" y="4218039"/>
                <a:ext cx="833284" cy="313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2205FA-402C-4613-BE75-1585B7F1436A}"/>
                  </a:ext>
                </a:extLst>
              </p:cNvPr>
              <p:cNvCxnSpPr>
                <a:stCxn id="12" idx="2"/>
                <a:endCxn id="16" idx="0"/>
              </p:cNvCxnSpPr>
              <p:nvPr/>
            </p:nvCxnSpPr>
            <p:spPr>
              <a:xfrm>
                <a:off x="10196057" y="4218039"/>
                <a:ext cx="907025" cy="306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DC99F6-FAF4-4225-976E-BE03ACC6D956}"/>
                  </a:ext>
                </a:extLst>
              </p:cNvPr>
              <p:cNvCxnSpPr>
                <a:stCxn id="15" idx="2"/>
                <a:endCxn id="20" idx="0"/>
              </p:cNvCxnSpPr>
              <p:nvPr/>
            </p:nvCxnSpPr>
            <p:spPr>
              <a:xfrm>
                <a:off x="9362773" y="5379484"/>
                <a:ext cx="833284" cy="313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BFD52E1-C2B2-469B-AED3-A5B725E0167B}"/>
                  </a:ext>
                </a:extLst>
              </p:cNvPr>
              <p:cNvCxnSpPr>
                <a:stCxn id="20" idx="0"/>
                <a:endCxn id="16" idx="2"/>
              </p:cNvCxnSpPr>
              <p:nvPr/>
            </p:nvCxnSpPr>
            <p:spPr>
              <a:xfrm flipV="1">
                <a:off x="10196057" y="5372108"/>
                <a:ext cx="907025" cy="3207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A3E05A0-8053-4BBD-BED9-E43F7670D48D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877164" y="2639954"/>
                <a:ext cx="105082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BEAE620-612C-42CD-87CA-79BC67B13157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 flipV="1">
                <a:off x="5594556" y="2632576"/>
                <a:ext cx="1050825" cy="7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D1EDF03-F052-4392-85F1-C55EDE381334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8311948" y="2632576"/>
                <a:ext cx="1050825" cy="7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98168B-A4C9-41F2-ABB2-851E856453EE}"/>
                  </a:ext>
                </a:extLst>
              </p:cNvPr>
              <p:cNvSpPr txBox="1"/>
              <p:nvPr/>
            </p:nvSpPr>
            <p:spPr>
              <a:xfrm>
                <a:off x="2839449" y="2298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0F4DCC-3D3C-4119-B701-68E331657993}"/>
                  </a:ext>
                </a:extLst>
              </p:cNvPr>
              <p:cNvSpPr txBox="1"/>
              <p:nvPr/>
            </p:nvSpPr>
            <p:spPr>
              <a:xfrm>
                <a:off x="5577814" y="232654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823520-3C40-4166-8120-597EA86319B9}"/>
                  </a:ext>
                </a:extLst>
              </p:cNvPr>
              <p:cNvSpPr txBox="1"/>
              <p:nvPr/>
            </p:nvSpPr>
            <p:spPr>
              <a:xfrm>
                <a:off x="9073021" y="225955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31B63-AD92-4DCD-8EA8-8D51A2317E83}"/>
                  </a:ext>
                </a:extLst>
              </p:cNvPr>
              <p:cNvSpPr txBox="1"/>
              <p:nvPr/>
            </p:nvSpPr>
            <p:spPr>
              <a:xfrm>
                <a:off x="3701000" y="349197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83F926-27BF-4E06-9F2E-3CC3C3AA26F6}"/>
                  </a:ext>
                </a:extLst>
              </p:cNvPr>
              <p:cNvSpPr txBox="1"/>
              <p:nvPr/>
            </p:nvSpPr>
            <p:spPr>
              <a:xfrm>
                <a:off x="4757202" y="308754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65B4DF-7BF7-48BE-8944-3F2F2CBE61A7}"/>
                  </a:ext>
                </a:extLst>
              </p:cNvPr>
              <p:cNvSpPr txBox="1"/>
              <p:nvPr/>
            </p:nvSpPr>
            <p:spPr>
              <a:xfrm>
                <a:off x="2043880" y="53478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02B96C-6850-4898-BE85-1B2F8D936F83}"/>
                  </a:ext>
                </a:extLst>
              </p:cNvPr>
              <p:cNvSpPr txBox="1"/>
              <p:nvPr/>
            </p:nvSpPr>
            <p:spPr>
              <a:xfrm>
                <a:off x="2851507" y="604176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B529D9-9DD3-4CB8-8C1B-7AC38BFBE622}"/>
                  </a:ext>
                </a:extLst>
              </p:cNvPr>
              <p:cNvSpPr txBox="1"/>
              <p:nvPr/>
            </p:nvSpPr>
            <p:spPr>
              <a:xfrm>
                <a:off x="9135785" y="421742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F835EB-0D6B-4871-BDEC-4D2FD638B3AF}"/>
                  </a:ext>
                </a:extLst>
              </p:cNvPr>
              <p:cNvSpPr txBox="1"/>
              <p:nvPr/>
            </p:nvSpPr>
            <p:spPr>
              <a:xfrm>
                <a:off x="11042543" y="41863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BE1FD-2155-43CC-8E23-8DD34B95B268}"/>
                  </a:ext>
                </a:extLst>
              </p:cNvPr>
              <p:cNvSpPr txBox="1"/>
              <p:nvPr/>
            </p:nvSpPr>
            <p:spPr>
              <a:xfrm>
                <a:off x="9172655" y="529277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2BE38-D7E8-4DE1-AA9C-51F30B1C775A}"/>
                  </a:ext>
                </a:extLst>
              </p:cNvPr>
              <p:cNvSpPr txBox="1"/>
              <p:nvPr/>
            </p:nvSpPr>
            <p:spPr>
              <a:xfrm>
                <a:off x="11103081" y="532356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91A957-D775-4D04-8050-A8057237E4E1}"/>
                  </a:ext>
                </a:extLst>
              </p:cNvPr>
              <p:cNvSpPr txBox="1"/>
              <p:nvPr/>
            </p:nvSpPr>
            <p:spPr>
              <a:xfrm>
                <a:off x="10196056" y="309060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B3F3B3-070D-4866-920E-269EEAF1E5E1}"/>
                  </a:ext>
                </a:extLst>
              </p:cNvPr>
              <p:cNvSpPr txBox="1"/>
              <p:nvPr/>
            </p:nvSpPr>
            <p:spPr>
              <a:xfrm>
                <a:off x="3632270" y="2303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4CB4A95-6A9A-436D-BCAC-37928B0A071E}"/>
                  </a:ext>
                </a:extLst>
              </p:cNvPr>
              <p:cNvSpPr txBox="1"/>
              <p:nvPr/>
            </p:nvSpPr>
            <p:spPr>
              <a:xfrm>
                <a:off x="6407534" y="229813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1E29B84-5CBA-48D7-9CCC-603A8363FCBB}"/>
                  </a:ext>
                </a:extLst>
              </p:cNvPr>
              <p:cNvSpPr txBox="1"/>
              <p:nvPr/>
            </p:nvSpPr>
            <p:spPr>
              <a:xfrm>
                <a:off x="4757201" y="297865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sr-Latn-RS" sz="14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8908216-DE38-4356-BEF4-5981F29A2E45}"/>
                  </a:ext>
                </a:extLst>
              </p:cNvPr>
              <p:cNvSpPr txBox="1"/>
              <p:nvPr/>
            </p:nvSpPr>
            <p:spPr>
              <a:xfrm>
                <a:off x="2802466" y="34762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B94D331-A245-4720-8F36-75571B9C0D19}"/>
                  </a:ext>
                </a:extLst>
              </p:cNvPr>
              <p:cNvSpPr txBox="1"/>
              <p:nvPr/>
            </p:nvSpPr>
            <p:spPr>
              <a:xfrm>
                <a:off x="10082158" y="41590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D088E0-125A-4A97-9832-EEB1CD02C43D}"/>
                  </a:ext>
                </a:extLst>
              </p:cNvPr>
              <p:cNvSpPr txBox="1"/>
              <p:nvPr/>
            </p:nvSpPr>
            <p:spPr>
              <a:xfrm>
                <a:off x="10084625" y="53081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1A5A76-60E8-497B-B831-6E089639E5CE}"/>
                  </a:ext>
                </a:extLst>
              </p:cNvPr>
              <p:cNvSpPr txBox="1"/>
              <p:nvPr/>
            </p:nvSpPr>
            <p:spPr>
              <a:xfrm>
                <a:off x="2035860" y="41906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062CC28-C267-4312-B677-9EFBD679A7D4}"/>
                  </a:ext>
                </a:extLst>
              </p:cNvPr>
              <p:cNvSpPr txBox="1"/>
              <p:nvPr/>
            </p:nvSpPr>
            <p:spPr>
              <a:xfrm>
                <a:off x="4731553" y="413116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sr-Latn-RS" sz="14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A2F65C2-04B0-4D1F-A59A-8A01209EFDCA}"/>
                  </a:ext>
                </a:extLst>
              </p:cNvPr>
              <p:cNvSpPr txBox="1"/>
              <p:nvPr/>
            </p:nvSpPr>
            <p:spPr>
              <a:xfrm>
                <a:off x="4737968" y="424899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sr-Latn-R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8AC915-A426-4D02-B6D9-B12F7D402884}"/>
                  </a:ext>
                </a:extLst>
              </p:cNvPr>
              <p:cNvSpPr txBox="1"/>
              <p:nvPr/>
            </p:nvSpPr>
            <p:spPr>
              <a:xfrm>
                <a:off x="9133979" y="605403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sr-Latn-RS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52828D-9094-4692-929D-C98CE802D138}"/>
                </a:ext>
              </a:extLst>
            </p:cNvPr>
            <p:cNvSpPr txBox="1"/>
            <p:nvPr/>
          </p:nvSpPr>
          <p:spPr>
            <a:xfrm>
              <a:off x="376512" y="1289398"/>
              <a:ext cx="235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Topology</a:t>
              </a:r>
              <a:endParaRPr lang="sr-Latn-R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8F5CC7-FC15-43BC-8F43-C802668C8E99}"/>
                </a:ext>
              </a:extLst>
            </p:cNvPr>
            <p:cNvSpPr txBox="1"/>
            <p:nvPr/>
          </p:nvSpPr>
          <p:spPr>
            <a:xfrm>
              <a:off x="365760" y="6150894"/>
              <a:ext cx="235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Communication</a:t>
              </a:r>
              <a:endParaRPr lang="sr-Latn-R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8D2F147-969F-4001-9690-E627124F4464}"/>
                </a:ext>
              </a:extLst>
            </p:cNvPr>
            <p:cNvSpPr txBox="1"/>
            <p:nvPr/>
          </p:nvSpPr>
          <p:spPr>
            <a:xfrm>
              <a:off x="6067468" y="282146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</a:t>
              </a:r>
              <a:endParaRPr lang="sr-Latn-RS" dirty="0"/>
            </a:p>
          </p:txBody>
        </p:sp>
      </p:grpSp>
    </p:spTree>
    <p:extLst>
      <p:ext uri="{BB962C8B-B14F-4D97-AF65-F5344CB8AC3E}">
        <p14:creationId xmlns:p14="http://schemas.microsoft.com/office/powerpoint/2010/main" val="47182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9615-2F4E-452B-A801-D815FE87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606E3-1441-4A57-A3FE-8CF371B7C449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r="23586" b="1116"/>
          <a:stretch/>
        </p:blipFill>
        <p:spPr>
          <a:xfrm>
            <a:off x="635725" y="1825625"/>
            <a:ext cx="4554583" cy="359981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C414F-3B8D-4806-B021-2E72A51B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825625"/>
            <a:ext cx="58674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FIBEX Explorer </a:t>
            </a:r>
            <a:r>
              <a:rPr lang="en-US" dirty="0" err="1"/>
              <a:t>FlexRay</a:t>
            </a:r>
            <a:r>
              <a:rPr lang="en-US" dirty="0"/>
              <a:t> is used for visualizing and editing FIBEX files for </a:t>
            </a:r>
            <a:r>
              <a:rPr lang="en-US" dirty="0" err="1"/>
              <a:t>FlexRay</a:t>
            </a:r>
            <a:r>
              <a:rPr lang="en-US" dirty="0"/>
              <a:t>. </a:t>
            </a:r>
          </a:p>
          <a:p>
            <a:r>
              <a:rPr lang="en-US" dirty="0"/>
              <a:t>The FIBEX Explorer offers a high level of abstraction for information described with FIBEX. It's a lossless application-oriented presentation of the original FIBEX data (XML). </a:t>
            </a:r>
          </a:p>
          <a:p>
            <a:r>
              <a:rPr lang="en-US" dirty="0"/>
              <a:t>The abstraction supports you in getting a fast and easy overview on the often quite comprehensive FIBEX files. </a:t>
            </a:r>
          </a:p>
          <a:p>
            <a:r>
              <a:rPr lang="en-US" dirty="0"/>
              <a:t>The main focus is on visualizing the communication, frame, PDU, signal, schedule and parameter relevant information of a FIBEX file. For each aspect a dedicated view is supported. </a:t>
            </a:r>
          </a:p>
          <a:p>
            <a:r>
              <a:rPr lang="en-US" dirty="0"/>
              <a:t>A further feature is that for each element, in one of these views, a link to its description in the FIBEX file is provided. This gives an easy way for locating OEM-specific information in form of manufacturer extensions.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453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D6E-60EF-4DCD-81AA-CA0276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FIBEX Explorer PRO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19-2AAB-4642-8577-4C9A864A0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/>
              <a:t>Download materials “</a:t>
            </a:r>
            <a:r>
              <a:rPr lang="en-US" sz="2600" i="1" dirty="0" err="1"/>
              <a:t>FlexRay_Basic</a:t>
            </a:r>
            <a:r>
              <a:rPr lang="en-US" sz="2600" dirty="0"/>
              <a:t>” from Canvas and save them in your workspace</a:t>
            </a:r>
          </a:p>
          <a:p>
            <a:r>
              <a:rPr lang="en-US" sz="2600" dirty="0"/>
              <a:t>Open an existing FIBEX database as shown in the picture</a:t>
            </a:r>
          </a:p>
          <a:p>
            <a:pPr lvl="1"/>
            <a:r>
              <a:rPr lang="en-US" sz="2200" dirty="0"/>
              <a:t>Name of the database is “</a:t>
            </a:r>
            <a:r>
              <a:rPr lang="en-US" sz="2200" i="1" dirty="0"/>
              <a:t>VectorCar-FIBEX31.xml</a:t>
            </a:r>
            <a:r>
              <a:rPr lang="en-US" sz="2200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74C4D-972D-4398-8134-DDE1F3DC594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rcRect r="-48"/>
          <a:stretch>
            <a:fillRect/>
          </a:stretch>
        </p:blipFill>
        <p:spPr>
          <a:xfrm>
            <a:off x="6172200" y="2136813"/>
            <a:ext cx="5181600" cy="37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Vehicle networks infrastructure</vt:lpstr>
      <vt:lpstr>Vehicle networks infrastructure</vt:lpstr>
      <vt:lpstr>The FIBEX format</vt:lpstr>
      <vt:lpstr>The FIBEX use-cases</vt:lpstr>
      <vt:lpstr>The FIBEX use-cases</vt:lpstr>
      <vt:lpstr>Content of FIBEX</vt:lpstr>
      <vt:lpstr>Relationship diagram</vt:lpstr>
      <vt:lpstr>Vector FIBEX Explorer PRO</vt:lpstr>
      <vt:lpstr>Vector FIBEX Explorer PRO</vt:lpstr>
      <vt:lpstr>Vector FIBEX Explorer PRO</vt:lpstr>
      <vt:lpstr>Vector FIBEX Explorer PRO</vt:lpstr>
      <vt:lpstr>Vector FIBEX Explorer PRO</vt:lpstr>
      <vt:lpstr>Vector FIBEX Explorer PRO</vt:lpstr>
      <vt:lpstr>Vector FIBEX Explorer PRO</vt:lpstr>
      <vt:lpstr>Vector FIBEX Explorer PRO</vt:lpstr>
      <vt:lpstr>Vector FIBEX Explorer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72</cp:revision>
  <dcterms:created xsi:type="dcterms:W3CDTF">2022-05-26T08:16:53Z</dcterms:created>
  <dcterms:modified xsi:type="dcterms:W3CDTF">2023-01-09T16:24:27Z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