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39" r:id="rId3"/>
    <p:sldId id="327" r:id="rId4"/>
    <p:sldId id="328" r:id="rId5"/>
    <p:sldId id="329" r:id="rId6"/>
    <p:sldId id="330" r:id="rId7"/>
    <p:sldId id="331" r:id="rId8"/>
    <p:sldId id="334" r:id="rId9"/>
    <p:sldId id="275" r:id="rId10"/>
    <p:sldId id="276" r:id="rId11"/>
    <p:sldId id="277" r:id="rId12"/>
    <p:sldId id="280" r:id="rId13"/>
    <p:sldId id="279" r:id="rId14"/>
    <p:sldId id="281" r:id="rId15"/>
    <p:sldId id="283" r:id="rId16"/>
    <p:sldId id="284" r:id="rId17"/>
    <p:sldId id="285" r:id="rId18"/>
    <p:sldId id="286" r:id="rId19"/>
    <p:sldId id="28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871" autoAdjust="0"/>
  </p:normalViewPr>
  <p:slideViewPr>
    <p:cSldViewPr snapToGrid="0" showGuides="1">
      <p:cViewPr varScale="1">
        <p:scale>
          <a:sx n="114" d="100"/>
          <a:sy n="114" d="100"/>
        </p:scale>
        <p:origin x="474" y="10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1C582-C577-47EB-9BD3-9F57ADBBA498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D87F0-3465-49D1-A746-E52287C786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681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8B544-E957-4C00-0C65-CCE73DABA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64B4B-B347-9440-0DF4-06E578735A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C762C-D0EC-056C-7D7B-36B9D7C97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4078A-0092-55D9-718F-7C300E661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0E37D-3354-6691-D1D2-61EBE171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88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533FA-CC56-3F5E-B361-0CDD8587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C7BA6-1280-6814-2FCD-966666CE4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3D592-0287-E9BA-A32E-ADE4343F3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5BE9C-BE5E-CD89-E672-99F9731B7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7BB78-325C-1FFF-19CF-8535A1C78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79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1AC35-60AD-445D-DD6C-E8A6870FEB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DAA52-E6B1-4216-5AF1-4016269D3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C77EB-737E-42DB-B12D-334F87430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21216-BEE6-9E05-19CF-F9748408C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0B682-6D12-732A-53C1-4249BEEA5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66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39D5F-9DF2-8586-9929-0708868BD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73A9B-EE2C-979C-C495-8B9042423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73DED-5BDF-B5AC-FE73-0B8256F34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9FA88-D8D1-D028-907A-8BFC190EA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E4168-B01E-2017-A1E2-FAEBEB1D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17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5F7E-992F-4014-EBB3-4FCD82299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B4D25-004A-F38F-C277-1EDD95CA9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5A5E6-0F5E-3C03-1FCA-89E807D56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52DF9-E245-0211-4D22-C95E6EF3B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1F200-7819-EB88-9BB1-452675067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06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E1EEB-8874-3A42-4899-9DDF32928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C3082-3DC9-CFCD-0E50-134FDA2DF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53068-7B7F-C2F3-4C53-92CC46CE8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C0368-E2B0-0CE9-4A28-6669627E9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65AE8-C2D6-49CE-49C7-C3F1A85BA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BDF55-6A25-B7DB-1043-DD8B4F297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549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105F3-E100-674E-DEA4-EC463B5C0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C2C1C-47C7-0E39-36D4-CB431BE0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6E69F-34F0-E829-80B4-CE4C27312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A36973-5461-45AF-FF9F-F2F800E4AF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4AF359-378B-115F-10D0-64120DE20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23F37A-2E1F-87BF-2213-2D47CA4F2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35D11B-E889-8872-5D60-D5B8796CF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377390-B86B-D7EC-4D04-23F0DE49B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27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4FB38-3A47-B60D-8078-CBABDC62C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F37D91-490F-5C10-650F-F575CB9C8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1286B2-C383-AAA2-89E1-8CDD6CEA6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9F2E2-14D4-E602-BF37-5FDB6AC4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30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170F00-D064-EE89-DDCE-D9CD0E356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D81419-8C1A-0AB5-C44F-9A16AD2B3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8F73E-1265-A884-3BF4-00BA515FE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429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585BB-6FAA-D674-105F-464D1DC02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4A13A-E4A3-07E7-63B4-6F06C42A8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0EC02-2FA5-F997-0C5D-A7F40F9D2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6C4D1-1E17-DED7-BC34-DB0053BFE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D4FAC-AD9C-BA28-A496-4F1044C5A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DBC36-F8D7-95E0-4436-0250B1B7F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824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DB552-94D4-85E6-6C73-59759C364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D52F5D-081F-235B-02DD-FCCED5DC0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1A0E40-C89C-5C64-B191-73D53EA3A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95195-A4BE-1CC0-8EA8-67ABE9A6F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E510B-2F70-BB64-F028-CE1539E43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E6514-FAD0-754D-0FC3-CE1A487B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517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7143B1-57FE-54BE-FF50-47021C060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9A228-B051-B07F-2388-861A2F237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F10F7-8FCC-D1B9-6841-8C65B251E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43EC1-BA83-462A-ACBA-A8A915659487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73189-D6EB-0793-44FB-08D0C0339B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E6221-8B55-4787-0BCD-65827BD98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406271-14EE-94F5-3F5B-7510F40A843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51320"/>
            <a:ext cx="771525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7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"TTTech - Internal"</a:t>
            </a:r>
          </a:p>
        </p:txBody>
      </p:sp>
    </p:spTree>
    <p:extLst>
      <p:ext uri="{BB962C8B-B14F-4D97-AF65-F5344CB8AC3E}">
        <p14:creationId xmlns:p14="http://schemas.microsoft.com/office/powerpoint/2010/main" val="3098932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FD1C5-F8D8-EE72-1970-FE2B0E8463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Vehicle networks infrastructure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632C8-5FE4-2DB4-9EDD-2038794233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L08 exercise –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 intermediate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693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1A75-EAFC-9909-3382-A28A57FDE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test in </a:t>
            </a:r>
            <a:r>
              <a:rPr lang="en-US" dirty="0" err="1"/>
              <a:t>CANoe</a:t>
            </a:r>
            <a:endParaRPr lang="sr-Latn-R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B86298-90F7-085E-D5A6-482CDC3BC4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Test Module is subdivided into:</a:t>
            </a:r>
          </a:p>
          <a:p>
            <a:r>
              <a:rPr lang="en-GB" dirty="0"/>
              <a:t>Test Groups</a:t>
            </a:r>
          </a:p>
          <a:p>
            <a:r>
              <a:rPr lang="en-GB" dirty="0"/>
              <a:t>Test Cases</a:t>
            </a:r>
          </a:p>
          <a:p>
            <a:r>
              <a:rPr lang="en-GB" dirty="0"/>
              <a:t>Test Steps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EB9E56-A9A7-4966-B437-C018359BC3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Every Test Module has a test execution dialog for execution control. It indicates test progress and test results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EE5DD6-69B3-23CB-AA58-E7AFA18DA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047" y="4435213"/>
            <a:ext cx="3600953" cy="18766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C7840F-5C41-440F-B188-CE8CB4AB8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588" y="3847865"/>
            <a:ext cx="3019846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985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B86298-90F7-085E-D5A6-482CDC3BC4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 report is created during test execution</a:t>
            </a:r>
          </a:p>
          <a:p>
            <a:r>
              <a:rPr lang="en-GB" dirty="0"/>
              <a:t>General information about the Test Environment</a:t>
            </a:r>
          </a:p>
          <a:p>
            <a:r>
              <a:rPr lang="en-GB" dirty="0"/>
              <a:t>Versions</a:t>
            </a:r>
          </a:p>
          <a:p>
            <a:r>
              <a:rPr lang="en-GB" dirty="0"/>
              <a:t>Test Cases and Test Steps documentation</a:t>
            </a:r>
          </a:p>
          <a:p>
            <a:r>
              <a:rPr lang="en-GB" dirty="0"/>
              <a:t>Verdicts</a:t>
            </a:r>
          </a:p>
          <a:p>
            <a:r>
              <a:rPr lang="en-GB" dirty="0"/>
              <a:t>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37266B5-F860-B8E9-4E21-2B08CF4DDC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621B0A3-28B9-20AF-DBFE-E65075A72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232" y="797567"/>
            <a:ext cx="6811453" cy="53793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4AFDD2B-478C-FA83-ED55-6DD53214B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232" y="757971"/>
            <a:ext cx="7344800" cy="54585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7B1A75-EAFC-9909-3382-A28A57FDE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test in </a:t>
            </a:r>
            <a:r>
              <a:rPr lang="en-US" dirty="0" err="1"/>
              <a:t>CANoe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30879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ABD0A-9F0E-B770-22D5-E76E3BF85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test in </a:t>
            </a:r>
            <a:r>
              <a:rPr lang="en-US" dirty="0" err="1"/>
              <a:t>CANoe</a:t>
            </a:r>
            <a:endParaRPr lang="sr-Latn-R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0A0EEF-FBD0-3266-C266-46D677542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2014" y="1833866"/>
            <a:ext cx="5157787" cy="368458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Test Setup configuration</a:t>
            </a:r>
          </a:p>
          <a:p>
            <a:pPr lvl="1"/>
            <a:r>
              <a:rPr lang="en-GB" dirty="0"/>
              <a:t>New or existing one</a:t>
            </a:r>
          </a:p>
          <a:p>
            <a:r>
              <a:rPr lang="en-GB" dirty="0"/>
              <a:t>CAPL Test Module configuration</a:t>
            </a:r>
          </a:p>
          <a:p>
            <a:pPr lvl="1"/>
            <a:r>
              <a:rPr lang="en-GB" dirty="0"/>
              <a:t>Define CAPL source code</a:t>
            </a:r>
          </a:p>
          <a:p>
            <a:pPr lvl="1"/>
            <a:r>
              <a:rPr lang="en-GB" dirty="0"/>
              <a:t>Activate report generation</a:t>
            </a:r>
          </a:p>
          <a:p>
            <a:pPr lvl="1"/>
            <a:r>
              <a:rPr lang="en-GB" dirty="0"/>
              <a:t>Define start behaviour</a:t>
            </a:r>
          </a:p>
          <a:p>
            <a:r>
              <a:rPr lang="en-GB" dirty="0"/>
              <a:t>Implementation of:</a:t>
            </a:r>
          </a:p>
          <a:p>
            <a:pPr lvl="1"/>
            <a:r>
              <a:rPr lang="en-GB" dirty="0"/>
              <a:t>Test Control</a:t>
            </a:r>
          </a:p>
          <a:p>
            <a:pPr lvl="1"/>
            <a:r>
              <a:rPr lang="en-GB" dirty="0"/>
              <a:t>Test Cases</a:t>
            </a:r>
          </a:p>
          <a:p>
            <a:pPr lvl="1"/>
            <a:r>
              <a:rPr lang="en-GB" dirty="0"/>
              <a:t>Test Steps</a:t>
            </a:r>
          </a:p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8C7DE1-B0E6-0D29-962D-046DEBB402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1833866"/>
            <a:ext cx="5183188" cy="3684588"/>
          </a:xfrm>
        </p:spPr>
        <p:txBody>
          <a:bodyPr>
            <a:normAutofit fontScale="92500" lnSpcReduction="10000"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7712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898A4-9E21-6F79-4D2E-8F6460140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test in </a:t>
            </a:r>
            <a:r>
              <a:rPr lang="en-US" dirty="0" err="1"/>
              <a:t>CANoe</a:t>
            </a:r>
            <a:endParaRPr lang="sr-Latn-R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ADED9-17D7-4C99-CBA7-3A10B0DA3A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Test Environments contain any number of Test Modules</a:t>
            </a:r>
          </a:p>
          <a:p>
            <a:r>
              <a:rPr lang="en-GB" dirty="0"/>
              <a:t>Test Modules can be implemented in CAPL or .NET</a:t>
            </a:r>
          </a:p>
          <a:p>
            <a:r>
              <a:rPr lang="en-GB" dirty="0"/>
              <a:t> Folders are used to group Test Modules</a:t>
            </a:r>
          </a:p>
          <a:p>
            <a:r>
              <a:rPr lang="en-GB" dirty="0"/>
              <a:t>Test Environment can be extended by:</a:t>
            </a:r>
          </a:p>
          <a:p>
            <a:pPr lvl="1"/>
            <a:r>
              <a:rPr lang="en-GB" dirty="0"/>
              <a:t>Generators</a:t>
            </a:r>
          </a:p>
          <a:p>
            <a:pPr lvl="1"/>
            <a:r>
              <a:rPr lang="en-GB" dirty="0"/>
              <a:t>Replay blocks</a:t>
            </a:r>
          </a:p>
          <a:p>
            <a:pPr lvl="1"/>
            <a:r>
              <a:rPr lang="en-GB" dirty="0"/>
              <a:t>Network nodes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3B058E8-0E27-248A-69B3-EE67965C9D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848922"/>
            <a:ext cx="5181600" cy="3100799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28376A-207E-9B11-AD17-E8E8BD667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5361" y="2171010"/>
            <a:ext cx="2782571" cy="366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77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898A4-9E21-6F79-4D2E-8F6460140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test in </a:t>
            </a:r>
            <a:r>
              <a:rPr lang="en-US" dirty="0" err="1"/>
              <a:t>CANoe</a:t>
            </a:r>
            <a:endParaRPr lang="sr-Latn-R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ADED9-17D7-4C99-CBA7-3A10B0DA3A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Every Test has its own configuration settings:</a:t>
            </a:r>
          </a:p>
          <a:p>
            <a:r>
              <a:rPr lang="en-GB" dirty="0"/>
              <a:t>Name</a:t>
            </a:r>
          </a:p>
          <a:p>
            <a:r>
              <a:rPr lang="en-GB" dirty="0"/>
              <a:t>Start </a:t>
            </a:r>
            <a:r>
              <a:rPr lang="en-GB" dirty="0" err="1"/>
              <a:t>behavior</a:t>
            </a:r>
            <a:endParaRPr lang="en-GB" dirty="0"/>
          </a:p>
          <a:p>
            <a:pPr lvl="1"/>
            <a:r>
              <a:rPr lang="en-GB" dirty="0"/>
              <a:t>Immediately at measurement start</a:t>
            </a:r>
          </a:p>
          <a:p>
            <a:pPr lvl="1"/>
            <a:r>
              <a:rPr lang="en-GB" dirty="0"/>
              <a:t>Upon key event</a:t>
            </a:r>
          </a:p>
          <a:p>
            <a:pPr lvl="1"/>
            <a:r>
              <a:rPr lang="en-GB" dirty="0"/>
              <a:t>Via environment or system variable</a:t>
            </a:r>
          </a:p>
          <a:p>
            <a:r>
              <a:rPr lang="en-GB" dirty="0"/>
              <a:t> Path and name of the CAPL source code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9B6DD98-9AE5-7521-FD45-303E5701FE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54285" y="1825625"/>
            <a:ext cx="4434145" cy="4353941"/>
          </a:xfrm>
        </p:spPr>
      </p:pic>
    </p:spTree>
    <p:extLst>
      <p:ext uri="{BB962C8B-B14F-4D97-AF65-F5344CB8AC3E}">
        <p14:creationId xmlns:p14="http://schemas.microsoft.com/office/powerpoint/2010/main" val="3192945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0FD05-E118-DD91-E160-958B40392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test in </a:t>
            </a:r>
            <a:r>
              <a:rPr lang="en-US" dirty="0" err="1"/>
              <a:t>CANoe</a:t>
            </a:r>
            <a:endParaRPr lang="sr-Latn-R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D441D3-BE32-8ADA-BC5A-9952D7E9CD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Test Modules can be started manually with the Test Execution Dialog</a:t>
            </a:r>
          </a:p>
          <a:p>
            <a:r>
              <a:rPr lang="en-GB" dirty="0"/>
              <a:t>All Test Modules in a Test Environment can be executed in sequence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3FC11F0-C9DA-51E0-08EA-7F548F3307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03588" y="2775391"/>
            <a:ext cx="4750212" cy="340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679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0FD05-E118-DD91-E160-958B40392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test in </a:t>
            </a:r>
            <a:r>
              <a:rPr lang="en-US" dirty="0" err="1"/>
              <a:t>CANoe</a:t>
            </a:r>
            <a:br>
              <a:rPr lang="sr-Latn-RS" dirty="0"/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A1D9A-726D-4F3D-A228-5039A2CACF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most common test function</a:t>
            </a:r>
            <a:endParaRPr lang="sr-Latn-R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D441D3-BE32-8ADA-BC5A-9952D7E9CD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TestModuleTitle</a:t>
            </a:r>
            <a:r>
              <a:rPr lang="en-GB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("Functional ")</a:t>
            </a:r>
          </a:p>
          <a:p>
            <a:r>
              <a:rPr lang="en-GB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TestModulesDescription</a:t>
            </a:r>
            <a:r>
              <a:rPr lang="en-GB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("Functional Test")</a:t>
            </a:r>
          </a:p>
          <a:p>
            <a:r>
              <a:rPr lang="en-GB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TestModulesDescription</a:t>
            </a:r>
            <a:r>
              <a:rPr lang="en-GB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("involves")</a:t>
            </a:r>
          </a:p>
          <a:p>
            <a:r>
              <a:rPr lang="en-GB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testReportAddSUTInfo</a:t>
            </a:r>
            <a:r>
              <a:rPr lang="en-GB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("Device", "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CANister</a:t>
            </a:r>
            <a:r>
              <a:rPr lang="en-GB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") </a:t>
            </a:r>
          </a:p>
          <a:p>
            <a:r>
              <a:rPr lang="en-GB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testReportAddSUTInfo</a:t>
            </a:r>
            <a:r>
              <a:rPr lang="en-GB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("Firmware", "%d", )</a:t>
            </a:r>
          </a:p>
          <a:p>
            <a:r>
              <a:rPr lang="en-GB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testReportAddEngineerInfo</a:t>
            </a:r>
            <a:r>
              <a:rPr lang="en-GB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("..","..")</a:t>
            </a:r>
          </a:p>
          <a:p>
            <a:r>
              <a:rPr lang="en-GB" dirty="0" err="1">
                <a:solidFill>
                  <a:srgbClr val="000000"/>
                </a:solidFill>
                <a:latin typeface="Roboto" panose="02000000000000000000" pitchFamily="2" charset="0"/>
              </a:rPr>
              <a:t>t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estReportAddSetupInfo</a:t>
            </a:r>
            <a:r>
              <a:rPr lang="en-GB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("CAN Interface", "") </a:t>
            </a:r>
          </a:p>
          <a:p>
            <a:r>
              <a:rPr lang="en-GB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testReportAddsetupInfo</a:t>
            </a:r>
            <a:r>
              <a:rPr lang="en-GB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("Serial Number", "_")</a:t>
            </a:r>
          </a:p>
          <a:p>
            <a:r>
              <a:rPr lang="en-GB" dirty="0" err="1">
                <a:solidFill>
                  <a:srgbClr val="000000"/>
                </a:solidFill>
                <a:latin typeface="Roboto" panose="02000000000000000000" pitchFamily="2" charset="0"/>
              </a:rPr>
              <a:t>testStepFails</a:t>
            </a:r>
            <a:r>
              <a:rPr lang="en-GB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("..","..")</a:t>
            </a:r>
          </a:p>
          <a:p>
            <a:r>
              <a:rPr lang="en-GB" dirty="0" err="1"/>
              <a:t>testStepPass</a:t>
            </a:r>
            <a:r>
              <a:rPr lang="en-GB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("..","..")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F53520-E293-4FD1-86B7-3D109596D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9D181-2067-4AF0-9634-0A3C287CD5B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62500" lnSpcReduction="20000"/>
          </a:bodyPr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978017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F4CC1-730D-32E6-9ED3-2D0531F89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test in </a:t>
            </a:r>
            <a:r>
              <a:rPr lang="en-US" dirty="0" err="1"/>
              <a:t>CANoe</a:t>
            </a:r>
            <a:endParaRPr lang="sr-Latn-R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453BA44-A480-CDF0-049A-01A0B70CB62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332728"/>
            <a:ext cx="5181600" cy="3337131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7133B-560A-199A-F210-053263791A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92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BC7B3-2719-3B46-DC22-229519B34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test in </a:t>
            </a:r>
            <a:r>
              <a:rPr lang="en-US" dirty="0" err="1"/>
              <a:t>CANoe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F2B42-C878-83BB-D101-FAF509438C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Examples of stimulations for the SUT (DUT) </a:t>
            </a: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Sending a message </a:t>
            </a: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Setting signals </a:t>
            </a: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Setting environment variables</a:t>
            </a: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Setting IO ports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7014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BC7B3-2719-3B46-DC22-229519B34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case workflow – waiting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F2B42-C878-83BB-D101-FAF509438C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For receipt of a message </a:t>
            </a: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For a setting of environment variables </a:t>
            </a: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For a specific time period </a:t>
            </a: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For events of the TSL (Test Service Library) </a:t>
            </a: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For user-defined events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241508-8AC2-2A74-9662-302D6B275D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Syntax:</a:t>
            </a:r>
          </a:p>
          <a:p>
            <a:pPr marL="0" indent="0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long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testWaitFor</a:t>
            </a:r>
            <a:endParaRPr lang="en-GB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Roboto" panose="02000000000000000000" pitchFamily="2" charset="0"/>
              </a:rPr>
              <a:t>.</a:t>
            </a:r>
            <a:r>
              <a:rPr lang="en-GB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..Timeout</a:t>
            </a: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...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SignalIn</a:t>
            </a:r>
            <a:r>
              <a:rPr lang="en-GB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/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OutSideRange</a:t>
            </a:r>
            <a:endParaRPr lang="en-GB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...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SignalMatch</a:t>
            </a:r>
            <a:endParaRPr lang="en-GB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...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ValueInput</a:t>
            </a:r>
            <a:endParaRPr lang="en-GB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...Message </a:t>
            </a: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...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Syscall</a:t>
            </a:r>
            <a:endParaRPr lang="en-GB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...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TesterConfirmation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6282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85C9D1-C61E-400A-8B83-051AC2502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sr-Latn-R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6E0BDA-7685-452A-8CBE-4FCEF786B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FlexRay</a:t>
            </a:r>
            <a:r>
              <a:rPr lang="en-US" dirty="0"/>
              <a:t> in </a:t>
            </a:r>
            <a:r>
              <a:rPr lang="en-US" dirty="0" err="1"/>
              <a:t>restbus</a:t>
            </a:r>
            <a:endParaRPr lang="en-US" dirty="0"/>
          </a:p>
          <a:p>
            <a:r>
              <a:rPr lang="en-US" dirty="0"/>
              <a:t>How to create a panel</a:t>
            </a:r>
          </a:p>
          <a:p>
            <a:r>
              <a:rPr lang="en-US" dirty="0"/>
              <a:t>How to test in </a:t>
            </a:r>
            <a:r>
              <a:rPr lang="en-US" dirty="0" err="1"/>
              <a:t>CANoe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220713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FlexRay</a:t>
            </a:r>
            <a:r>
              <a:rPr lang="en-US" dirty="0"/>
              <a:t> in </a:t>
            </a:r>
            <a:r>
              <a:rPr lang="en-US" dirty="0" err="1"/>
              <a:t>restbus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37F837-3AB8-AA34-8C82-28C4B2D062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D28A06F-1C33-B532-5D0F-9AF6C8FC4F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145" y="3099371"/>
            <a:ext cx="5554055" cy="2668766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B04C75-775F-8D64-5F9D-B46600C293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2A733FC-C8AF-E776-421A-EFEEB97B5D0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V model process of development </a:t>
            </a:r>
          </a:p>
        </p:txBody>
      </p:sp>
    </p:spTree>
    <p:extLst>
      <p:ext uri="{BB962C8B-B14F-4D97-AF65-F5344CB8AC3E}">
        <p14:creationId xmlns:p14="http://schemas.microsoft.com/office/powerpoint/2010/main" val="3378713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5F4E-B346-49A4-945B-49CFA69FB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FlexRay</a:t>
            </a:r>
            <a:r>
              <a:rPr lang="en-US" dirty="0"/>
              <a:t> in </a:t>
            </a:r>
            <a:r>
              <a:rPr lang="en-US" dirty="0" err="1"/>
              <a:t>restbus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00EC5-75F2-243F-A3A5-56D3DF813F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CANoe</a:t>
            </a:r>
            <a:r>
              <a:rPr lang="en-GB" dirty="0"/>
              <a:t> signal server concept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68AAEF6-B653-6955-9C8F-0E6D8AE011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3025062"/>
            <a:ext cx="5157787" cy="2644614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DF9C64-5FE5-F8ED-1704-E4C702499B3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Signal server makes all of a network’s signals available</a:t>
            </a:r>
          </a:p>
          <a:p>
            <a:r>
              <a:rPr lang="en-GB" dirty="0" err="1"/>
              <a:t>FlexRay</a:t>
            </a:r>
            <a:r>
              <a:rPr lang="en-GB" dirty="0"/>
              <a:t> Scheduler makes it possible to send out signals in their respective slots</a:t>
            </a:r>
          </a:p>
        </p:txBody>
      </p:sp>
    </p:spTree>
    <p:extLst>
      <p:ext uri="{BB962C8B-B14F-4D97-AF65-F5344CB8AC3E}">
        <p14:creationId xmlns:p14="http://schemas.microsoft.com/office/powerpoint/2010/main" val="383190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0AA2E-5984-EEDD-267C-4CA9FFC63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FlexRay</a:t>
            </a:r>
            <a:r>
              <a:rPr lang="en-US" dirty="0"/>
              <a:t> in </a:t>
            </a:r>
            <a:r>
              <a:rPr lang="en-US" dirty="0" err="1"/>
              <a:t>restbus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1DCF5-D264-BAF4-9513-1F10E3578A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Extension for OEMs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12BD339-7F91-B360-4AC4-7388C8656A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3161698"/>
            <a:ext cx="5157787" cy="2371341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64F0E-8B0A-6257-A51A-589F69BC635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Interaction layer</a:t>
            </a:r>
          </a:p>
          <a:p>
            <a:r>
              <a:rPr lang="en-GB" dirty="0"/>
              <a:t>Network management</a:t>
            </a:r>
          </a:p>
          <a:p>
            <a:r>
              <a:rPr lang="en-GB" dirty="0"/>
              <a:t>Transport protocol</a:t>
            </a:r>
          </a:p>
          <a:p>
            <a:r>
              <a:rPr lang="en-GB" dirty="0"/>
              <a:t>*The </a:t>
            </a:r>
            <a:r>
              <a:rPr lang="en-GB" dirty="0" err="1"/>
              <a:t>FlexRay</a:t>
            </a:r>
            <a:r>
              <a:rPr lang="en-GB" dirty="0"/>
              <a:t> scheduler can be supplemented or replaced by OEM extension</a:t>
            </a:r>
          </a:p>
        </p:txBody>
      </p:sp>
    </p:spTree>
    <p:extLst>
      <p:ext uri="{BB962C8B-B14F-4D97-AF65-F5344CB8AC3E}">
        <p14:creationId xmlns:p14="http://schemas.microsoft.com/office/powerpoint/2010/main" val="1455679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B0611-750E-0545-1104-CE02FC0CC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FlexRay</a:t>
            </a:r>
            <a:r>
              <a:rPr lang="en-US" dirty="0"/>
              <a:t> in </a:t>
            </a:r>
            <a:r>
              <a:rPr lang="en-US" dirty="0" err="1"/>
              <a:t>restbus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D85A2-CA50-6E27-67D7-1CF8CA9BE5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Configuration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DD826-2086-01CA-9FA0-8687DA8A6F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Manual configuration</a:t>
            </a:r>
          </a:p>
          <a:p>
            <a:r>
              <a:rPr lang="en-GB" dirty="0"/>
              <a:t>The user must make all settings manually.</a:t>
            </a:r>
          </a:p>
          <a:p>
            <a:r>
              <a:rPr lang="en-GB" dirty="0"/>
              <a:t>FR template is available</a:t>
            </a:r>
          </a:p>
          <a:p>
            <a:r>
              <a:rPr lang="en-GB" dirty="0"/>
              <a:t>Each node must be configured independently and individually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8FD56D-B587-8D38-FE64-140D285450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1B576C-18CC-83A6-0F66-E0BEE51AC45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Configuration with wizard</a:t>
            </a:r>
          </a:p>
          <a:p>
            <a:r>
              <a:rPr lang="en-GB" dirty="0"/>
              <a:t>Some settings are made automatically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8829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B2EE8-6722-D60E-E3B1-2B9F3C807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FlexRay</a:t>
            </a:r>
            <a:r>
              <a:rPr lang="en-US" dirty="0"/>
              <a:t> in </a:t>
            </a:r>
            <a:r>
              <a:rPr lang="en-US" dirty="0" err="1"/>
              <a:t>restbus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1C2A6-025D-E114-B04D-87134034BE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Resume: Manual configuration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DDABC-9648-75C0-952A-F87D4CEBB8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Step: Create a new configuration </a:t>
            </a:r>
          </a:p>
          <a:p>
            <a:pPr marL="0" indent="0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2. Step: Associate database </a:t>
            </a:r>
          </a:p>
          <a:p>
            <a:pPr marL="0" indent="0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3. Step: Insert network node </a:t>
            </a:r>
          </a:p>
          <a:p>
            <a:pPr marL="0" indent="0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4. Step: Make node allocations </a:t>
            </a:r>
          </a:p>
          <a:p>
            <a:pPr marL="0" indent="0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5. Step: OEM extensions (optional)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3E197-C6ED-A636-B455-2210F865246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6. Step: Configure network interfaces (optional) </a:t>
            </a:r>
          </a:p>
          <a:p>
            <a:pPr marL="0" indent="0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7. Step: Configure messages </a:t>
            </a:r>
          </a:p>
          <a:p>
            <a:pPr marL="0" indent="0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8. Step: Define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Coldstart</a:t>
            </a:r>
            <a:r>
              <a:rPr lang="en-GB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nodes </a:t>
            </a:r>
          </a:p>
          <a:p>
            <a:pPr marL="0" indent="0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9. Step: Define Wakeup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1986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B2EE8-6722-D60E-E3B1-2B9F3C807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FlexRay</a:t>
            </a:r>
            <a:r>
              <a:rPr lang="en-US" dirty="0"/>
              <a:t> in </a:t>
            </a:r>
            <a:r>
              <a:rPr lang="en-US" dirty="0" err="1"/>
              <a:t>restbus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1C2A6-025D-E114-B04D-87134034BE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Resume: Wizard configuration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DDABC-9648-75C0-952A-F87D4CEBB8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1. Step: Create new configuration with wizard </a:t>
            </a:r>
          </a:p>
          <a:p>
            <a:pPr marL="0" indent="0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2. Step: Associate a database 3. Step: Add ECUS </a:t>
            </a:r>
          </a:p>
          <a:p>
            <a:pPr marL="0" indent="0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4. Step: Set hardware channel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3E197-C6ED-A636-B455-2210F865246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5. Step: Complete the configuration </a:t>
            </a:r>
          </a:p>
          <a:p>
            <a:pPr marL="0" indent="0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6. Step: Define the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Coldstart</a:t>
            </a:r>
            <a:r>
              <a:rPr lang="en-GB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nodes </a:t>
            </a:r>
          </a:p>
          <a:p>
            <a:pPr marL="0" indent="0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7. Step: Define Wakeup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302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E2343-A210-2D32-0AA4-43D1E4170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test in </a:t>
            </a:r>
            <a:r>
              <a:rPr lang="en-US" dirty="0" err="1"/>
              <a:t>CANoe</a:t>
            </a:r>
            <a:endParaRPr lang="sr-Latn-R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EBC00-78BB-D6A8-232B-E8CFE033E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531829" cy="823912"/>
          </a:xfrm>
        </p:spPr>
        <p:txBody>
          <a:bodyPr/>
          <a:lstStyle/>
          <a:p>
            <a:r>
              <a:rPr lang="en-GB" dirty="0" err="1"/>
              <a:t>CANoe</a:t>
            </a:r>
            <a:r>
              <a:rPr lang="en-GB" dirty="0"/>
              <a:t> tests are hierarchically organized: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F20923-2BA1-E76E-71A9-26CD64A155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Uppermost element is a Test setup</a:t>
            </a:r>
          </a:p>
          <a:p>
            <a:r>
              <a:rPr lang="en-GB" dirty="0"/>
              <a:t>Test modules are part of a Test Environment</a:t>
            </a:r>
          </a:p>
          <a:p>
            <a:r>
              <a:rPr lang="en-GB" dirty="0"/>
              <a:t>Test Environments are separately stored and can be used separately</a:t>
            </a:r>
          </a:p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7879AD-A202-F5CE-7B49-B178C662FF0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Test Setup</a:t>
            </a:r>
          </a:p>
          <a:p>
            <a:pPr lvl="1"/>
            <a:r>
              <a:rPr lang="en-GB" dirty="0"/>
              <a:t>Test Environment</a:t>
            </a:r>
          </a:p>
          <a:p>
            <a:pPr lvl="2"/>
            <a:r>
              <a:rPr lang="en-GB" dirty="0"/>
              <a:t>Test Module</a:t>
            </a:r>
          </a:p>
          <a:p>
            <a:pPr lvl="2"/>
            <a:r>
              <a:rPr lang="en-GB" dirty="0"/>
              <a:t>Test Folder</a:t>
            </a:r>
          </a:p>
          <a:p>
            <a:pPr lvl="3"/>
            <a:r>
              <a:rPr lang="en-GB" dirty="0"/>
              <a:t>Test Case</a:t>
            </a:r>
          </a:p>
          <a:p>
            <a:pPr lvl="3"/>
            <a:r>
              <a:rPr lang="en-GB" dirty="0"/>
              <a:t>Test Group</a:t>
            </a:r>
          </a:p>
          <a:p>
            <a:pPr lvl="4"/>
            <a:r>
              <a:rPr lang="en-GB" dirty="0"/>
              <a:t>Test Case</a:t>
            </a:r>
          </a:p>
          <a:p>
            <a:pPr lvl="5"/>
            <a:r>
              <a:rPr lang="en-GB" dirty="0"/>
              <a:t>Test Step</a:t>
            </a:r>
          </a:p>
          <a:p>
            <a:pPr lvl="5"/>
            <a:r>
              <a:rPr lang="en-GB" dirty="0"/>
              <a:t>Test Step</a:t>
            </a:r>
          </a:p>
          <a:p>
            <a:pPr lvl="3"/>
            <a:r>
              <a:rPr lang="en-GB" dirty="0"/>
              <a:t>Test Group</a:t>
            </a:r>
          </a:p>
          <a:p>
            <a:pPr lvl="2"/>
            <a:r>
              <a:rPr lang="en-GB" dirty="0"/>
              <a:t>Test Module</a:t>
            </a:r>
          </a:p>
          <a:p>
            <a:pPr lvl="1"/>
            <a:r>
              <a:rPr lang="en-GB" dirty="0"/>
              <a:t>Test Environment</a:t>
            </a:r>
          </a:p>
        </p:txBody>
      </p:sp>
    </p:spTree>
    <p:extLst>
      <p:ext uri="{BB962C8B-B14F-4D97-AF65-F5344CB8AC3E}">
        <p14:creationId xmlns:p14="http://schemas.microsoft.com/office/powerpoint/2010/main" val="1200207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655</Words>
  <Application>Microsoft Office PowerPoint</Application>
  <PresentationFormat>Widescreen</PresentationFormat>
  <Paragraphs>139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Roboto</vt:lpstr>
      <vt:lpstr>Office Theme</vt:lpstr>
      <vt:lpstr>Vehicle networks infrastructure</vt:lpstr>
      <vt:lpstr>Agenda</vt:lpstr>
      <vt:lpstr>FlexRay in restbus</vt:lpstr>
      <vt:lpstr>FlexRay in restbus</vt:lpstr>
      <vt:lpstr>FlexRay in restbus</vt:lpstr>
      <vt:lpstr>FlexRay in restbus</vt:lpstr>
      <vt:lpstr>FlexRay in restbus</vt:lpstr>
      <vt:lpstr>FlexRay in restbus</vt:lpstr>
      <vt:lpstr>How to test in CANoe</vt:lpstr>
      <vt:lpstr>How to test in CANoe</vt:lpstr>
      <vt:lpstr>How to test in CANoe</vt:lpstr>
      <vt:lpstr>How to test in CANoe</vt:lpstr>
      <vt:lpstr>How to test in CANoe</vt:lpstr>
      <vt:lpstr>How to test in CANoe</vt:lpstr>
      <vt:lpstr>How to test in CANoe</vt:lpstr>
      <vt:lpstr>How to test in CANoe </vt:lpstr>
      <vt:lpstr>How to test in CANoe</vt:lpstr>
      <vt:lpstr>How to test in CANoe</vt:lpstr>
      <vt:lpstr>Test case workflow – waiting for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networks infrastructure</dc:title>
  <dc:creator>Slobodan Račanović</dc:creator>
  <cp:lastModifiedBy>Slobodan Račanović</cp:lastModifiedBy>
  <cp:revision>53</cp:revision>
  <dcterms:created xsi:type="dcterms:W3CDTF">2022-05-26T08:16:53Z</dcterms:created>
  <dcterms:modified xsi:type="dcterms:W3CDTF">2023-01-09T16:25:22Z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75f25e9-4961-49b9-93b5-e6cb7bcff2b8_Enabled">
    <vt:lpwstr>true</vt:lpwstr>
  </property>
  <property fmtid="{D5CDD505-2E9C-101B-9397-08002B2CF9AE}" pid="3" name="MSIP_Label_875f25e9-4961-49b9-93b5-e6cb7bcff2b8_SetDate">
    <vt:lpwstr>2022-05-26T08:16:53Z</vt:lpwstr>
  </property>
  <property fmtid="{D5CDD505-2E9C-101B-9397-08002B2CF9AE}" pid="4" name="MSIP_Label_875f25e9-4961-49b9-93b5-e6cb7bcff2b8_Method">
    <vt:lpwstr>Standard</vt:lpwstr>
  </property>
  <property fmtid="{D5CDD505-2E9C-101B-9397-08002B2CF9AE}" pid="5" name="MSIP_Label_875f25e9-4961-49b9-93b5-e6cb7bcff2b8_Name">
    <vt:lpwstr>Internal</vt:lpwstr>
  </property>
  <property fmtid="{D5CDD505-2E9C-101B-9397-08002B2CF9AE}" pid="6" name="MSIP_Label_875f25e9-4961-49b9-93b5-e6cb7bcff2b8_SiteId">
    <vt:lpwstr>5638dc0c-ffa2-418f-8078-70f739ff781f</vt:lpwstr>
  </property>
  <property fmtid="{D5CDD505-2E9C-101B-9397-08002B2CF9AE}" pid="7" name="MSIP_Label_875f25e9-4961-49b9-93b5-e6cb7bcff2b8_ActionId">
    <vt:lpwstr>ee2880f1-a6e2-4f2f-8b3d-657221698e3f</vt:lpwstr>
  </property>
  <property fmtid="{D5CDD505-2E9C-101B-9397-08002B2CF9AE}" pid="8" name="MSIP_Label_875f25e9-4961-49b9-93b5-e6cb7bcff2b8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"TTTech - Internal"</vt:lpwstr>
  </property>
</Properties>
</file>