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57" r:id="rId4"/>
    <p:sldId id="260" r:id="rId5"/>
    <p:sldId id="262" r:id="rId6"/>
    <p:sldId id="263" r:id="rId7"/>
    <p:sldId id="289" r:id="rId8"/>
    <p:sldId id="264" r:id="rId9"/>
    <p:sldId id="265" r:id="rId10"/>
    <p:sldId id="290" r:id="rId11"/>
    <p:sldId id="291" r:id="rId12"/>
    <p:sldId id="270" r:id="rId13"/>
    <p:sldId id="273" r:id="rId14"/>
    <p:sldId id="283" r:id="rId15"/>
    <p:sldId id="269" r:id="rId16"/>
    <p:sldId id="274" r:id="rId17"/>
    <p:sldId id="268" r:id="rId18"/>
    <p:sldId id="259" r:id="rId19"/>
    <p:sldId id="292" r:id="rId20"/>
    <p:sldId id="282" r:id="rId21"/>
    <p:sldId id="285" r:id="rId22"/>
    <p:sldId id="286" r:id="rId23"/>
    <p:sldId id="293" r:id="rId24"/>
    <p:sldId id="294" r:id="rId25"/>
    <p:sldId id="288" r:id="rId26"/>
    <p:sldId id="258" r:id="rId27"/>
    <p:sldId id="295" r:id="rId28"/>
    <p:sldId id="278" r:id="rId29"/>
    <p:sldId id="27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1871" autoAdjust="0"/>
  </p:normalViewPr>
  <p:slideViewPr>
    <p:cSldViewPr snapToGrid="0" showGuides="1">
      <p:cViewPr varScale="1">
        <p:scale>
          <a:sx n="105" d="100"/>
          <a:sy n="105" d="100"/>
        </p:scale>
        <p:origin x="64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GB" b="0" i="0" dirty="0" err="1">
                <a:solidFill>
                  <a:srgbClr val="282829"/>
                </a:solidFill>
                <a:effectLst/>
                <a:latin typeface="-apple-system"/>
              </a:rPr>
              <a:t>CANoe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has the access to the whole simulated bus. CANalyzer only has one node for accessing message frames that are flowing in and flowing out for that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solidFill>
                  <a:srgbClr val="282829"/>
                </a:solidFill>
                <a:effectLst/>
                <a:latin typeface="-apple-system"/>
              </a:rPr>
              <a:t>CANoe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Supports Multi-Node simulations: if you want to simulate an entire distributed system that is multiple nodes connected and interacting in a CAN environment you can do so using </a:t>
            </a:r>
            <a:r>
              <a:rPr lang="en-GB" b="0" i="0" dirty="0" err="1">
                <a:solidFill>
                  <a:srgbClr val="282829"/>
                </a:solidFill>
                <a:effectLst/>
                <a:latin typeface="-apple-system"/>
              </a:rPr>
              <a:t>CANoe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only. Whereas </a:t>
            </a:r>
            <a:r>
              <a:rPr lang="en-GB" b="0" i="0" dirty="0" err="1">
                <a:solidFill>
                  <a:srgbClr val="282829"/>
                </a:solidFill>
                <a:effectLst/>
                <a:latin typeface="-apple-system"/>
              </a:rPr>
              <a:t>CANalyser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supports simulating a single node, so for a distributed system you can only simulate a single node, and the rest of the nodes must be connected physically.</a:t>
            </a:r>
          </a:p>
          <a:p>
            <a:pPr algn="l" rtl="0"/>
            <a:endParaRPr lang="en-GB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D87F0-3465-49D1-A746-E52287C786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9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Interaction Layer - performs mapping of signals to their send frames and controls the sending of these send frames as a function of the send model. The transmission behavior of frames and signals is described based on attributes in the database.</a:t>
            </a:r>
          </a:p>
          <a:p>
            <a:r>
              <a:rPr lang="en-US" dirty="0"/>
              <a:t>Network Management - </a:t>
            </a:r>
            <a:r>
              <a:rPr lang="en-US" dirty="0">
                <a:effectLst/>
                <a:latin typeface="Arial" panose="020B0604020202020204" pitchFamily="34" charset="0"/>
              </a:rPr>
              <a:t>Network Management is a hardware-independent protocol that can only be used on specific protocol (CAN). Its main purpose is to coordinate the transition between normal operation and bus-sleep mode of the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network.</a:t>
            </a:r>
            <a:endParaRPr lang="en-US" dirty="0"/>
          </a:p>
          <a:p>
            <a:r>
              <a:rPr lang="en-US" dirty="0"/>
              <a:t>Transport Protocol - 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D87F0-3465-49D1-A746-E52287C786E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8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L02 exercise – Tools and Utils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029-686E-A48C-C0D0-767AD5A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E2E57-BB55-F1FA-C668-9584C43D08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Bus statistic</a:t>
            </a:r>
          </a:p>
          <a:p>
            <a:r>
              <a:rPr lang="en-GB" dirty="0"/>
              <a:t>CAN statistic</a:t>
            </a:r>
          </a:p>
          <a:p>
            <a:r>
              <a:rPr lang="en-GB" dirty="0"/>
              <a:t>Flex Ray statistic</a:t>
            </a:r>
          </a:p>
          <a:p>
            <a:r>
              <a:rPr lang="en-GB" dirty="0"/>
              <a:t>Frame histogram</a:t>
            </a:r>
          </a:p>
          <a:p>
            <a:r>
              <a:rPr lang="en-GB" dirty="0"/>
              <a:t>Flex Ray cluster monitor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CB842-DC90-4167-9E36-BB4FEB801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F7CE8-90E1-70E3-6881-EF26D82B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8" y="2633768"/>
            <a:ext cx="5157787" cy="37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2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CA6-DE5E-4C70-7BA0-9AF7335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606-E7C0-C700-F58C-5CF6CEB30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 window - Live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163977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CA6-DE5E-4C70-7BA0-9AF7335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606-E7C0-C700-F58C-5CF6CEB30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window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B8B929-01A8-6F6E-F8DA-F12229E3E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55E3-5152-BAB3-F81E-94274902AE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Analysis window for the table-based display of signal value:</a:t>
            </a:r>
          </a:p>
          <a:p>
            <a:r>
              <a:rPr lang="en-GB" dirty="0"/>
              <a:t>Physical and raw value</a:t>
            </a:r>
          </a:p>
          <a:p>
            <a:r>
              <a:rPr lang="en-GB" dirty="0"/>
              <a:t>Physical minimum and maximum since measurement start</a:t>
            </a:r>
          </a:p>
          <a:p>
            <a:r>
              <a:rPr lang="en-GB" dirty="0"/>
              <a:t>Units from the database</a:t>
            </a:r>
          </a:p>
          <a:p>
            <a:r>
              <a:rPr lang="en-GB" dirty="0"/>
              <a:t>Comments from the database</a:t>
            </a:r>
          </a:p>
          <a:p>
            <a:r>
              <a:rPr lang="en-GB" dirty="0"/>
              <a:t>Graphic display of received signals and changes in signal value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1011E-B1FB-E083-63EF-0EC16EE09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02" b="56646"/>
          <a:stretch/>
        </p:blipFill>
        <p:spPr>
          <a:xfrm>
            <a:off x="673855" y="2374429"/>
            <a:ext cx="4667073" cy="20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CA6-DE5E-4C70-7BA0-9AF7335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606-E7C0-C700-F58C-5CF6CEB30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window - Live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4970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029-686E-A48C-C0D0-767AD5A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D126-A2F1-D982-D7BB-77395178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State tracker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E2E57-BB55-F1FA-C668-9584C43D0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8279" y="2375765"/>
            <a:ext cx="5183188" cy="3684588"/>
          </a:xfrm>
        </p:spPr>
        <p:txBody>
          <a:bodyPr>
            <a:normAutofit/>
          </a:bodyPr>
          <a:lstStyle/>
          <a:p>
            <a:r>
              <a:rPr lang="en-GB" dirty="0"/>
              <a:t>Graphic response of symbolic values or raw values</a:t>
            </a:r>
          </a:p>
          <a:p>
            <a:r>
              <a:rPr lang="en-GB" dirty="0"/>
              <a:t>Measurement and difference markers for signal evaluation</a:t>
            </a:r>
          </a:p>
          <a:p>
            <a:r>
              <a:rPr lang="en-GB" dirty="0"/>
              <a:t>Cursor bar for entering comments in offline analysis</a:t>
            </a:r>
          </a:p>
          <a:p>
            <a:r>
              <a:rPr lang="en-GB" dirty="0"/>
              <a:t>Trigger for pausing or stopping the measurement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94EFB-F356-45C4-4F04-DCAD4046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2457186"/>
            <a:ext cx="552527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1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CA6-DE5E-4C70-7BA0-9AF7335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606-E7C0-C700-F58C-5CF6CEB3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632033" cy="823912"/>
          </a:xfrm>
        </p:spPr>
        <p:txBody>
          <a:bodyPr/>
          <a:lstStyle/>
          <a:p>
            <a:r>
              <a:rPr lang="en-GB" dirty="0"/>
              <a:t>State tracker - Live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132337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DA2AE-15C6-213B-C4AB-AC1E4DA9B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90"/>
          <a:stretch/>
        </p:blipFill>
        <p:spPr>
          <a:xfrm>
            <a:off x="6970506" y="2093119"/>
            <a:ext cx="3043559" cy="368668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3E645D-4291-1E44-FE4B-4383A4238D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28097" b="9771"/>
          <a:stretch/>
        </p:blipFill>
        <p:spPr>
          <a:xfrm>
            <a:off x="4374053" y="3821113"/>
            <a:ext cx="3198955" cy="26285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3DCA6-DE5E-4C70-7BA0-9AF7335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87CD6-B469-FB81-7A93-F90403E87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Logging and offline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606-E7C0-C700-F58C-5CF6CEB30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Logged data can be analysed offline</a:t>
            </a:r>
          </a:p>
          <a:p>
            <a:r>
              <a:rPr lang="en-GB" dirty="0"/>
              <a:t>Offline refers to use of the logged data as a data source</a:t>
            </a:r>
          </a:p>
          <a:p>
            <a:r>
              <a:rPr lang="en-GB" dirty="0"/>
              <a:t>Tab: Home/offline mode or using switch in the Measurement setup</a:t>
            </a:r>
          </a:p>
        </p:txBody>
      </p:sp>
    </p:spTree>
    <p:extLst>
      <p:ext uri="{BB962C8B-B14F-4D97-AF65-F5344CB8AC3E}">
        <p14:creationId xmlns:p14="http://schemas.microsoft.com/office/powerpoint/2010/main" val="224207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5C9-708B-32FD-F5BB-53BC8DA3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BCF8-F717-4EB1-4E6B-9F2F13BD5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Interactive sending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66C2-5A66-1B7B-DBDB-CD8C9D465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It is possible to send out messages, PDUs, and signals  in the Simulation setup:</a:t>
            </a:r>
          </a:p>
          <a:p>
            <a:r>
              <a:rPr lang="en-GB" dirty="0"/>
              <a:t>Replay block – used to replay log files</a:t>
            </a:r>
          </a:p>
          <a:p>
            <a:r>
              <a:rPr lang="en-GB" dirty="0"/>
              <a:t>PDU Panels – send out PDUs or signal values in PDUs</a:t>
            </a:r>
          </a:p>
          <a:p>
            <a:r>
              <a:rPr lang="en-GB" dirty="0"/>
              <a:t>Frame Panel – send out messages or signal values in messages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B3D7D3-00A5-1E4D-5258-BB9F88DD2C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3655" y="891836"/>
            <a:ext cx="4958557" cy="5297827"/>
          </a:xfrm>
        </p:spPr>
      </p:pic>
    </p:spTree>
    <p:extLst>
      <p:ext uri="{BB962C8B-B14F-4D97-AF65-F5344CB8AC3E}">
        <p14:creationId xmlns:p14="http://schemas.microsoft.com/office/powerpoint/2010/main" val="417272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1660-D4A6-2507-CC2B-65A5013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B578-D887-764F-2D24-0A907FBB0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4655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BE738-1CF7-A3C0-2571-9C87A06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Advanced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B2572-75E6-7D7F-E81D-2628794A4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know from the last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C123F-F9B2-B1BE-44D2-2C002EDB5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A3E3F"/>
                </a:solidFill>
                <a:effectLst/>
                <a:latin typeface="MarkWeb"/>
              </a:rPr>
              <a:t>What is CAPL and what is used for</a:t>
            </a:r>
          </a:p>
          <a:p>
            <a:pPr algn="l"/>
            <a:r>
              <a:rPr lang="en-GB" dirty="0">
                <a:solidFill>
                  <a:srgbClr val="3A3E3F"/>
                </a:solidFill>
                <a:latin typeface="MarkWeb"/>
              </a:rPr>
              <a:t>How to use or create a new node and start the program</a:t>
            </a:r>
          </a:p>
          <a:p>
            <a:pPr algn="l"/>
            <a:r>
              <a:rPr lang="en-GB" dirty="0">
                <a:solidFill>
                  <a:srgbClr val="3A3E3F"/>
                </a:solidFill>
                <a:latin typeface="MarkWeb"/>
              </a:rPr>
              <a:t>How to use CAPL Browser</a:t>
            </a:r>
          </a:p>
          <a:p>
            <a:pPr algn="l"/>
            <a:r>
              <a:rPr lang="en-GB" dirty="0">
                <a:solidFill>
                  <a:srgbClr val="3A3E3F"/>
                </a:solidFill>
                <a:latin typeface="MarkWeb"/>
              </a:rPr>
              <a:t>Basic data type</a:t>
            </a:r>
          </a:p>
          <a:p>
            <a:pPr algn="l"/>
            <a:endParaRPr lang="en-GB" dirty="0">
              <a:solidFill>
                <a:srgbClr val="3A3E3F"/>
              </a:solidFill>
              <a:latin typeface="MarkWeb"/>
            </a:endParaRPr>
          </a:p>
          <a:p>
            <a:pPr algn="l"/>
            <a:endParaRPr lang="en-GB" b="0" i="0" dirty="0">
              <a:solidFill>
                <a:srgbClr val="3A3E3F"/>
              </a:solidFill>
              <a:effectLst/>
              <a:latin typeface="MarkWeb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65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Restbus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60640-E216-3AE5-B531-74E0AE09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040D58-241E-DC1D-4137-22C4D8971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Manual or Signal-oriented CAPL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2D1DF-F5E6-4363-964F-5EB7C85A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14132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IL – Interaction Layer </a:t>
            </a:r>
          </a:p>
          <a:p>
            <a:r>
              <a:rPr lang="en-US" dirty="0"/>
              <a:t>NM – Network Management</a:t>
            </a:r>
          </a:p>
          <a:p>
            <a:r>
              <a:rPr lang="en-US" dirty="0"/>
              <a:t>TP – Transport Protocol</a:t>
            </a:r>
          </a:p>
          <a:p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6DF435-97AA-348A-FB4F-4773A91F7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163" y="3006726"/>
            <a:ext cx="5183188" cy="2596384"/>
          </a:xfrm>
        </p:spPr>
      </p:pic>
    </p:spTree>
    <p:extLst>
      <p:ext uri="{BB962C8B-B14F-4D97-AF65-F5344CB8AC3E}">
        <p14:creationId xmlns:p14="http://schemas.microsoft.com/office/powerpoint/2010/main" val="6312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60640-E216-3AE5-B531-74E0AE09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B33F26-1B48-1274-DE62-3CB55F12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5157787" cy="823912"/>
          </a:xfrm>
        </p:spPr>
        <p:txBody>
          <a:bodyPr/>
          <a:lstStyle/>
          <a:p>
            <a:r>
              <a:rPr lang="en-GB" dirty="0"/>
              <a:t>Event orientation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951EF5-D718-1473-21BB-91C479635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An event is only processed if its associated event has occurred</a:t>
            </a:r>
          </a:p>
          <a:p>
            <a:r>
              <a:rPr lang="en-GB" dirty="0"/>
              <a:t>FIFO principle in collision situation</a:t>
            </a:r>
          </a:p>
          <a:p>
            <a:r>
              <a:rPr lang="en-GB" dirty="0"/>
              <a:t>Event procedures are independent and do not exchange any data directly</a:t>
            </a:r>
          </a:p>
          <a:p>
            <a:endParaRPr lang="en-GB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A695DFA-1B22-76BC-3834-C8C26152BD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328706"/>
            <a:ext cx="5832888" cy="3860957"/>
          </a:xfrm>
        </p:spPr>
      </p:pic>
    </p:spTree>
    <p:extLst>
      <p:ext uri="{BB962C8B-B14F-4D97-AF65-F5344CB8AC3E}">
        <p14:creationId xmlns:p14="http://schemas.microsoft.com/office/powerpoint/2010/main" val="389521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60640-E216-3AE5-B531-74E0AE09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B33F26-1B48-1274-DE62-3CB55F12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3970"/>
            <a:ext cx="5157787" cy="823912"/>
          </a:xfrm>
        </p:spPr>
        <p:txBody>
          <a:bodyPr>
            <a:normAutofit/>
          </a:bodyPr>
          <a:lstStyle/>
          <a:p>
            <a:r>
              <a:rPr lang="en-GB" b="1" dirty="0"/>
              <a:t>Event Procedures: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BEF26-2477-9392-6BE9-62C64B82E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AUTOSAR PDU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General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Response to Signal Changes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Events of Measurement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Diagnostic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FRStress</a:t>
            </a:r>
            <a:r>
              <a:rPr lang="en-GB" dirty="0"/>
              <a:t>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Event Procedures 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E61876-CC15-D0EC-77B7-2C16AA9A67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LIN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FlexRay</a:t>
            </a:r>
            <a:r>
              <a:rPr lang="en-GB" dirty="0"/>
              <a:t>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J1939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Ethernet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J1587 Event Procedures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Unconditional (Boxed) Event Procedures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54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D7DF-2DC0-CB41-685A-441951FB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66CC-008C-22A9-1956-6D73DD544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signal &lt;name&gt;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C9D421-6D50-32EF-EAC0-C1AC0D4A5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759149"/>
            <a:ext cx="5157787" cy="11764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5D39A-7719-4D37-675B-D572CD8DF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On </a:t>
            </a:r>
            <a:r>
              <a:rPr lang="en-GB" dirty="0" err="1"/>
              <a:t>signal_update</a:t>
            </a:r>
            <a:r>
              <a:rPr lang="en-GB" dirty="0"/>
              <a:t> &lt;name&gt;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373FFB-E545-2FAC-1B08-264FA4BDB5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821113"/>
            <a:ext cx="5183188" cy="977158"/>
          </a:xfrm>
        </p:spPr>
      </p:pic>
    </p:spTree>
    <p:extLst>
      <p:ext uri="{BB962C8B-B14F-4D97-AF65-F5344CB8AC3E}">
        <p14:creationId xmlns:p14="http://schemas.microsoft.com/office/powerpoint/2010/main" val="143611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D7DF-2DC0-CB41-685A-441951FB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66CC-008C-22A9-1956-6D73DD544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variables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5F9C64-0E99-06D3-AB2F-89C5907A1C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Used for </a:t>
            </a:r>
            <a:r>
              <a:rPr lang="en-GB" dirty="0" err="1"/>
              <a:t>modeling</a:t>
            </a:r>
            <a:r>
              <a:rPr lang="en-GB" dirty="0"/>
              <a:t> internal parameters and  development and testing </a:t>
            </a:r>
          </a:p>
          <a:p>
            <a:r>
              <a:rPr lang="en-GB" dirty="0"/>
              <a:t>Provide the opportunity to change and analyse internal variables and parameters</a:t>
            </a:r>
          </a:p>
          <a:p>
            <a:r>
              <a:rPr lang="en-GB" dirty="0"/>
              <a:t>Used to indicate signals in </a:t>
            </a:r>
            <a:r>
              <a:rPr lang="en-GB" dirty="0" err="1"/>
              <a:t>CANoe</a:t>
            </a:r>
            <a:r>
              <a:rPr lang="en-GB" dirty="0"/>
              <a:t> which are not defined in a database and which were not received via a network (e.g. I/O signals)</a:t>
            </a:r>
          </a:p>
          <a:p>
            <a:r>
              <a:rPr lang="en-GB" dirty="0"/>
              <a:t>Each variable can only take values of one specific data type.</a:t>
            </a:r>
          </a:p>
          <a:p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18C0D6-CF70-18BF-F0C8-539E5429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Environment variables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30316A-7A2B-08B6-5739-53108B1413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Describe the </a:t>
            </a:r>
            <a:r>
              <a:rPr lang="en-GB" dirty="0" err="1"/>
              <a:t>behavior</a:t>
            </a:r>
            <a:r>
              <a:rPr lang="en-GB" dirty="0"/>
              <a:t> of network nodes with regard to external input and output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Discrete</a:t>
            </a:r>
            <a:r>
              <a:rPr lang="en-GB" dirty="0"/>
              <a:t> environment variables may be used to represent switch positions.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Continuous</a:t>
            </a:r>
            <a:r>
              <a:rPr lang="en-GB" dirty="0"/>
              <a:t> environment variables might be used to represent variables such as temperature or engine speed.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Character</a:t>
            </a:r>
            <a:r>
              <a:rPr lang="en-GB" dirty="0"/>
              <a:t> string variables can represent whole words or texts of any length.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Binary</a:t>
            </a:r>
            <a:r>
              <a:rPr lang="en-GB" dirty="0"/>
              <a:t> data can be used to encode entire data fields.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32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2D75-FC72-1321-F809-687A51AA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CAPL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F7D6-EC56-D1EE-DD30-6F60B6651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314E6-2CD6-3579-E0EB-82195B5C4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4072" y="2505075"/>
            <a:ext cx="4631315" cy="3684588"/>
          </a:xfrm>
        </p:spPr>
        <p:txBody>
          <a:bodyPr/>
          <a:lstStyle/>
          <a:p>
            <a:r>
              <a:rPr lang="en-GB" dirty="0"/>
              <a:t>Nodes can be debugged in simulation and real mode</a:t>
            </a:r>
          </a:p>
          <a:p>
            <a:r>
              <a:rPr lang="en-GB" dirty="0"/>
              <a:t>The debugger is opened before or during the measurement</a:t>
            </a:r>
          </a:p>
          <a:p>
            <a:r>
              <a:rPr lang="en-GB" dirty="0"/>
              <a:t>The debug mode must be activated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8AF0E-C41A-952E-4DEC-82EBA012D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2" t="3381" r="10859" b="46677"/>
          <a:stretch/>
        </p:blipFill>
        <p:spPr>
          <a:xfrm>
            <a:off x="740030" y="2505075"/>
            <a:ext cx="3398982" cy="2835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C0E79F-DDEC-90B9-62F4-9F9E26049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58145" r="18015" b="4602"/>
          <a:stretch/>
        </p:blipFill>
        <p:spPr>
          <a:xfrm>
            <a:off x="2439521" y="4039898"/>
            <a:ext cx="3158836" cy="21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36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D0A5-DA19-3F7D-3140-15B59D6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Restbus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Advance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64193-B6E7-9768-C452-0505E2AB8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26116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BE738-1CF7-A3C0-2571-9C87A06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Restbus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Advance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B2572-75E6-7D7F-E81D-2628794A4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know from the last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C123F-F9B2-B1BE-44D2-2C002EDB5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A3E3F"/>
                </a:solidFill>
                <a:effectLst/>
                <a:latin typeface="MarkWeb"/>
              </a:rPr>
              <a:t>What is </a:t>
            </a:r>
            <a:r>
              <a:rPr lang="en-GB" b="0" i="0" dirty="0" err="1">
                <a:solidFill>
                  <a:srgbClr val="3A3E3F"/>
                </a:solidFill>
                <a:effectLst/>
                <a:latin typeface="MarkWeb"/>
              </a:rPr>
              <a:t>restbus</a:t>
            </a:r>
            <a:r>
              <a:rPr lang="en-GB" b="0" i="0" dirty="0">
                <a:solidFill>
                  <a:srgbClr val="3A3E3F"/>
                </a:solidFill>
                <a:effectLst/>
                <a:latin typeface="MarkWeb"/>
              </a:rPr>
              <a:t> simulation and what is used for</a:t>
            </a:r>
          </a:p>
          <a:p>
            <a:pPr algn="l"/>
            <a:r>
              <a:rPr lang="en-GB" dirty="0">
                <a:solidFill>
                  <a:srgbClr val="3A3E3F"/>
                </a:solidFill>
                <a:latin typeface="MarkWeb"/>
              </a:rPr>
              <a:t>How to create configuration using wizard</a:t>
            </a:r>
          </a:p>
          <a:p>
            <a:pPr algn="l"/>
            <a:endParaRPr lang="en-GB" b="0" i="0" dirty="0">
              <a:solidFill>
                <a:srgbClr val="3A3E3F"/>
              </a:solidFill>
              <a:effectLst/>
              <a:latin typeface="MarkWeb"/>
            </a:endParaRPr>
          </a:p>
          <a:p>
            <a:pPr algn="l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209DD5-8B74-8FBF-A33C-EBCA0291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0CA8DD-AF52-4A78-AB6B-EFEB25ED08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75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09A0A-EC82-518B-78DE-D503075B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Restbus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Basics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6CD51D-C0B1-1D53-B387-7D66BC40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3970"/>
            <a:ext cx="5157787" cy="823912"/>
          </a:xfrm>
        </p:spPr>
        <p:txBody>
          <a:bodyPr/>
          <a:lstStyle/>
          <a:p>
            <a:r>
              <a:rPr lang="en-GB" dirty="0"/>
              <a:t>Signal server concept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255D9B-04BE-ECF3-2838-A301DAA4E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95126" y="2505075"/>
            <a:ext cx="4160261" cy="3684588"/>
          </a:xfrm>
        </p:spPr>
        <p:txBody>
          <a:bodyPr/>
          <a:lstStyle/>
          <a:p>
            <a:r>
              <a:rPr lang="en-GB" dirty="0"/>
              <a:t>Its purpose is to make all network’s signal from the database available</a:t>
            </a:r>
          </a:p>
          <a:p>
            <a:r>
              <a:rPr lang="en-GB" dirty="0"/>
              <a:t>User can access an individual signal and read them or write to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03FD1-594C-AB9F-0C68-D7654EB6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90" y="2290619"/>
            <a:ext cx="6950737" cy="39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4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09A0A-EC82-518B-78DE-D503075B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Restbus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Advance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98AA-BC41-CF88-6A4E-A3FFB4B93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create </a:t>
            </a:r>
            <a:r>
              <a:rPr lang="en-GB" dirty="0" err="1"/>
              <a:t>CANoe</a:t>
            </a:r>
            <a:r>
              <a:rPr lang="en-GB" dirty="0"/>
              <a:t> simulation?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C4E83-A238-1C4E-0FB1-104318866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Using Wizard</a:t>
            </a:r>
          </a:p>
          <a:p>
            <a:r>
              <a:rPr lang="en-GB" b="1" dirty="0"/>
              <a:t>Manually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503082-E4C3-FE1F-5BA6-FFB542383D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731182" y="2505074"/>
            <a:ext cx="8026709" cy="4200077"/>
          </a:xfrm>
        </p:spPr>
      </p:pic>
    </p:spTree>
    <p:extLst>
      <p:ext uri="{BB962C8B-B14F-4D97-AF65-F5344CB8AC3E}">
        <p14:creationId xmlns:p14="http://schemas.microsoft.com/office/powerpoint/2010/main" val="38223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1660-D4A6-2507-CC2B-65A5013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69FDD-ED3E-510A-2413-340B2EBF4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09132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09A0A-EC82-518B-78DE-D503075B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Restbus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Advance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6993AE-63DB-D861-76BF-2CF8EFB8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50254"/>
            <a:ext cx="5157787" cy="823912"/>
          </a:xfrm>
        </p:spPr>
        <p:txBody>
          <a:bodyPr/>
          <a:lstStyle/>
          <a:p>
            <a:r>
              <a:rPr lang="en-GB" dirty="0"/>
              <a:t>Manual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C4E83-A238-1C4E-0FB1-104318866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Step: Create a new configuration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Step: Associate database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3. Step: Insert network node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4. Step: Make node allocations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 Step: OEM extensions (optional)</a:t>
            </a:r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A9CB6D-9B33-5E24-0584-A2451BE75E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 Step: Configure network interfaces (optional) </a:t>
            </a:r>
          </a:p>
          <a:p>
            <a:pPr algn="l"/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7. Step: Configure messages </a:t>
            </a:r>
          </a:p>
          <a:p>
            <a:pPr algn="l"/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8. Step: Define </a:t>
            </a:r>
            <a:r>
              <a:rPr lang="en-GB" b="0" i="0" dirty="0" err="1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Coldstart</a:t>
            </a:r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 nodes </a:t>
            </a:r>
          </a:p>
          <a:p>
            <a:pPr algn="l"/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9. Step: Define Wakeup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83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BE738-1CF7-A3C0-2571-9C87A06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B2572-75E6-7D7F-E81D-2628794A4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know from the last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C123F-F9B2-B1BE-44D2-2C002EDB5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A3E3F"/>
                </a:solidFill>
                <a:effectLst/>
                <a:latin typeface="MarkWeb"/>
              </a:rPr>
              <a:t>What is </a:t>
            </a:r>
            <a:r>
              <a:rPr lang="en-GB" b="0" i="0" dirty="0" err="1">
                <a:solidFill>
                  <a:srgbClr val="3A3E3F"/>
                </a:solidFill>
                <a:effectLst/>
                <a:latin typeface="MarkWeb"/>
              </a:rPr>
              <a:t>CANoe</a:t>
            </a:r>
            <a:r>
              <a:rPr lang="en-GB" b="0" i="0" dirty="0">
                <a:solidFill>
                  <a:srgbClr val="3A3E3F"/>
                </a:solidFill>
                <a:effectLst/>
                <a:latin typeface="MarkWeb"/>
              </a:rPr>
              <a:t> and what is used for</a:t>
            </a:r>
          </a:p>
          <a:p>
            <a:pPr algn="l"/>
            <a:r>
              <a:rPr lang="en-GB" dirty="0">
                <a:solidFill>
                  <a:srgbClr val="3A3E3F"/>
                </a:solidFill>
                <a:latin typeface="MarkWeb"/>
              </a:rPr>
              <a:t>How to use Trace, Measurement, Simulation and Write windows</a:t>
            </a:r>
          </a:p>
          <a:p>
            <a:pPr algn="l"/>
            <a:endParaRPr lang="en-GB" b="0" i="0" dirty="0">
              <a:solidFill>
                <a:srgbClr val="3A3E3F"/>
              </a:solidFill>
              <a:effectLst/>
              <a:latin typeface="MarkWeb"/>
            </a:endParaRPr>
          </a:p>
          <a:p>
            <a:pPr algn="l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209DD5-8B74-8FBF-A33C-EBCA0291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0CA8DD-AF52-4A78-AB6B-EFEB25ED08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5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873A-D2A5-76EE-DAFE-7618892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619FC-A3CB-2296-B146-0D6D35EBC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and additional </a:t>
            </a:r>
            <a:r>
              <a:rPr lang="en-GB" dirty="0" err="1"/>
              <a:t>CANoe</a:t>
            </a:r>
            <a:r>
              <a:rPr lang="en-GB" dirty="0"/>
              <a:t> options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E7BF41-0043-D01F-EAFC-758CB2D1FC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LcParenR" startAt="6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and system variable settings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arenR" startAt="6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Settings of connected physical devices available in simulation, settings related to HIL testing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arenR" startAt="6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Group of tools connected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for communication databases, writing code for network nodes, panel creation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6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Layout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anipulation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desktop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F88D2-D018-0C43-4B7C-A32720988A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 for selection operational mode of working, Start and stop simulation, Panels…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–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 windows for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and generators settings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settings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 &amp; XCP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Calibration and diagnosis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1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873A-D2A5-76EE-DAFE-7618892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5668FC-9604-B8A9-3650-02725638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861521" cy="823912"/>
          </a:xfrm>
        </p:spPr>
        <p:txBody>
          <a:bodyPr/>
          <a:lstStyle/>
          <a:p>
            <a:r>
              <a:rPr lang="en-GB" dirty="0"/>
              <a:t>Live demonstration about available options!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F90DC2A-3576-DB8E-52E3-C3E8BE39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" name="Content Placeholder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598233-50EC-D7F7-5007-1CC783D6B5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18" y="1116541"/>
            <a:ext cx="6968115" cy="3908706"/>
          </a:xfrm>
        </p:spPr>
      </p:pic>
      <p:pic>
        <p:nvPicPr>
          <p:cNvPr id="22" name="Content Placeholder 2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8816C27-D40E-38F3-8F34-3C0FC1D48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74" y="2595419"/>
            <a:ext cx="7155913" cy="3773576"/>
          </a:xfrm>
        </p:spPr>
      </p:pic>
    </p:spTree>
    <p:extLst>
      <p:ext uri="{BB962C8B-B14F-4D97-AF65-F5344CB8AC3E}">
        <p14:creationId xmlns:p14="http://schemas.microsoft.com/office/powerpoint/2010/main" val="89124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873A-D2A5-76EE-DAFE-7618892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619FC-A3CB-2296-B146-0D6D35EBC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Additional windows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E7BF41-0043-D01F-EAFC-758CB2D1FC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LcParenR" startAt="6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F88D2-D018-0C43-4B7C-A32720988A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sr-Cyrl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Cyrl-R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Tracke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77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029-686E-A48C-C0D0-767AD5A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E2E57-BB55-F1FA-C668-9584C43D08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Graphical response of physical values or raw values</a:t>
            </a:r>
          </a:p>
          <a:p>
            <a:r>
              <a:rPr lang="en-GB" dirty="0"/>
              <a:t>Measurement and difference markers for signal evaluation</a:t>
            </a:r>
          </a:p>
          <a:p>
            <a:r>
              <a:rPr lang="en-GB" dirty="0"/>
              <a:t>Cursor bar for entering comments in offline analysis</a:t>
            </a:r>
          </a:p>
          <a:p>
            <a:r>
              <a:rPr lang="en-GB" dirty="0"/>
              <a:t>Export/import of signal responses Configurable legend</a:t>
            </a:r>
          </a:p>
          <a:p>
            <a:r>
              <a:rPr lang="en-GB" dirty="0" err="1"/>
              <a:t>Syn</a:t>
            </a:r>
            <a:r>
              <a:rPr lang="en-GB" dirty="0"/>
              <a:t> with Trace window is possible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83197-5C33-2784-FD12-986E19F5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0" y="2520541"/>
            <a:ext cx="4829849" cy="397247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CB842-DC90-4167-9E36-BB4FEB801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Graphical window</a:t>
            </a:r>
          </a:p>
        </p:txBody>
      </p:sp>
    </p:spTree>
    <p:extLst>
      <p:ext uri="{BB962C8B-B14F-4D97-AF65-F5344CB8AC3E}">
        <p14:creationId xmlns:p14="http://schemas.microsoft.com/office/powerpoint/2010/main" val="876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DCA6-DE5E-4C70-7BA0-9AF7335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CANoe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606-E7C0-C700-F58C-5CF6CEB30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Graphical window - Live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5158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Widescreen</PresentationFormat>
  <Paragraphs>166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MarkWeb</vt:lpstr>
      <vt:lpstr>Roboto</vt:lpstr>
      <vt:lpstr>Symbol</vt:lpstr>
      <vt:lpstr>Office Theme</vt:lpstr>
      <vt:lpstr>Vehicle networks infrastructure</vt:lpstr>
      <vt:lpstr>Vehicle networks infrastructure</vt:lpstr>
      <vt:lpstr>CANoe Advance</vt:lpstr>
      <vt:lpstr>CANoe Advanced</vt:lpstr>
      <vt:lpstr>CANoe Advanced</vt:lpstr>
      <vt:lpstr>CANoe Advanced</vt:lpstr>
      <vt:lpstr>CANoe Advanced</vt:lpstr>
      <vt:lpstr>CANoe Advance</vt:lpstr>
      <vt:lpstr>CANoe Advance</vt:lpstr>
      <vt:lpstr>CANoe Advance</vt:lpstr>
      <vt:lpstr>CANoe Advance</vt:lpstr>
      <vt:lpstr>CANoe Advance</vt:lpstr>
      <vt:lpstr>CANoe Advance</vt:lpstr>
      <vt:lpstr>CANoe Advance</vt:lpstr>
      <vt:lpstr>CANoe Advance</vt:lpstr>
      <vt:lpstr>CANoe Advance</vt:lpstr>
      <vt:lpstr>CANoe Advance</vt:lpstr>
      <vt:lpstr>CAPL Advance</vt:lpstr>
      <vt:lpstr>CAPL Advanced</vt:lpstr>
      <vt:lpstr>CAPL Advance</vt:lpstr>
      <vt:lpstr>CAPL Advance</vt:lpstr>
      <vt:lpstr>CAPL Advance</vt:lpstr>
      <vt:lpstr>CAPL Advance</vt:lpstr>
      <vt:lpstr>CAPL Advance</vt:lpstr>
      <vt:lpstr>CAPL Advance</vt:lpstr>
      <vt:lpstr>Restbus simulation Advance</vt:lpstr>
      <vt:lpstr>Restbus simulation Advance</vt:lpstr>
      <vt:lpstr>Restbus simulation Basics</vt:lpstr>
      <vt:lpstr>Restbus simulation Advance</vt:lpstr>
      <vt:lpstr>Restbus simulation Advance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20</cp:revision>
  <dcterms:created xsi:type="dcterms:W3CDTF">2022-05-26T08:16:53Z</dcterms:created>
  <dcterms:modified xsi:type="dcterms:W3CDTF">2023-01-09T16:20:14Z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