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71" r:id="rId6"/>
    <p:sldId id="273" r:id="rId7"/>
    <p:sldId id="281" r:id="rId8"/>
    <p:sldId id="274" r:id="rId9"/>
    <p:sldId id="275" r:id="rId10"/>
    <p:sldId id="276" r:id="rId11"/>
    <p:sldId id="277" r:id="rId12"/>
    <p:sldId id="280" r:id="rId13"/>
    <p:sldId id="294" r:id="rId14"/>
    <p:sldId id="278" r:id="rId15"/>
    <p:sldId id="282" r:id="rId16"/>
    <p:sldId id="279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71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L04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bus –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 the trace window and enable the following filters:</a:t>
            </a:r>
          </a:p>
          <a:p>
            <a:r>
              <a:rPr lang="en-US" dirty="0"/>
              <a:t>CAN events</a:t>
            </a:r>
          </a:p>
          <a:p>
            <a:r>
              <a:rPr lang="en-US" sz="2800" dirty="0"/>
              <a:t>System Variables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8F8449-9DF6-45D6-91DC-9059B36754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2649" r="889"/>
          <a:stretch/>
        </p:blipFill>
        <p:spPr>
          <a:xfrm>
            <a:off x="5307435" y="3095538"/>
            <a:ext cx="6562987" cy="3263630"/>
          </a:xfrm>
        </p:spPr>
      </p:pic>
    </p:spTree>
    <p:extLst>
      <p:ext uri="{BB962C8B-B14F-4D97-AF65-F5344CB8AC3E}">
        <p14:creationId xmlns:p14="http://schemas.microsoft.com/office/powerpoint/2010/main" val="1967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 the graphic window and add the following signals to be tracked:</a:t>
            </a:r>
          </a:p>
          <a:p>
            <a:r>
              <a:rPr lang="en-US" sz="2000" i="1" dirty="0"/>
              <a:t>Easy::Engine::</a:t>
            </a:r>
            <a:r>
              <a:rPr lang="en-US" sz="2000" i="1" dirty="0" err="1"/>
              <a:t>EngineState</a:t>
            </a:r>
            <a:r>
              <a:rPr lang="en-US" sz="2000" i="1" dirty="0"/>
              <a:t>::</a:t>
            </a:r>
            <a:r>
              <a:rPr lang="en-US" sz="2000" i="1" dirty="0" err="1"/>
              <a:t>EngineSpeed</a:t>
            </a:r>
            <a:endParaRPr lang="en-US" sz="2000" i="1" dirty="0"/>
          </a:p>
          <a:p>
            <a:r>
              <a:rPr lang="en-US" sz="2000" i="1" dirty="0"/>
              <a:t>Easy::Light::</a:t>
            </a:r>
            <a:r>
              <a:rPr lang="en-US" sz="2000" i="1" dirty="0" err="1"/>
              <a:t>LightState</a:t>
            </a:r>
            <a:r>
              <a:rPr lang="en-US" sz="2000" i="1" dirty="0"/>
              <a:t>::</a:t>
            </a:r>
            <a:r>
              <a:rPr lang="en-US" sz="2000" i="1" dirty="0" err="1"/>
              <a:t>FlashLight</a:t>
            </a:r>
            <a:endParaRPr lang="en-US" sz="2000" i="1" dirty="0"/>
          </a:p>
          <a:p>
            <a:r>
              <a:rPr lang="en-US" sz="2000" i="1" dirty="0"/>
              <a:t>Easy::Light::</a:t>
            </a:r>
            <a:r>
              <a:rPr lang="en-US" sz="2000" i="1" dirty="0" err="1"/>
              <a:t>LightState</a:t>
            </a:r>
            <a:r>
              <a:rPr lang="en-US" sz="2000" i="1" dirty="0"/>
              <a:t>::</a:t>
            </a:r>
            <a:r>
              <a:rPr lang="en-US" sz="2000" i="1" dirty="0" err="1"/>
              <a:t>HeadLight</a:t>
            </a:r>
            <a:endParaRPr lang="en-US" sz="2000" i="1" dirty="0"/>
          </a:p>
          <a:p>
            <a:r>
              <a:rPr lang="en-US" sz="2000" i="1" dirty="0"/>
              <a:t>Easy::Engine::</a:t>
            </a:r>
            <a:r>
              <a:rPr lang="en-US" sz="2000" i="1" dirty="0" err="1"/>
              <a:t>EngineState</a:t>
            </a:r>
            <a:r>
              <a:rPr lang="en-US" sz="2000" i="1" dirty="0"/>
              <a:t>::</a:t>
            </a:r>
            <a:r>
              <a:rPr lang="en-US" sz="2000" i="1" dirty="0" err="1"/>
              <a:t>OnOff</a:t>
            </a:r>
            <a:endParaRPr lang="en-US" sz="2000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56C49-E3C9-4D29-A16E-D7D6B50C19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09548"/>
            <a:ext cx="5183188" cy="3475642"/>
          </a:xfrm>
        </p:spPr>
      </p:pic>
    </p:spTree>
    <p:extLst>
      <p:ext uri="{BB962C8B-B14F-4D97-AF65-F5344CB8AC3E}">
        <p14:creationId xmlns:p14="http://schemas.microsoft.com/office/powerpoint/2010/main" val="401659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 the data window and add the following signals to be tracked:</a:t>
            </a:r>
          </a:p>
          <a:p>
            <a:r>
              <a:rPr lang="en-US" sz="2000" i="1" dirty="0"/>
              <a:t>Easy::Engine::</a:t>
            </a:r>
            <a:r>
              <a:rPr lang="en-US" sz="2000" i="1" dirty="0" err="1"/>
              <a:t>EngineState</a:t>
            </a:r>
            <a:r>
              <a:rPr lang="en-US" sz="2000" i="1" dirty="0"/>
              <a:t>::</a:t>
            </a:r>
            <a:r>
              <a:rPr lang="en-US" sz="2000" i="1" dirty="0" err="1"/>
              <a:t>EngineSpeed</a:t>
            </a:r>
            <a:endParaRPr lang="en-US" sz="2000" i="1" dirty="0"/>
          </a:p>
          <a:p>
            <a:r>
              <a:rPr lang="en-US" sz="2000" i="1" dirty="0"/>
              <a:t>Easy::Light::</a:t>
            </a:r>
            <a:r>
              <a:rPr lang="en-US" sz="2000" i="1" dirty="0" err="1"/>
              <a:t>LightState</a:t>
            </a:r>
            <a:r>
              <a:rPr lang="en-US" sz="2000" i="1" dirty="0"/>
              <a:t>::</a:t>
            </a:r>
            <a:r>
              <a:rPr lang="en-US" sz="2000" i="1" dirty="0" err="1"/>
              <a:t>FlashLight</a:t>
            </a:r>
            <a:endParaRPr lang="en-US" sz="2000" i="1" dirty="0"/>
          </a:p>
          <a:p>
            <a:r>
              <a:rPr lang="en-US" sz="2000" i="1" dirty="0"/>
              <a:t>Easy::Light::</a:t>
            </a:r>
            <a:r>
              <a:rPr lang="en-US" sz="2000" i="1" dirty="0" err="1"/>
              <a:t>LightState</a:t>
            </a:r>
            <a:r>
              <a:rPr lang="en-US" sz="2000" i="1" dirty="0"/>
              <a:t>::</a:t>
            </a:r>
            <a:r>
              <a:rPr lang="en-US" sz="2000" i="1" dirty="0" err="1"/>
              <a:t>HeadLight</a:t>
            </a:r>
            <a:endParaRPr lang="en-US" sz="2000" i="1" dirty="0"/>
          </a:p>
          <a:p>
            <a:r>
              <a:rPr lang="en-US" sz="2000" i="1" dirty="0"/>
              <a:t>Easy::Engine::</a:t>
            </a:r>
            <a:r>
              <a:rPr lang="en-US" sz="2000" i="1" dirty="0" err="1"/>
              <a:t>EngineState</a:t>
            </a:r>
            <a:r>
              <a:rPr lang="en-US" sz="2000" i="1" dirty="0"/>
              <a:t>::</a:t>
            </a:r>
            <a:r>
              <a:rPr lang="en-US" sz="2000" i="1" dirty="0" err="1"/>
              <a:t>OnOff</a:t>
            </a:r>
            <a:endParaRPr lang="en-US" sz="2000" i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583DB-4F68-4E8D-9C28-F6B5CD732E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2924" y="3001818"/>
            <a:ext cx="5206079" cy="2378411"/>
          </a:xfrm>
        </p:spPr>
      </p:pic>
    </p:spTree>
    <p:extLst>
      <p:ext uri="{BB962C8B-B14F-4D97-AF65-F5344CB8AC3E}">
        <p14:creationId xmlns:p14="http://schemas.microsoft.com/office/powerpoint/2010/main" val="26663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7DF-2DC0-CB41-685A-441951FB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of the system variables via CAPL nodes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66CC-008C-22A9-1956-6D73DD544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variables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5F9C64-0E99-06D3-AB2F-89C5907A1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Used for modelling internal parameters and  development and testing </a:t>
            </a:r>
          </a:p>
          <a:p>
            <a:r>
              <a:rPr lang="en-GB" dirty="0"/>
              <a:t>Provide the opportunity to change and analyse internal variables and parameters</a:t>
            </a:r>
          </a:p>
          <a:p>
            <a:r>
              <a:rPr lang="en-GB" dirty="0"/>
              <a:t>Used to indicate signals in </a:t>
            </a:r>
            <a:r>
              <a:rPr lang="en-GB" dirty="0" err="1"/>
              <a:t>CANoe</a:t>
            </a:r>
            <a:r>
              <a:rPr lang="en-GB" dirty="0"/>
              <a:t> which are not defined in a database and which were not received via a network (e.g. I/O signals)</a:t>
            </a:r>
          </a:p>
          <a:p>
            <a:r>
              <a:rPr lang="en-GB" dirty="0"/>
              <a:t>Each variable can only take values of one specific data type.</a:t>
            </a:r>
          </a:p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18C0D6-CF70-18BF-F0C8-539E5429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Environment variables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30316A-7A2B-08B6-5739-53108B1413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Describe the behaviours of network nodes with regard to external input and output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Discrete</a:t>
            </a:r>
            <a:r>
              <a:rPr lang="en-GB" dirty="0"/>
              <a:t> environment variables may be used to represent switch positions.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Continuous</a:t>
            </a:r>
            <a:r>
              <a:rPr lang="en-GB" dirty="0"/>
              <a:t> environment variables might be used to represent variables such as temperature or engine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Character</a:t>
            </a:r>
            <a:r>
              <a:rPr lang="en-GB" dirty="0"/>
              <a:t> string variables can represent whole words or texts of any length.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Binary</a:t>
            </a:r>
            <a:r>
              <a:rPr lang="en-GB" dirty="0"/>
              <a:t> data can be used to encode entire data fields.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32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of the system variables via CAPL nodes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variables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2712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 the System Variables Configuration from the tab Environment/Symbol/</a:t>
            </a:r>
            <a:r>
              <a:rPr lang="en-US" sz="2000" dirty="0" err="1"/>
              <a:t>SystemVariable</a:t>
            </a:r>
            <a:r>
              <a:rPr lang="en-US" sz="2000" dirty="0"/>
              <a:t> using import button </a:t>
            </a:r>
          </a:p>
          <a:p>
            <a:r>
              <a:rPr lang="en-US" sz="2000" dirty="0"/>
              <a:t>Import a file “</a:t>
            </a:r>
            <a:r>
              <a:rPr lang="en-US" sz="2000" i="1" dirty="0" err="1"/>
              <a:t>Engine_and_Lights.vsysvar</a:t>
            </a:r>
            <a:r>
              <a:rPr lang="en-US" sz="2000" dirty="0"/>
              <a:t>” from materials under System Variables folder</a:t>
            </a:r>
          </a:p>
          <a:p>
            <a:r>
              <a:rPr lang="en-US" sz="2000" dirty="0"/>
              <a:t>After successful import additional 5 variables will be visible in 2 different namespaces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864014-B81F-4DC1-A63C-BE5EDE09EF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689803"/>
            <a:ext cx="5800013" cy="368458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55D30-5496-4934-BC15-92C085CE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04" y="2931389"/>
            <a:ext cx="488090" cy="3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Modeling with control and display panels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Panels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2712"/>
            <a:ext cx="5256212" cy="3684588"/>
          </a:xfrm>
        </p:spPr>
        <p:txBody>
          <a:bodyPr>
            <a:normAutofit/>
          </a:bodyPr>
          <a:lstStyle/>
          <a:p>
            <a:r>
              <a:rPr lang="en-US" sz="2400" i="1" dirty="0"/>
              <a:t>The “Control”</a:t>
            </a:r>
            <a:r>
              <a:rPr lang="en-US" sz="2400" dirty="0"/>
              <a:t> panel contains variables and signals from Engine and Light nodes used as an input for the simulation</a:t>
            </a:r>
            <a:endParaRPr lang="en-US" sz="2400" i="1" dirty="0"/>
          </a:p>
          <a:p>
            <a:r>
              <a:rPr lang="en-US" sz="2400" i="1" dirty="0"/>
              <a:t>The "Display“ </a:t>
            </a:r>
            <a:r>
              <a:rPr lang="en-US" sz="2400" dirty="0"/>
              <a:t>panel contains variables and signals from Engine and Light nodes used as an output of the simulation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1103A4-687F-41BF-915B-F437E5608E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7414" y="1892495"/>
            <a:ext cx="4274579" cy="4359104"/>
          </a:xfrm>
        </p:spPr>
      </p:pic>
    </p:spTree>
    <p:extLst>
      <p:ext uri="{BB962C8B-B14F-4D97-AF65-F5344CB8AC3E}">
        <p14:creationId xmlns:p14="http://schemas.microsoft.com/office/powerpoint/2010/main" val="259435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Modeling with control and display panels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Panels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2712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new display “Tracking” and add two panels from materials under the “Panels” folder:</a:t>
            </a:r>
          </a:p>
          <a:p>
            <a:r>
              <a:rPr lang="en-US" sz="2000" i="1" dirty="0"/>
              <a:t>"</a:t>
            </a:r>
            <a:r>
              <a:rPr lang="en-US" sz="2000" i="1" dirty="0" err="1"/>
              <a:t>Control.xvp</a:t>
            </a:r>
            <a:r>
              <a:rPr lang="en-US" sz="2000" i="1" dirty="0"/>
              <a:t>" </a:t>
            </a:r>
          </a:p>
          <a:p>
            <a:r>
              <a:rPr lang="en-US" sz="2000" i="1" dirty="0"/>
              <a:t>"</a:t>
            </a:r>
            <a:r>
              <a:rPr lang="en-US" sz="2000" i="1" dirty="0" err="1"/>
              <a:t>Display.xvp</a:t>
            </a:r>
            <a:r>
              <a:rPr lang="en-US" sz="2000" i="1" dirty="0"/>
              <a:t>“</a:t>
            </a:r>
          </a:p>
          <a:p>
            <a:pPr marL="0" indent="0">
              <a:buNone/>
            </a:pPr>
            <a:r>
              <a:rPr lang="en-US" sz="2000" dirty="0"/>
              <a:t>Right click on each panel will offer you the option to use panels as MDI Window</a:t>
            </a:r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578318-5161-4C76-A803-FE1E420451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45563" y="2288161"/>
            <a:ext cx="1943371" cy="21338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184DD-D928-494C-90BA-5BF611EB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89" y="3564317"/>
            <a:ext cx="190526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9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example, the messages can be sent using:</a:t>
            </a:r>
          </a:p>
          <a:p>
            <a:r>
              <a:rPr lang="en-US" dirty="0"/>
              <a:t>Panels, </a:t>
            </a:r>
          </a:p>
          <a:p>
            <a:r>
              <a:rPr lang="en-US" dirty="0"/>
              <a:t>Data window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8D4CCB-59D0-4F78-A7DA-3D77C35DD9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example, the messages can be received using: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Trace window</a:t>
            </a:r>
          </a:p>
          <a:p>
            <a:r>
              <a:rPr lang="en-US" dirty="0"/>
              <a:t>Graphic window</a:t>
            </a:r>
          </a:p>
          <a:p>
            <a:r>
              <a:rPr lang="en-US" dirty="0"/>
              <a:t>Data window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5177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live</a:t>
            </a:r>
            <a:endParaRPr lang="sr-Latn-R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8D4CCB-59D0-4F78-A7DA-3D77C35D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3119"/>
            <a:ext cx="5183188" cy="3684588"/>
          </a:xfrm>
        </p:spPr>
        <p:txBody>
          <a:bodyPr>
            <a:normAutofit fontScale="92500" lnSpcReduction="10000"/>
          </a:bodyPr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093119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the measurement and turn on the engine or the lights via the associated controls in the "Control" panel.</a:t>
            </a:r>
          </a:p>
          <a:p>
            <a:r>
              <a:rPr lang="en-US" dirty="0"/>
              <a:t>To see more or less information in the Write window, press the following keys:</a:t>
            </a:r>
          </a:p>
          <a:p>
            <a:pPr lvl="1"/>
            <a:r>
              <a:rPr lang="en-US" dirty="0"/>
              <a:t>  Press key 1 to set </a:t>
            </a:r>
            <a:r>
              <a:rPr lang="en-US" dirty="0" err="1"/>
              <a:t>DbgLevel</a:t>
            </a:r>
            <a:r>
              <a:rPr lang="en-US" dirty="0"/>
              <a:t> = 1 for more information</a:t>
            </a:r>
          </a:p>
          <a:p>
            <a:pPr lvl="1"/>
            <a:r>
              <a:rPr lang="en-US" dirty="0"/>
              <a:t>  Press key 0 to set </a:t>
            </a:r>
            <a:r>
              <a:rPr lang="en-US" dirty="0" err="1"/>
              <a:t>DbgLevel</a:t>
            </a:r>
            <a:r>
              <a:rPr lang="en-US" dirty="0"/>
              <a:t> = 0 for less information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42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bus – Advance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en-US" dirty="0"/>
          </a:p>
          <a:p>
            <a:pPr algn="just"/>
            <a:r>
              <a:rPr lang="en-US" dirty="0"/>
              <a:t>The initialization of the system variables via CAPL nodes</a:t>
            </a:r>
          </a:p>
          <a:p>
            <a:pPr algn="just"/>
            <a:r>
              <a:rPr lang="en-US" dirty="0"/>
              <a:t>Modeling with control and display panels</a:t>
            </a:r>
          </a:p>
          <a:p>
            <a:pPr algn="just"/>
            <a:r>
              <a:rPr lang="en-US" dirty="0"/>
              <a:t>Sending and receiving messages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going to learn from this?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for bus monitoring, sending of messages, and use of panels</a:t>
            </a:r>
          </a:p>
          <a:p>
            <a:r>
              <a:rPr lang="en-US" dirty="0"/>
              <a:t>The configuration contains an AUTOSAR 4.0 database that contains the network description of a CAN network</a:t>
            </a:r>
            <a:endParaRPr lang="sr-Latn-R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758021-2B9D-4A4A-8206-30D4403D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8D4CCB-59D0-4F78-A7DA-3D77C35DD9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92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/>
              <a:t>Download materials “</a:t>
            </a:r>
            <a:r>
              <a:rPr lang="en-US" sz="2600" i="1" dirty="0" err="1"/>
              <a:t>CAN_Autosar</a:t>
            </a:r>
            <a:r>
              <a:rPr lang="en-US" sz="2600" dirty="0"/>
              <a:t>” from Canvas and save them in your workspace</a:t>
            </a:r>
          </a:p>
          <a:p>
            <a:r>
              <a:rPr lang="en-US" sz="2600" dirty="0"/>
              <a:t>Create a new </a:t>
            </a:r>
            <a:r>
              <a:rPr lang="en-US" sz="2600" dirty="0" err="1"/>
              <a:t>restbus</a:t>
            </a:r>
            <a:r>
              <a:rPr lang="en-US" sz="2600" dirty="0"/>
              <a:t> simulation:</a:t>
            </a:r>
          </a:p>
          <a:p>
            <a:pPr lvl="1"/>
            <a:r>
              <a:rPr lang="en-US" sz="2600" dirty="0"/>
              <a:t>Name configuration as “</a:t>
            </a:r>
            <a:r>
              <a:rPr lang="en-US" sz="2600" i="1" dirty="0" err="1"/>
              <a:t>CAN_Autosar</a:t>
            </a:r>
            <a:r>
              <a:rPr lang="en-US" sz="2600" i="1" dirty="0"/>
              <a:t>” </a:t>
            </a:r>
            <a:r>
              <a:rPr lang="en-US" sz="2600" dirty="0"/>
              <a:t>and save in materials</a:t>
            </a:r>
            <a:endParaRPr lang="en-US" sz="2600" i="1" dirty="0"/>
          </a:p>
          <a:p>
            <a:pPr lvl="1"/>
            <a:r>
              <a:rPr lang="en-US" sz="2600" dirty="0"/>
              <a:t>Use CAN template: “</a:t>
            </a:r>
            <a:r>
              <a:rPr lang="en-US" sz="2600" i="1" dirty="0"/>
              <a:t>CAN 500kBaud 1ch”</a:t>
            </a:r>
          </a:p>
          <a:p>
            <a:pPr lvl="1"/>
            <a:r>
              <a:rPr lang="en-US" sz="2600" dirty="0"/>
              <a:t>Name CAN network as </a:t>
            </a:r>
            <a:r>
              <a:rPr lang="en-US" sz="2600" i="1" dirty="0"/>
              <a:t>“</a:t>
            </a:r>
            <a:r>
              <a:rPr lang="en-US" sz="2600" i="1" dirty="0" err="1"/>
              <a:t>Vehicle_control</a:t>
            </a:r>
            <a:r>
              <a:rPr lang="en-US" sz="2600" i="1" dirty="0"/>
              <a:t>”</a:t>
            </a:r>
          </a:p>
          <a:p>
            <a:r>
              <a:rPr lang="en-US" sz="2600" dirty="0"/>
              <a:t>Setup operational mode Simulated bus</a:t>
            </a:r>
          </a:p>
          <a:p>
            <a:pPr lvl="1"/>
            <a:endParaRPr lang="en-US" i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F8740C-FEAF-4C12-8457-5EA7A473B3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/>
          <a:stretch/>
        </p:blipFill>
        <p:spPr>
          <a:xfrm>
            <a:off x="6598382" y="2505076"/>
            <a:ext cx="5310720" cy="3110634"/>
          </a:xfrm>
        </p:spPr>
      </p:pic>
    </p:spTree>
    <p:extLst>
      <p:ext uri="{BB962C8B-B14F-4D97-AF65-F5344CB8AC3E}">
        <p14:creationId xmlns:p14="http://schemas.microsoft.com/office/powerpoint/2010/main" val="36547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  <a:p>
            <a:endParaRPr lang="sr-Latn-R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4FFA5E-3F1C-40CE-A20C-99BD653169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53459" y="2505075"/>
            <a:ext cx="5401929" cy="354119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database “</a:t>
            </a:r>
            <a:r>
              <a:rPr lang="en-US" i="1" dirty="0"/>
              <a:t>Easy2.arxml</a:t>
            </a:r>
            <a:r>
              <a:rPr lang="en-US" dirty="0"/>
              <a:t>” from materials using the Simulation setup window</a:t>
            </a:r>
          </a:p>
          <a:p>
            <a:r>
              <a:rPr lang="en-US" dirty="0"/>
              <a:t>Create three network nodes: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Light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5402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r>
              <a:rPr lang="en-US" dirty="0"/>
              <a:t>The network nodes should inherit the behavior described in the database</a:t>
            </a:r>
          </a:p>
          <a:p>
            <a:r>
              <a:rPr lang="en-US" dirty="0"/>
              <a:t>The database will be in ARXML format</a:t>
            </a:r>
          </a:p>
          <a:p>
            <a:r>
              <a:rPr lang="en-US" dirty="0"/>
              <a:t>Why not DBC?</a:t>
            </a:r>
          </a:p>
          <a:p>
            <a:endParaRPr lang="en-U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C9F94E-EFC1-4763-8E6A-28108A8097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5147" y="2505075"/>
            <a:ext cx="5183188" cy="34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nodes should be assign to corresponding .can files</a:t>
            </a:r>
          </a:p>
          <a:p>
            <a:pPr marL="0" indent="0">
              <a:buNone/>
            </a:pPr>
            <a:r>
              <a:rPr lang="pt-BR" sz="2800" dirty="0"/>
              <a:t>Load nodes </a:t>
            </a:r>
            <a:r>
              <a:rPr lang="en-US" sz="2800" dirty="0"/>
              <a:t>from materials under the “Nodes” folder:</a:t>
            </a:r>
          </a:p>
          <a:p>
            <a:pPr lvl="1"/>
            <a:r>
              <a:rPr lang="en-US" dirty="0" err="1"/>
              <a:t>Display.can</a:t>
            </a:r>
            <a:endParaRPr lang="en-US" dirty="0"/>
          </a:p>
          <a:p>
            <a:pPr lvl="1"/>
            <a:r>
              <a:rPr lang="en-US" dirty="0" err="1"/>
              <a:t>Engine.can</a:t>
            </a:r>
            <a:endParaRPr lang="en-US" dirty="0"/>
          </a:p>
          <a:p>
            <a:pPr lvl="1"/>
            <a:r>
              <a:rPr lang="en-US" dirty="0" err="1"/>
              <a:t>Light.can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BE677D-5D28-4BCE-A9BD-4587B9A68B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38351"/>
            <a:ext cx="5183188" cy="3418035"/>
          </a:xfrm>
        </p:spPr>
      </p:pic>
    </p:spTree>
    <p:extLst>
      <p:ext uri="{BB962C8B-B14F-4D97-AF65-F5344CB8AC3E}">
        <p14:creationId xmlns:p14="http://schemas.microsoft.com/office/powerpoint/2010/main" val="348171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Load modeling library for all three nodes from “</a:t>
            </a:r>
            <a:r>
              <a:rPr lang="pt-BR" sz="2400" i="1" dirty="0"/>
              <a:t>C:\Program Files\Vector CANoe </a:t>
            </a:r>
            <a:r>
              <a:rPr lang="pt-BR" sz="2400" dirty="0"/>
              <a:t>11.0\Exec32</a:t>
            </a:r>
            <a:r>
              <a:rPr lang="en-US" sz="2400" dirty="0"/>
              <a:t>\CANoeILNLVector.dll” </a:t>
            </a:r>
          </a:p>
          <a:p>
            <a:r>
              <a:rPr lang="en-US" sz="2400" dirty="0"/>
              <a:t>What is the Interaction Layer?</a:t>
            </a:r>
          </a:p>
          <a:p>
            <a:r>
              <a:rPr lang="en-US" sz="2400" dirty="0"/>
              <a:t>By using the CANoeILNLVector.dll, a generated or manually created CAPL code is not required to send messages. </a:t>
            </a:r>
          </a:p>
          <a:p>
            <a:r>
              <a:rPr lang="en-US" sz="2400" dirty="0"/>
              <a:t>The modeling library determines the information required to send the messages directly by reading the database IL parameters (transmission types, cycle times, etc.)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D9E559-75D8-4DFA-B109-D485ED96A2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1509" y="2505075"/>
            <a:ext cx="5420472" cy="3530058"/>
          </a:xfrm>
        </p:spPr>
      </p:pic>
    </p:spTree>
    <p:extLst>
      <p:ext uri="{BB962C8B-B14F-4D97-AF65-F5344CB8AC3E}">
        <p14:creationId xmlns:p14="http://schemas.microsoft.com/office/powerpoint/2010/main" val="38582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r>
              <a:rPr lang="en-US" sz="2400" dirty="0"/>
              <a:t>Select “Analysis” desktop and open the following windows there:</a:t>
            </a:r>
          </a:p>
          <a:p>
            <a:pPr lvl="1"/>
            <a:r>
              <a:rPr lang="en-US" sz="2000" dirty="0"/>
              <a:t>Trace window</a:t>
            </a:r>
          </a:p>
          <a:p>
            <a:pPr lvl="1"/>
            <a:r>
              <a:rPr lang="en-US" sz="2000" dirty="0"/>
              <a:t>Graphical window</a:t>
            </a:r>
          </a:p>
          <a:p>
            <a:pPr lvl="1"/>
            <a:r>
              <a:rPr lang="en-US" sz="2000" dirty="0"/>
              <a:t>Data window</a:t>
            </a:r>
          </a:p>
          <a:p>
            <a:pPr lvl="1"/>
            <a:r>
              <a:rPr lang="en-US" sz="2000" dirty="0"/>
              <a:t>Write window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ED8A-5948-4B51-BA82-B76A38804E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5744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Vehicle networks infrastructure</vt:lpstr>
      <vt:lpstr>CAN bus – Advance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initialization of the system variables via CAPL nodes</vt:lpstr>
      <vt:lpstr>The initialization of the system variables via CAPL nodes</vt:lpstr>
      <vt:lpstr>Modeling with control and display panels</vt:lpstr>
      <vt:lpstr>Modeling with control and display panels</vt:lpstr>
      <vt:lpstr>Sending and receiving messages</vt:lpstr>
      <vt:lpstr>Let’s try it live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77</cp:revision>
  <dcterms:created xsi:type="dcterms:W3CDTF">2022-05-26T08:16:53Z</dcterms:created>
  <dcterms:modified xsi:type="dcterms:W3CDTF">2022-12-13T17:47:09Z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