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72" r:id="rId5"/>
    <p:sldId id="271" r:id="rId6"/>
    <p:sldId id="270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71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EDDB97-8F69-4884-9003-D77A7DA5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L05 exercise –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 bus - basic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72DAF-59B7-3480-AC7D-53BF5C0E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76B05-E120-BC12-2460-FCD03A15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Agenda:</a:t>
            </a:r>
          </a:p>
          <a:p>
            <a:pPr algn="just"/>
            <a:r>
              <a:rPr lang="en-US" dirty="0"/>
              <a:t>DBC – Data Base for CAN</a:t>
            </a:r>
            <a:endParaRPr lang="sr-Latn-RS" dirty="0"/>
          </a:p>
          <a:p>
            <a:pPr lvl="0" algn="just"/>
            <a:r>
              <a:rPr lang="en-US" b="1" dirty="0"/>
              <a:t>LDF – LIN Description File</a:t>
            </a:r>
          </a:p>
          <a:p>
            <a:pPr lvl="0" algn="just"/>
            <a:r>
              <a:rPr lang="en-GB" dirty="0"/>
              <a:t>FIBEX </a:t>
            </a:r>
            <a:r>
              <a:rPr lang="en-US" dirty="0"/>
              <a:t>– </a:t>
            </a:r>
            <a:r>
              <a:rPr lang="en-GB" dirty="0"/>
              <a:t>Field Bus Exchange Format</a:t>
            </a:r>
            <a:r>
              <a:rPr lang="sr-Cyrl-RS" dirty="0"/>
              <a:t> (</a:t>
            </a:r>
            <a:r>
              <a:rPr lang="en-US" dirty="0" err="1"/>
              <a:t>FlexRay</a:t>
            </a:r>
            <a:r>
              <a:rPr lang="sr-Cyrl-RS" dirty="0"/>
              <a:t>, MOST, CAN, TTCAN, LIN </a:t>
            </a:r>
            <a:r>
              <a:rPr lang="sr-Cyrl-RS" dirty="0" err="1"/>
              <a:t>and</a:t>
            </a:r>
            <a:r>
              <a:rPr lang="sr-Cyrl-RS" dirty="0"/>
              <a:t> </a:t>
            </a:r>
            <a:r>
              <a:rPr lang="sr-Cyrl-RS" dirty="0" err="1"/>
              <a:t>Ethernet</a:t>
            </a:r>
            <a:r>
              <a:rPr lang="sr-Cyrl-RS" dirty="0"/>
              <a:t>)</a:t>
            </a:r>
            <a:endParaRPr lang="en-US" dirty="0"/>
          </a:p>
          <a:p>
            <a:pPr lvl="0" algn="just"/>
            <a:r>
              <a:rPr lang="en-US" dirty="0"/>
              <a:t>ARXML</a:t>
            </a:r>
            <a:r>
              <a:rPr lang="sr-Cyrl-RS" dirty="0"/>
              <a:t> – </a:t>
            </a:r>
            <a:r>
              <a:rPr lang="en-US" dirty="0" err="1"/>
              <a:t>AutoSAR</a:t>
            </a:r>
            <a:r>
              <a:rPr lang="en-US" dirty="0"/>
              <a:t> XML (</a:t>
            </a:r>
            <a:r>
              <a:rPr lang="en-US" dirty="0" err="1"/>
              <a:t>FlexRay</a:t>
            </a:r>
            <a:r>
              <a:rPr lang="sr-Cyrl-RS" dirty="0"/>
              <a:t>, MOST, CAN, TTCAN, LIN </a:t>
            </a:r>
            <a:r>
              <a:rPr lang="sr-Cyrl-RS" dirty="0" err="1"/>
              <a:t>and</a:t>
            </a:r>
            <a:r>
              <a:rPr lang="sr-Cyrl-RS" dirty="0"/>
              <a:t> </a:t>
            </a:r>
            <a:r>
              <a:rPr lang="sr-Cyrl-RS" dirty="0" err="1"/>
              <a:t>Ethernet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19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64C045-A6D0-4DFE-A25F-A32A4106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feedback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A9F080-5AB7-4A45-B2DD-0633A7CB5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sr-Latn-R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F40495-48A2-4F74-B521-9DF4DF1479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Open LDF Explored and create a new LDF 2.2 database</a:t>
            </a:r>
          </a:p>
          <a:p>
            <a:pPr lvl="1"/>
            <a:r>
              <a:rPr lang="en-US" dirty="0"/>
              <a:t>Save the configuration as “</a:t>
            </a:r>
            <a:r>
              <a:rPr lang="en-US" dirty="0" err="1"/>
              <a:t>LIN_Engine.ldf</a:t>
            </a:r>
            <a:r>
              <a:rPr lang="en-US" dirty="0"/>
              <a:t>” in your folder on lab PC</a:t>
            </a:r>
          </a:p>
          <a:p>
            <a:pPr lvl="1"/>
            <a:endParaRPr lang="en-US" dirty="0"/>
          </a:p>
          <a:p>
            <a:pPr lvl="1"/>
            <a:endParaRPr lang="sr-Latn-R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F501B1C-5AA6-4B9D-B6A5-3326F79FDB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97575" y="2385316"/>
            <a:ext cx="5927711" cy="3555347"/>
          </a:xfrm>
        </p:spPr>
      </p:pic>
    </p:spTree>
    <p:extLst>
      <p:ext uri="{BB962C8B-B14F-4D97-AF65-F5344CB8AC3E}">
        <p14:creationId xmlns:p14="http://schemas.microsoft.com/office/powerpoint/2010/main" val="341334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64C045-A6D0-4DFE-A25F-A32A4106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feedback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A9F080-5AB7-4A45-B2DD-0633A7CB5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sr-Latn-R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F40495-48A2-4F74-B521-9DF4DF1479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Rename both, master and slave nodes as “</a:t>
            </a:r>
            <a:r>
              <a:rPr lang="en-US" dirty="0" err="1"/>
              <a:t>lin_master</a:t>
            </a:r>
            <a:r>
              <a:rPr lang="en-US" dirty="0"/>
              <a:t>” and “</a:t>
            </a:r>
            <a:r>
              <a:rPr lang="en-US" dirty="0" err="1"/>
              <a:t>lin_slave</a:t>
            </a:r>
            <a:r>
              <a:rPr lang="en-US" dirty="0"/>
              <a:t>” respectively</a:t>
            </a:r>
          </a:p>
          <a:p>
            <a:r>
              <a:rPr lang="en-US" dirty="0"/>
              <a:t>For renaming use the name field from the general property of the node as shown in the picture in the bottom-right corner</a:t>
            </a:r>
          </a:p>
          <a:p>
            <a:pPr lvl="1"/>
            <a:endParaRPr lang="en-US" dirty="0"/>
          </a:p>
          <a:p>
            <a:pPr lvl="1"/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FE04E-25B3-4592-9A04-9A08488038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796890"/>
            <a:ext cx="5183188" cy="3100957"/>
          </a:xfrm>
        </p:spPr>
      </p:pic>
    </p:spTree>
    <p:extLst>
      <p:ext uri="{BB962C8B-B14F-4D97-AF65-F5344CB8AC3E}">
        <p14:creationId xmlns:p14="http://schemas.microsoft.com/office/powerpoint/2010/main" val="9815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64C045-A6D0-4DFE-A25F-A32A4106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feedback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A9F080-5AB7-4A45-B2DD-0633A7CB5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sr-Latn-R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F40495-48A2-4F74-B521-9DF4DF14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n-US" dirty="0"/>
              <a:t>Using the button </a:t>
            </a:r>
            <a:r>
              <a:rPr lang="en-US" i="1" dirty="0"/>
              <a:t>“Create frame” </a:t>
            </a:r>
            <a:r>
              <a:rPr lang="en-US" dirty="0"/>
              <a:t>from the toolbar, create 4 unconditional frames and name them:</a:t>
            </a:r>
          </a:p>
          <a:p>
            <a:pPr lvl="1"/>
            <a:r>
              <a:rPr lang="en-US" i="1" dirty="0" err="1"/>
              <a:t>engine_ignition</a:t>
            </a:r>
            <a:r>
              <a:rPr lang="en-US" i="1" dirty="0"/>
              <a:t> </a:t>
            </a:r>
            <a:r>
              <a:rPr lang="en-US" dirty="0"/>
              <a:t>with ID=34</a:t>
            </a:r>
            <a:endParaRPr lang="en-US" i="1" dirty="0"/>
          </a:p>
          <a:p>
            <a:pPr lvl="1"/>
            <a:r>
              <a:rPr lang="en-US" i="1" dirty="0" err="1"/>
              <a:t>engine_speed</a:t>
            </a:r>
            <a:r>
              <a:rPr lang="en-US" i="1" dirty="0"/>
              <a:t> </a:t>
            </a:r>
            <a:r>
              <a:rPr lang="en-US" dirty="0"/>
              <a:t>with ID=48</a:t>
            </a:r>
            <a:endParaRPr lang="en-US" i="1" dirty="0"/>
          </a:p>
          <a:p>
            <a:pPr lvl="1"/>
            <a:r>
              <a:rPr lang="en-US" i="1" dirty="0" err="1"/>
              <a:t>engine_status</a:t>
            </a:r>
            <a:r>
              <a:rPr lang="en-US" i="1" dirty="0"/>
              <a:t> </a:t>
            </a:r>
            <a:r>
              <a:rPr lang="en-US" dirty="0"/>
              <a:t>with ID=38</a:t>
            </a:r>
          </a:p>
          <a:p>
            <a:pPr lvl="1"/>
            <a:r>
              <a:rPr lang="en-US" i="1" dirty="0" err="1"/>
              <a:t>check_engine_status</a:t>
            </a:r>
            <a:r>
              <a:rPr lang="en-US" i="1" dirty="0"/>
              <a:t> </a:t>
            </a:r>
            <a:r>
              <a:rPr lang="en-US" dirty="0"/>
              <a:t>with ID=39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sr-Latn-R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2B9FFB2-2DE1-4438-A1C7-31524A68C2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61807" y="2565026"/>
            <a:ext cx="6095003" cy="3684587"/>
          </a:xfrm>
        </p:spPr>
      </p:pic>
    </p:spTree>
    <p:extLst>
      <p:ext uri="{BB962C8B-B14F-4D97-AF65-F5344CB8AC3E}">
        <p14:creationId xmlns:p14="http://schemas.microsoft.com/office/powerpoint/2010/main" val="117411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64C045-A6D0-4DFE-A25F-A32A4106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feedback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A9F080-5AB7-4A45-B2DD-0633A7CB5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sr-Latn-R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F40495-48A2-4F74-B521-9DF4DF14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the button </a:t>
            </a:r>
            <a:r>
              <a:rPr lang="en-US" i="1" dirty="0"/>
              <a:t>“Create and Map Signal” </a:t>
            </a:r>
            <a:r>
              <a:rPr lang="en-US" dirty="0"/>
              <a:t>from the bottom of the window, create signals with the further names:</a:t>
            </a:r>
          </a:p>
          <a:p>
            <a:pPr lvl="1"/>
            <a:r>
              <a:rPr lang="en-US" i="1" dirty="0" err="1"/>
              <a:t>s_ignition_status</a:t>
            </a:r>
            <a:r>
              <a:rPr lang="en-US" i="1" dirty="0"/>
              <a:t> </a:t>
            </a:r>
            <a:r>
              <a:rPr lang="en-US" dirty="0"/>
              <a:t>for</a:t>
            </a:r>
            <a:r>
              <a:rPr lang="en-US" i="1" dirty="0"/>
              <a:t> </a:t>
            </a:r>
            <a:r>
              <a:rPr lang="en-US" i="1" dirty="0" err="1"/>
              <a:t>engine_ignition</a:t>
            </a:r>
            <a:r>
              <a:rPr lang="en-US" i="1" dirty="0"/>
              <a:t> </a:t>
            </a:r>
            <a:r>
              <a:rPr lang="en-US" dirty="0"/>
              <a:t>frame</a:t>
            </a:r>
          </a:p>
          <a:p>
            <a:pPr lvl="1"/>
            <a:r>
              <a:rPr lang="en-US" i="1" dirty="0" err="1"/>
              <a:t>s_speed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s_rmp</a:t>
            </a:r>
            <a:r>
              <a:rPr lang="en-US" i="1" dirty="0"/>
              <a:t> </a:t>
            </a:r>
            <a:r>
              <a:rPr lang="en-US" dirty="0"/>
              <a:t>for </a:t>
            </a:r>
            <a:r>
              <a:rPr lang="en-US" i="1" dirty="0" err="1"/>
              <a:t>engine_speed</a:t>
            </a:r>
            <a:r>
              <a:rPr lang="en-US" i="1" dirty="0"/>
              <a:t> </a:t>
            </a:r>
            <a:r>
              <a:rPr lang="en-US" dirty="0"/>
              <a:t>frame</a:t>
            </a:r>
          </a:p>
          <a:p>
            <a:pPr lvl="1"/>
            <a:r>
              <a:rPr lang="en-US" i="1" dirty="0" err="1"/>
              <a:t>s_error</a:t>
            </a:r>
            <a:r>
              <a:rPr lang="en-US" i="1" dirty="0"/>
              <a:t> </a:t>
            </a:r>
            <a:r>
              <a:rPr lang="en-US" dirty="0"/>
              <a:t>for </a:t>
            </a:r>
            <a:r>
              <a:rPr lang="en-US" dirty="0" err="1"/>
              <a:t>check_engine_status</a:t>
            </a:r>
            <a:endParaRPr lang="en-US" i="1" dirty="0"/>
          </a:p>
          <a:p>
            <a:r>
              <a:rPr lang="en-US" dirty="0"/>
              <a:t>All signals should have “</a:t>
            </a:r>
            <a:r>
              <a:rPr lang="en-US" dirty="0" err="1"/>
              <a:t>lin_slave</a:t>
            </a:r>
            <a:r>
              <a:rPr lang="en-US" dirty="0"/>
              <a:t>” as a Subscriber(s)</a:t>
            </a:r>
          </a:p>
          <a:p>
            <a:pPr lvl="1"/>
            <a:endParaRPr lang="sr-Latn-R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6732B58-F0C6-48AE-B19A-9790B1D303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4709" y="1996580"/>
            <a:ext cx="5150146" cy="4386030"/>
          </a:xfrm>
        </p:spPr>
      </p:pic>
    </p:spTree>
    <p:extLst>
      <p:ext uri="{BB962C8B-B14F-4D97-AF65-F5344CB8AC3E}">
        <p14:creationId xmlns:p14="http://schemas.microsoft.com/office/powerpoint/2010/main" val="42092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64C045-A6D0-4DFE-A25F-A32A4106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feedback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A9F080-5AB7-4A45-B2DD-0633A7CB5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sr-Latn-R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F40495-48A2-4F74-B521-9DF4DF14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The only exception to this rule is in frame “</a:t>
            </a:r>
            <a:r>
              <a:rPr lang="en-US" i="1" dirty="0" err="1"/>
              <a:t>engine_status</a:t>
            </a:r>
            <a:r>
              <a:rPr lang="en-US" dirty="0"/>
              <a:t>”:</a:t>
            </a:r>
          </a:p>
          <a:p>
            <a:r>
              <a:rPr lang="en-US" dirty="0"/>
              <a:t>Instead of “</a:t>
            </a:r>
            <a:r>
              <a:rPr lang="en-US" i="1" dirty="0"/>
              <a:t>Create and Map Signal</a:t>
            </a:r>
            <a:r>
              <a:rPr lang="en-US" dirty="0"/>
              <a:t>” button, the “</a:t>
            </a:r>
            <a:r>
              <a:rPr lang="en-US" i="1" dirty="0"/>
              <a:t>Map Existing Signal</a:t>
            </a:r>
            <a:r>
              <a:rPr lang="en-US" dirty="0"/>
              <a:t>” should be used and “</a:t>
            </a:r>
            <a:r>
              <a:rPr lang="en-US" i="1" dirty="0" err="1"/>
              <a:t>s_ignition_status</a:t>
            </a:r>
            <a:r>
              <a:rPr lang="en-US" dirty="0"/>
              <a:t>” field should be mapped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104FF-F302-4BF4-8BF8-B3FE9F3A54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17718" y="2505075"/>
            <a:ext cx="4292152" cy="3684588"/>
          </a:xfrm>
        </p:spPr>
      </p:pic>
    </p:spTree>
    <p:extLst>
      <p:ext uri="{BB962C8B-B14F-4D97-AF65-F5344CB8AC3E}">
        <p14:creationId xmlns:p14="http://schemas.microsoft.com/office/powerpoint/2010/main" val="108044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64C045-A6D0-4DFE-A25F-A32A4106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feedback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A9F080-5AB7-4A45-B2DD-0633A7CB5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sr-Latn-R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F40495-48A2-4F74-B521-9DF4DF14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951412" cy="3684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the button </a:t>
            </a:r>
            <a:r>
              <a:rPr lang="en-US" i="1" dirty="0"/>
              <a:t>“Create schedule table” </a:t>
            </a:r>
            <a:r>
              <a:rPr lang="en-US" dirty="0"/>
              <a:t>from the toolbar, create 2 schedule tables and drag and drops proper frames:</a:t>
            </a:r>
          </a:p>
          <a:p>
            <a:pPr lvl="1"/>
            <a:r>
              <a:rPr lang="en-US" i="1" dirty="0" err="1"/>
              <a:t>main_table</a:t>
            </a:r>
            <a:endParaRPr lang="en-US" i="1" dirty="0"/>
          </a:p>
          <a:p>
            <a:pPr lvl="2"/>
            <a:r>
              <a:rPr lang="en-US" i="1" dirty="0" err="1"/>
              <a:t>engine_speed</a:t>
            </a:r>
            <a:endParaRPr lang="en-US" i="1" dirty="0"/>
          </a:p>
          <a:p>
            <a:pPr lvl="2"/>
            <a:r>
              <a:rPr lang="en-US" i="1" dirty="0" err="1"/>
              <a:t>engine_status</a:t>
            </a:r>
            <a:endParaRPr lang="en-US" i="1" dirty="0"/>
          </a:p>
          <a:p>
            <a:pPr lvl="2"/>
            <a:r>
              <a:rPr lang="en-US" i="1" dirty="0" err="1"/>
              <a:t>check_engine_status</a:t>
            </a:r>
            <a:endParaRPr lang="en-US" i="1" dirty="0"/>
          </a:p>
          <a:p>
            <a:pPr lvl="1"/>
            <a:r>
              <a:rPr lang="en-US" i="1" dirty="0" err="1"/>
              <a:t>extra_table</a:t>
            </a:r>
            <a:endParaRPr lang="en-US" i="1" dirty="0"/>
          </a:p>
          <a:p>
            <a:pPr lvl="2"/>
            <a:r>
              <a:rPr lang="en-US" i="1" dirty="0" err="1"/>
              <a:t>engine_ignition</a:t>
            </a:r>
            <a:endParaRPr lang="en-US" i="1" dirty="0"/>
          </a:p>
          <a:p>
            <a:pPr lvl="2"/>
            <a:r>
              <a:rPr lang="en-US" i="1" dirty="0" err="1"/>
              <a:t>check_engine_status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sr-Latn-RS" dirty="0"/>
          </a:p>
        </p:txBody>
      </p:sp>
      <p:pic>
        <p:nvPicPr>
          <p:cNvPr id="10" name="Content Placeholder 16">
            <a:extLst>
              <a:ext uri="{FF2B5EF4-FFF2-40B4-BE49-F238E27FC236}">
                <a16:creationId xmlns:a16="http://schemas.microsoft.com/office/drawing/2014/main" id="{BF195E01-55FE-45CA-8CCC-D8851A86EA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21829" y="2786744"/>
            <a:ext cx="5841616" cy="3525112"/>
          </a:xfrm>
        </p:spPr>
      </p:pic>
    </p:spTree>
    <p:extLst>
      <p:ext uri="{BB962C8B-B14F-4D97-AF65-F5344CB8AC3E}">
        <p14:creationId xmlns:p14="http://schemas.microsoft.com/office/powerpoint/2010/main" val="369072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64C045-A6D0-4DFE-A25F-A32A4106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feedback</a:t>
            </a:r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A9F080-5AB7-4A45-B2DD-0633A7CB5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F40495-48A2-4F74-B521-9DF4DF14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359229" cy="3684588"/>
          </a:xfrm>
        </p:spPr>
        <p:txBody>
          <a:bodyPr/>
          <a:lstStyle/>
          <a:p>
            <a:r>
              <a:rPr lang="en-US" dirty="0"/>
              <a:t>Run consistency check using “</a:t>
            </a:r>
            <a:r>
              <a:rPr lang="en-US" i="1" dirty="0"/>
              <a:t>LIN Consistency Checker</a:t>
            </a:r>
            <a:r>
              <a:rPr lang="en-US" dirty="0"/>
              <a:t>” button from the toolbar</a:t>
            </a:r>
          </a:p>
          <a:p>
            <a:r>
              <a:rPr lang="en-US" dirty="0"/>
              <a:t>No error found is expected</a:t>
            </a:r>
            <a:endParaRPr lang="sr-Latn-R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CAC8A4-DE2C-44BB-B42A-1ECD71142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AC972F-D36D-4E9D-B387-1EA7C119FA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04139" y="2882649"/>
            <a:ext cx="5851249" cy="3307013"/>
          </a:xfrm>
        </p:spPr>
      </p:pic>
    </p:spTree>
    <p:extLst>
      <p:ext uri="{BB962C8B-B14F-4D97-AF65-F5344CB8AC3E}">
        <p14:creationId xmlns:p14="http://schemas.microsoft.com/office/powerpoint/2010/main" val="250946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Vehicle networks infrastructure</vt:lpstr>
      <vt:lpstr>Vehicle networks infrastructure</vt:lpstr>
      <vt:lpstr>Exercise feedback</vt:lpstr>
      <vt:lpstr>Exercise feedback</vt:lpstr>
      <vt:lpstr>Exercise feedback</vt:lpstr>
      <vt:lpstr>Exercise feedback</vt:lpstr>
      <vt:lpstr>Exercise feedback</vt:lpstr>
      <vt:lpstr>Exercise feedback</vt:lpstr>
      <vt:lpstr>Exercise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71</cp:revision>
  <dcterms:created xsi:type="dcterms:W3CDTF">2022-05-26T08:16:53Z</dcterms:created>
  <dcterms:modified xsi:type="dcterms:W3CDTF">2022-12-12T19:37:35Z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