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6" r:id="rId3"/>
    <p:sldId id="288" r:id="rId4"/>
    <p:sldId id="289" r:id="rId5"/>
    <p:sldId id="290" r:id="rId6"/>
    <p:sldId id="291" r:id="rId7"/>
    <p:sldId id="268" r:id="rId8"/>
    <p:sldId id="269" r:id="rId9"/>
    <p:sldId id="280" r:id="rId10"/>
    <p:sldId id="281" r:id="rId11"/>
    <p:sldId id="282" r:id="rId12"/>
    <p:sldId id="283" r:id="rId13"/>
    <p:sldId id="284" r:id="rId14"/>
    <p:sldId id="271" r:id="rId15"/>
    <p:sldId id="292" r:id="rId16"/>
    <p:sldId id="293" r:id="rId17"/>
    <p:sldId id="294" r:id="rId18"/>
    <p:sldId id="295" r:id="rId19"/>
    <p:sldId id="296" r:id="rId20"/>
    <p:sldId id="272" r:id="rId21"/>
    <p:sldId id="285" r:id="rId22"/>
    <p:sldId id="286"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1871" autoAdjust="0"/>
  </p:normalViewPr>
  <p:slideViewPr>
    <p:cSldViewPr snapToGrid="0" showGuides="1">
      <p:cViewPr varScale="1">
        <p:scale>
          <a:sx n="114" d="100"/>
          <a:sy n="114" d="100"/>
        </p:scale>
        <p:origin x="480" y="96"/>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C1C582-C577-47EB-9BD3-9F57ADBBA498}" type="datetimeFigureOut">
              <a:rPr lang="en-GB" smtClean="0"/>
              <a:t>06/02/2023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D87F0-3465-49D1-A746-E52287C786EE}" type="slidenum">
              <a:rPr lang="en-GB" smtClean="0"/>
              <a:t>‹#›</a:t>
            </a:fld>
            <a:endParaRPr lang="en-GB"/>
          </a:p>
        </p:txBody>
      </p:sp>
    </p:spTree>
    <p:extLst>
      <p:ext uri="{BB962C8B-B14F-4D97-AF65-F5344CB8AC3E}">
        <p14:creationId xmlns:p14="http://schemas.microsoft.com/office/powerpoint/2010/main" val="3264681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B544-E957-4C00-0C65-CCE73DABA0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D464B4B-B347-9440-0DF4-06E578735A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9BC762C-D0EC-056C-7D7B-36B9D7C97AD0}"/>
              </a:ext>
            </a:extLst>
          </p:cNvPr>
          <p:cNvSpPr>
            <a:spLocks noGrp="1"/>
          </p:cNvSpPr>
          <p:nvPr>
            <p:ph type="dt" sz="half" idx="10"/>
          </p:nvPr>
        </p:nvSpPr>
        <p:spPr/>
        <p:txBody>
          <a:bodyPr/>
          <a:lstStyle/>
          <a:p>
            <a:fld id="{AF443EC1-BA83-462A-ACBA-A8A915659487}" type="datetimeFigureOut">
              <a:rPr lang="en-GB" smtClean="0"/>
              <a:t>06/02/2023</a:t>
            </a:fld>
            <a:endParaRPr lang="en-GB"/>
          </a:p>
        </p:txBody>
      </p:sp>
      <p:sp>
        <p:nvSpPr>
          <p:cNvPr id="5" name="Footer Placeholder 4">
            <a:extLst>
              <a:ext uri="{FF2B5EF4-FFF2-40B4-BE49-F238E27FC236}">
                <a16:creationId xmlns:a16="http://schemas.microsoft.com/office/drawing/2014/main" id="{E224078A-0092-55D9-718F-7C300E661E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C0E37D-3354-6691-D1D2-61EBE1717654}"/>
              </a:ext>
            </a:extLst>
          </p:cNvPr>
          <p:cNvSpPr>
            <a:spLocks noGrp="1"/>
          </p:cNvSpPr>
          <p:nvPr>
            <p:ph type="sldNum" sz="quarter" idx="12"/>
          </p:nvPr>
        </p:nvSpPr>
        <p:spPr/>
        <p:txBody>
          <a:bodyPr/>
          <a:lstStyle/>
          <a:p>
            <a:fld id="{6602CF67-E87E-4A47-86A0-2183AA7C210A}" type="slidenum">
              <a:rPr lang="en-GB" smtClean="0"/>
              <a:t>‹#›</a:t>
            </a:fld>
            <a:endParaRPr lang="en-GB"/>
          </a:p>
        </p:txBody>
      </p:sp>
    </p:spTree>
    <p:extLst>
      <p:ext uri="{BB962C8B-B14F-4D97-AF65-F5344CB8AC3E}">
        <p14:creationId xmlns:p14="http://schemas.microsoft.com/office/powerpoint/2010/main" val="4225889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533FA-CC56-3F5E-B361-0CDD8587393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AFC7BA6-1280-6814-2FCD-966666CE48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53D592-0287-E9BA-A32E-ADE4343F38FB}"/>
              </a:ext>
            </a:extLst>
          </p:cNvPr>
          <p:cNvSpPr>
            <a:spLocks noGrp="1"/>
          </p:cNvSpPr>
          <p:nvPr>
            <p:ph type="dt" sz="half" idx="10"/>
          </p:nvPr>
        </p:nvSpPr>
        <p:spPr/>
        <p:txBody>
          <a:bodyPr/>
          <a:lstStyle/>
          <a:p>
            <a:fld id="{AF443EC1-BA83-462A-ACBA-A8A915659487}" type="datetimeFigureOut">
              <a:rPr lang="en-GB" smtClean="0"/>
              <a:t>06/02/2023</a:t>
            </a:fld>
            <a:endParaRPr lang="en-GB"/>
          </a:p>
        </p:txBody>
      </p:sp>
      <p:sp>
        <p:nvSpPr>
          <p:cNvPr id="5" name="Footer Placeholder 4">
            <a:extLst>
              <a:ext uri="{FF2B5EF4-FFF2-40B4-BE49-F238E27FC236}">
                <a16:creationId xmlns:a16="http://schemas.microsoft.com/office/drawing/2014/main" id="{E1E5BE9C-BE5E-CD89-E672-99F9731B70D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B7BB78-325C-1FFF-19CF-8535A1C78FF6}"/>
              </a:ext>
            </a:extLst>
          </p:cNvPr>
          <p:cNvSpPr>
            <a:spLocks noGrp="1"/>
          </p:cNvSpPr>
          <p:nvPr>
            <p:ph type="sldNum" sz="quarter" idx="12"/>
          </p:nvPr>
        </p:nvSpPr>
        <p:spPr/>
        <p:txBody>
          <a:bodyPr/>
          <a:lstStyle/>
          <a:p>
            <a:fld id="{6602CF67-E87E-4A47-86A0-2183AA7C210A}" type="slidenum">
              <a:rPr lang="en-GB" smtClean="0"/>
              <a:t>‹#›</a:t>
            </a:fld>
            <a:endParaRPr lang="en-GB"/>
          </a:p>
        </p:txBody>
      </p:sp>
    </p:spTree>
    <p:extLst>
      <p:ext uri="{BB962C8B-B14F-4D97-AF65-F5344CB8AC3E}">
        <p14:creationId xmlns:p14="http://schemas.microsoft.com/office/powerpoint/2010/main" val="256079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A1AC35-60AD-445D-DD6C-E8A6870FEB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C3DAA52-E6B1-4216-5AF1-4016269D37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EFC77EB-737E-42DB-B12D-334F87430473}"/>
              </a:ext>
            </a:extLst>
          </p:cNvPr>
          <p:cNvSpPr>
            <a:spLocks noGrp="1"/>
          </p:cNvSpPr>
          <p:nvPr>
            <p:ph type="dt" sz="half" idx="10"/>
          </p:nvPr>
        </p:nvSpPr>
        <p:spPr/>
        <p:txBody>
          <a:bodyPr/>
          <a:lstStyle/>
          <a:p>
            <a:fld id="{AF443EC1-BA83-462A-ACBA-A8A915659487}" type="datetimeFigureOut">
              <a:rPr lang="en-GB" smtClean="0"/>
              <a:t>06/02/2023</a:t>
            </a:fld>
            <a:endParaRPr lang="en-GB"/>
          </a:p>
        </p:txBody>
      </p:sp>
      <p:sp>
        <p:nvSpPr>
          <p:cNvPr id="5" name="Footer Placeholder 4">
            <a:extLst>
              <a:ext uri="{FF2B5EF4-FFF2-40B4-BE49-F238E27FC236}">
                <a16:creationId xmlns:a16="http://schemas.microsoft.com/office/drawing/2014/main" id="{7CF21216-BEE6-9E05-19CF-F9748408C4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C0B682-6D12-732A-53C1-4249BEEA5DB2}"/>
              </a:ext>
            </a:extLst>
          </p:cNvPr>
          <p:cNvSpPr>
            <a:spLocks noGrp="1"/>
          </p:cNvSpPr>
          <p:nvPr>
            <p:ph type="sldNum" sz="quarter" idx="12"/>
          </p:nvPr>
        </p:nvSpPr>
        <p:spPr/>
        <p:txBody>
          <a:bodyPr/>
          <a:lstStyle/>
          <a:p>
            <a:fld id="{6602CF67-E87E-4A47-86A0-2183AA7C210A}" type="slidenum">
              <a:rPr lang="en-GB" smtClean="0"/>
              <a:t>‹#›</a:t>
            </a:fld>
            <a:endParaRPr lang="en-GB"/>
          </a:p>
        </p:txBody>
      </p:sp>
    </p:spTree>
    <p:extLst>
      <p:ext uri="{BB962C8B-B14F-4D97-AF65-F5344CB8AC3E}">
        <p14:creationId xmlns:p14="http://schemas.microsoft.com/office/powerpoint/2010/main" val="1513661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39D5F-9DF2-8586-9929-0708868BDF7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5773A9B-EE2C-979C-C495-8B9042423A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573DED-5BDF-B5AC-FE73-0B8256F346F2}"/>
              </a:ext>
            </a:extLst>
          </p:cNvPr>
          <p:cNvSpPr>
            <a:spLocks noGrp="1"/>
          </p:cNvSpPr>
          <p:nvPr>
            <p:ph type="dt" sz="half" idx="10"/>
          </p:nvPr>
        </p:nvSpPr>
        <p:spPr/>
        <p:txBody>
          <a:bodyPr/>
          <a:lstStyle/>
          <a:p>
            <a:fld id="{AF443EC1-BA83-462A-ACBA-A8A915659487}" type="datetimeFigureOut">
              <a:rPr lang="en-GB" smtClean="0"/>
              <a:t>06/02/2023</a:t>
            </a:fld>
            <a:endParaRPr lang="en-GB"/>
          </a:p>
        </p:txBody>
      </p:sp>
      <p:sp>
        <p:nvSpPr>
          <p:cNvPr id="5" name="Footer Placeholder 4">
            <a:extLst>
              <a:ext uri="{FF2B5EF4-FFF2-40B4-BE49-F238E27FC236}">
                <a16:creationId xmlns:a16="http://schemas.microsoft.com/office/drawing/2014/main" id="{E5E9FA88-D8D1-D028-907A-8BFC190EAC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CE4168-B01E-2017-A1E2-FAEBEB1DC636}"/>
              </a:ext>
            </a:extLst>
          </p:cNvPr>
          <p:cNvSpPr>
            <a:spLocks noGrp="1"/>
          </p:cNvSpPr>
          <p:nvPr>
            <p:ph type="sldNum" sz="quarter" idx="12"/>
          </p:nvPr>
        </p:nvSpPr>
        <p:spPr/>
        <p:txBody>
          <a:bodyPr/>
          <a:lstStyle/>
          <a:p>
            <a:fld id="{6602CF67-E87E-4A47-86A0-2183AA7C210A}" type="slidenum">
              <a:rPr lang="en-GB" smtClean="0"/>
              <a:t>‹#›</a:t>
            </a:fld>
            <a:endParaRPr lang="en-GB"/>
          </a:p>
        </p:txBody>
      </p:sp>
    </p:spTree>
    <p:extLst>
      <p:ext uri="{BB962C8B-B14F-4D97-AF65-F5344CB8AC3E}">
        <p14:creationId xmlns:p14="http://schemas.microsoft.com/office/powerpoint/2010/main" val="1651174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65F7E-992F-4014-EBB3-4FCD82299C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A7B4D25-004A-F38F-C277-1EDD95CA9F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C5A5E6-0F5E-3C03-1FCA-89E807D562CF}"/>
              </a:ext>
            </a:extLst>
          </p:cNvPr>
          <p:cNvSpPr>
            <a:spLocks noGrp="1"/>
          </p:cNvSpPr>
          <p:nvPr>
            <p:ph type="dt" sz="half" idx="10"/>
          </p:nvPr>
        </p:nvSpPr>
        <p:spPr/>
        <p:txBody>
          <a:bodyPr/>
          <a:lstStyle/>
          <a:p>
            <a:fld id="{AF443EC1-BA83-462A-ACBA-A8A915659487}" type="datetimeFigureOut">
              <a:rPr lang="en-GB" smtClean="0"/>
              <a:t>06/02/2023</a:t>
            </a:fld>
            <a:endParaRPr lang="en-GB"/>
          </a:p>
        </p:txBody>
      </p:sp>
      <p:sp>
        <p:nvSpPr>
          <p:cNvPr id="5" name="Footer Placeholder 4">
            <a:extLst>
              <a:ext uri="{FF2B5EF4-FFF2-40B4-BE49-F238E27FC236}">
                <a16:creationId xmlns:a16="http://schemas.microsoft.com/office/drawing/2014/main" id="{E6752DF9-E245-0211-4D22-C95E6EF3BB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31F200-7819-EB88-9BB1-452675067D75}"/>
              </a:ext>
            </a:extLst>
          </p:cNvPr>
          <p:cNvSpPr>
            <a:spLocks noGrp="1"/>
          </p:cNvSpPr>
          <p:nvPr>
            <p:ph type="sldNum" sz="quarter" idx="12"/>
          </p:nvPr>
        </p:nvSpPr>
        <p:spPr/>
        <p:txBody>
          <a:bodyPr/>
          <a:lstStyle/>
          <a:p>
            <a:fld id="{6602CF67-E87E-4A47-86A0-2183AA7C210A}" type="slidenum">
              <a:rPr lang="en-GB" smtClean="0"/>
              <a:t>‹#›</a:t>
            </a:fld>
            <a:endParaRPr lang="en-GB"/>
          </a:p>
        </p:txBody>
      </p:sp>
    </p:spTree>
    <p:extLst>
      <p:ext uri="{BB962C8B-B14F-4D97-AF65-F5344CB8AC3E}">
        <p14:creationId xmlns:p14="http://schemas.microsoft.com/office/powerpoint/2010/main" val="3493069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E1EEB-8874-3A42-4899-9DDF3292826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F6C3082-3DC9-CFCD-0E50-134FDA2DFE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0453068-7B7F-C2F3-4C53-92CC46CE8E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9BC0368-E2B0-0CE9-4A28-6669627E91BE}"/>
              </a:ext>
            </a:extLst>
          </p:cNvPr>
          <p:cNvSpPr>
            <a:spLocks noGrp="1"/>
          </p:cNvSpPr>
          <p:nvPr>
            <p:ph type="dt" sz="half" idx="10"/>
          </p:nvPr>
        </p:nvSpPr>
        <p:spPr/>
        <p:txBody>
          <a:bodyPr/>
          <a:lstStyle/>
          <a:p>
            <a:fld id="{AF443EC1-BA83-462A-ACBA-A8A915659487}" type="datetimeFigureOut">
              <a:rPr lang="en-GB" smtClean="0"/>
              <a:t>06/02/2023</a:t>
            </a:fld>
            <a:endParaRPr lang="en-GB"/>
          </a:p>
        </p:txBody>
      </p:sp>
      <p:sp>
        <p:nvSpPr>
          <p:cNvPr id="6" name="Footer Placeholder 5">
            <a:extLst>
              <a:ext uri="{FF2B5EF4-FFF2-40B4-BE49-F238E27FC236}">
                <a16:creationId xmlns:a16="http://schemas.microsoft.com/office/drawing/2014/main" id="{F5465AE8-C2D6-49CE-49C7-C3F1A85BA5F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A8BDF55-6A25-B7DB-1043-DD8B4F297645}"/>
              </a:ext>
            </a:extLst>
          </p:cNvPr>
          <p:cNvSpPr>
            <a:spLocks noGrp="1"/>
          </p:cNvSpPr>
          <p:nvPr>
            <p:ph type="sldNum" sz="quarter" idx="12"/>
          </p:nvPr>
        </p:nvSpPr>
        <p:spPr/>
        <p:txBody>
          <a:bodyPr/>
          <a:lstStyle/>
          <a:p>
            <a:fld id="{6602CF67-E87E-4A47-86A0-2183AA7C210A}" type="slidenum">
              <a:rPr lang="en-GB" smtClean="0"/>
              <a:t>‹#›</a:t>
            </a:fld>
            <a:endParaRPr lang="en-GB"/>
          </a:p>
        </p:txBody>
      </p:sp>
    </p:spTree>
    <p:extLst>
      <p:ext uri="{BB962C8B-B14F-4D97-AF65-F5344CB8AC3E}">
        <p14:creationId xmlns:p14="http://schemas.microsoft.com/office/powerpoint/2010/main" val="1831549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05F3-E100-674E-DEA4-EC463B5C03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B1C2C1C-47C7-0E39-36D4-CB431BE06C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B6E69F-34F0-E829-80B4-CE4C27312E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7A36973-5461-45AF-FF9F-F2F800E4AF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4AF359-378B-115F-10D0-64120DE207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B23F37A-2E1F-87BF-2213-2D47CA4F2712}"/>
              </a:ext>
            </a:extLst>
          </p:cNvPr>
          <p:cNvSpPr>
            <a:spLocks noGrp="1"/>
          </p:cNvSpPr>
          <p:nvPr>
            <p:ph type="dt" sz="half" idx="10"/>
          </p:nvPr>
        </p:nvSpPr>
        <p:spPr/>
        <p:txBody>
          <a:bodyPr/>
          <a:lstStyle/>
          <a:p>
            <a:fld id="{AF443EC1-BA83-462A-ACBA-A8A915659487}" type="datetimeFigureOut">
              <a:rPr lang="en-GB" smtClean="0"/>
              <a:t>06/02/2023</a:t>
            </a:fld>
            <a:endParaRPr lang="en-GB"/>
          </a:p>
        </p:txBody>
      </p:sp>
      <p:sp>
        <p:nvSpPr>
          <p:cNvPr id="8" name="Footer Placeholder 7">
            <a:extLst>
              <a:ext uri="{FF2B5EF4-FFF2-40B4-BE49-F238E27FC236}">
                <a16:creationId xmlns:a16="http://schemas.microsoft.com/office/drawing/2014/main" id="{A535D11B-E889-8872-5D60-D5B8796CFDD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E377390-B86B-D7EC-4D04-23F0DE49BAA9}"/>
              </a:ext>
            </a:extLst>
          </p:cNvPr>
          <p:cNvSpPr>
            <a:spLocks noGrp="1"/>
          </p:cNvSpPr>
          <p:nvPr>
            <p:ph type="sldNum" sz="quarter" idx="12"/>
          </p:nvPr>
        </p:nvSpPr>
        <p:spPr/>
        <p:txBody>
          <a:bodyPr/>
          <a:lstStyle/>
          <a:p>
            <a:fld id="{6602CF67-E87E-4A47-86A0-2183AA7C210A}" type="slidenum">
              <a:rPr lang="en-GB" smtClean="0"/>
              <a:t>‹#›</a:t>
            </a:fld>
            <a:endParaRPr lang="en-GB"/>
          </a:p>
        </p:txBody>
      </p:sp>
    </p:spTree>
    <p:extLst>
      <p:ext uri="{BB962C8B-B14F-4D97-AF65-F5344CB8AC3E}">
        <p14:creationId xmlns:p14="http://schemas.microsoft.com/office/powerpoint/2010/main" val="1818276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4FB38-3A47-B60D-8078-CBABDC62CF5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BF37D91-490F-5C10-650F-F575CB9C8EC2}"/>
              </a:ext>
            </a:extLst>
          </p:cNvPr>
          <p:cNvSpPr>
            <a:spLocks noGrp="1"/>
          </p:cNvSpPr>
          <p:nvPr>
            <p:ph type="dt" sz="half" idx="10"/>
          </p:nvPr>
        </p:nvSpPr>
        <p:spPr/>
        <p:txBody>
          <a:bodyPr/>
          <a:lstStyle/>
          <a:p>
            <a:fld id="{AF443EC1-BA83-462A-ACBA-A8A915659487}" type="datetimeFigureOut">
              <a:rPr lang="en-GB" smtClean="0"/>
              <a:t>06/02/2023</a:t>
            </a:fld>
            <a:endParaRPr lang="en-GB"/>
          </a:p>
        </p:txBody>
      </p:sp>
      <p:sp>
        <p:nvSpPr>
          <p:cNvPr id="4" name="Footer Placeholder 3">
            <a:extLst>
              <a:ext uri="{FF2B5EF4-FFF2-40B4-BE49-F238E27FC236}">
                <a16:creationId xmlns:a16="http://schemas.microsoft.com/office/drawing/2014/main" id="{731286B2-C383-AAA2-89E1-8CDD6CEA65A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C9F2E2-14D4-E602-BF37-5FDB6AC429E4}"/>
              </a:ext>
            </a:extLst>
          </p:cNvPr>
          <p:cNvSpPr>
            <a:spLocks noGrp="1"/>
          </p:cNvSpPr>
          <p:nvPr>
            <p:ph type="sldNum" sz="quarter" idx="12"/>
          </p:nvPr>
        </p:nvSpPr>
        <p:spPr/>
        <p:txBody>
          <a:bodyPr/>
          <a:lstStyle/>
          <a:p>
            <a:fld id="{6602CF67-E87E-4A47-86A0-2183AA7C210A}" type="slidenum">
              <a:rPr lang="en-GB" smtClean="0"/>
              <a:t>‹#›</a:t>
            </a:fld>
            <a:endParaRPr lang="en-GB"/>
          </a:p>
        </p:txBody>
      </p:sp>
    </p:spTree>
    <p:extLst>
      <p:ext uri="{BB962C8B-B14F-4D97-AF65-F5344CB8AC3E}">
        <p14:creationId xmlns:p14="http://schemas.microsoft.com/office/powerpoint/2010/main" val="141530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170F00-D064-EE89-DDCE-D9CD0E356D2B}"/>
              </a:ext>
            </a:extLst>
          </p:cNvPr>
          <p:cNvSpPr>
            <a:spLocks noGrp="1"/>
          </p:cNvSpPr>
          <p:nvPr>
            <p:ph type="dt" sz="half" idx="10"/>
          </p:nvPr>
        </p:nvSpPr>
        <p:spPr/>
        <p:txBody>
          <a:bodyPr/>
          <a:lstStyle/>
          <a:p>
            <a:fld id="{AF443EC1-BA83-462A-ACBA-A8A915659487}" type="datetimeFigureOut">
              <a:rPr lang="en-GB" smtClean="0"/>
              <a:t>06/02/2023</a:t>
            </a:fld>
            <a:endParaRPr lang="en-GB"/>
          </a:p>
        </p:txBody>
      </p:sp>
      <p:sp>
        <p:nvSpPr>
          <p:cNvPr id="3" name="Footer Placeholder 2">
            <a:extLst>
              <a:ext uri="{FF2B5EF4-FFF2-40B4-BE49-F238E27FC236}">
                <a16:creationId xmlns:a16="http://schemas.microsoft.com/office/drawing/2014/main" id="{0DD81419-8C1A-0AB5-C44F-9A16AD2B386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438F73E-1265-A884-3BF4-00BA515FEF65}"/>
              </a:ext>
            </a:extLst>
          </p:cNvPr>
          <p:cNvSpPr>
            <a:spLocks noGrp="1"/>
          </p:cNvSpPr>
          <p:nvPr>
            <p:ph type="sldNum" sz="quarter" idx="12"/>
          </p:nvPr>
        </p:nvSpPr>
        <p:spPr/>
        <p:txBody>
          <a:bodyPr/>
          <a:lstStyle/>
          <a:p>
            <a:fld id="{6602CF67-E87E-4A47-86A0-2183AA7C210A}" type="slidenum">
              <a:rPr lang="en-GB" smtClean="0"/>
              <a:t>‹#›</a:t>
            </a:fld>
            <a:endParaRPr lang="en-GB"/>
          </a:p>
        </p:txBody>
      </p:sp>
    </p:spTree>
    <p:extLst>
      <p:ext uri="{BB962C8B-B14F-4D97-AF65-F5344CB8AC3E}">
        <p14:creationId xmlns:p14="http://schemas.microsoft.com/office/powerpoint/2010/main" val="1713429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85BB-6FAA-D674-105F-464D1DC02B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4A13A-E4A3-07E7-63B4-6F06C42A83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330EC02-2FA5-F997-0C5D-A7F40F9D27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6C4D1-1E17-DED7-BC34-DB0053BFE9A8}"/>
              </a:ext>
            </a:extLst>
          </p:cNvPr>
          <p:cNvSpPr>
            <a:spLocks noGrp="1"/>
          </p:cNvSpPr>
          <p:nvPr>
            <p:ph type="dt" sz="half" idx="10"/>
          </p:nvPr>
        </p:nvSpPr>
        <p:spPr/>
        <p:txBody>
          <a:bodyPr/>
          <a:lstStyle/>
          <a:p>
            <a:fld id="{AF443EC1-BA83-462A-ACBA-A8A915659487}" type="datetimeFigureOut">
              <a:rPr lang="en-GB" smtClean="0"/>
              <a:t>06/02/2023</a:t>
            </a:fld>
            <a:endParaRPr lang="en-GB"/>
          </a:p>
        </p:txBody>
      </p:sp>
      <p:sp>
        <p:nvSpPr>
          <p:cNvPr id="6" name="Footer Placeholder 5">
            <a:extLst>
              <a:ext uri="{FF2B5EF4-FFF2-40B4-BE49-F238E27FC236}">
                <a16:creationId xmlns:a16="http://schemas.microsoft.com/office/drawing/2014/main" id="{423D4FAC-AD9C-BA28-A496-4F1044C5AB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7DDBC36-F8D7-95E0-4436-0250B1B7F862}"/>
              </a:ext>
            </a:extLst>
          </p:cNvPr>
          <p:cNvSpPr>
            <a:spLocks noGrp="1"/>
          </p:cNvSpPr>
          <p:nvPr>
            <p:ph type="sldNum" sz="quarter" idx="12"/>
          </p:nvPr>
        </p:nvSpPr>
        <p:spPr/>
        <p:txBody>
          <a:bodyPr/>
          <a:lstStyle/>
          <a:p>
            <a:fld id="{6602CF67-E87E-4A47-86A0-2183AA7C210A}" type="slidenum">
              <a:rPr lang="en-GB" smtClean="0"/>
              <a:t>‹#›</a:t>
            </a:fld>
            <a:endParaRPr lang="en-GB"/>
          </a:p>
        </p:txBody>
      </p:sp>
    </p:spTree>
    <p:extLst>
      <p:ext uri="{BB962C8B-B14F-4D97-AF65-F5344CB8AC3E}">
        <p14:creationId xmlns:p14="http://schemas.microsoft.com/office/powerpoint/2010/main" val="2121824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DB552-94D4-85E6-6C73-59759C3640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8D52F5D-081F-235B-02DD-FCCED5DC05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B1A0E40-C89C-5C64-B191-73D53EA3A8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595195-A4BE-1CC0-8EA8-67ABE9A6F137}"/>
              </a:ext>
            </a:extLst>
          </p:cNvPr>
          <p:cNvSpPr>
            <a:spLocks noGrp="1"/>
          </p:cNvSpPr>
          <p:nvPr>
            <p:ph type="dt" sz="half" idx="10"/>
          </p:nvPr>
        </p:nvSpPr>
        <p:spPr/>
        <p:txBody>
          <a:bodyPr/>
          <a:lstStyle/>
          <a:p>
            <a:fld id="{AF443EC1-BA83-462A-ACBA-A8A915659487}" type="datetimeFigureOut">
              <a:rPr lang="en-GB" smtClean="0"/>
              <a:t>06/02/2023</a:t>
            </a:fld>
            <a:endParaRPr lang="en-GB"/>
          </a:p>
        </p:txBody>
      </p:sp>
      <p:sp>
        <p:nvSpPr>
          <p:cNvPr id="6" name="Footer Placeholder 5">
            <a:extLst>
              <a:ext uri="{FF2B5EF4-FFF2-40B4-BE49-F238E27FC236}">
                <a16:creationId xmlns:a16="http://schemas.microsoft.com/office/drawing/2014/main" id="{09AE510B-2F70-BB64-F028-CE1539E431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7E6514-FAD0-754D-0FC3-CE1A487B3ED4}"/>
              </a:ext>
            </a:extLst>
          </p:cNvPr>
          <p:cNvSpPr>
            <a:spLocks noGrp="1"/>
          </p:cNvSpPr>
          <p:nvPr>
            <p:ph type="sldNum" sz="quarter" idx="12"/>
          </p:nvPr>
        </p:nvSpPr>
        <p:spPr/>
        <p:txBody>
          <a:bodyPr/>
          <a:lstStyle/>
          <a:p>
            <a:fld id="{6602CF67-E87E-4A47-86A0-2183AA7C210A}" type="slidenum">
              <a:rPr lang="en-GB" smtClean="0"/>
              <a:t>‹#›</a:t>
            </a:fld>
            <a:endParaRPr lang="en-GB"/>
          </a:p>
        </p:txBody>
      </p:sp>
    </p:spTree>
    <p:extLst>
      <p:ext uri="{BB962C8B-B14F-4D97-AF65-F5344CB8AC3E}">
        <p14:creationId xmlns:p14="http://schemas.microsoft.com/office/powerpoint/2010/main" val="2702517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7143B1-57FE-54BE-FF50-47021C060B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EF9A228-B051-B07F-2388-861A2F2372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FF10F7-8FCC-D1B9-6841-8C65B251EC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443EC1-BA83-462A-ACBA-A8A915659487}" type="datetimeFigureOut">
              <a:rPr lang="en-GB" smtClean="0"/>
              <a:t>06/02/2023</a:t>
            </a:fld>
            <a:endParaRPr lang="en-GB"/>
          </a:p>
        </p:txBody>
      </p:sp>
      <p:sp>
        <p:nvSpPr>
          <p:cNvPr id="5" name="Footer Placeholder 4">
            <a:extLst>
              <a:ext uri="{FF2B5EF4-FFF2-40B4-BE49-F238E27FC236}">
                <a16:creationId xmlns:a16="http://schemas.microsoft.com/office/drawing/2014/main" id="{A8373189-D6EB-0793-44FB-08D0C0339B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6E6221-8B55-4787-0BCD-65827BD989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2CF67-E87E-4A47-86A0-2183AA7C210A}" type="slidenum">
              <a:rPr lang="en-GB" smtClean="0"/>
              <a:t>‹#›</a:t>
            </a:fld>
            <a:endParaRPr lang="en-GB"/>
          </a:p>
        </p:txBody>
      </p:sp>
      <p:sp>
        <p:nvSpPr>
          <p:cNvPr id="8" name="TextBox 7">
            <a:extLst>
              <a:ext uri="{FF2B5EF4-FFF2-40B4-BE49-F238E27FC236}">
                <a16:creationId xmlns:a16="http://schemas.microsoft.com/office/drawing/2014/main" id="{18406271-14EE-94F5-3F5B-7510F40A8431}"/>
              </a:ext>
            </a:extLst>
          </p:cNvPr>
          <p:cNvSpPr txBox="1"/>
          <p:nvPr userDrawn="1">
            <p:extLst>
              <p:ext uri="{1162E1C5-73C7-4A58-AE30-91384D911F3F}">
                <p184:classification xmlns:p184="http://schemas.microsoft.com/office/powerpoint/2018/4/main" val="ftr"/>
              </p:ext>
            </p:extLst>
          </p:nvPr>
        </p:nvSpPr>
        <p:spPr>
          <a:xfrm>
            <a:off x="0" y="6751320"/>
            <a:ext cx="771525" cy="106680"/>
          </a:xfrm>
          <a:prstGeom prst="rect">
            <a:avLst/>
          </a:prstGeom>
        </p:spPr>
        <p:txBody>
          <a:bodyPr horzOverflow="overflow" lIns="0" tIns="0" rIns="0" bIns="0">
            <a:spAutoFit/>
          </a:bodyPr>
          <a:lstStyle/>
          <a:p>
            <a:pPr algn="l"/>
            <a:r>
              <a:rPr lang="en-GB" sz="700">
                <a:solidFill>
                  <a:srgbClr val="000000"/>
                </a:solidFill>
                <a:latin typeface="Arial" panose="020B0604020202020204" pitchFamily="34" charset="0"/>
                <a:cs typeface="Arial" panose="020B0604020202020204" pitchFamily="34" charset="0"/>
              </a:rPr>
              <a:t>"TTTech - Internal"</a:t>
            </a:r>
          </a:p>
        </p:txBody>
      </p:sp>
    </p:spTree>
    <p:extLst>
      <p:ext uri="{BB962C8B-B14F-4D97-AF65-F5344CB8AC3E}">
        <p14:creationId xmlns:p14="http://schemas.microsoft.com/office/powerpoint/2010/main" val="3098932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CAN_bus"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autosartutorials.com/communication-stack/#com"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autosartutorials.com/tag/pdu-in-autosar/#swc" TargetMode="External"/><Relationship Id="rId2" Type="http://schemas.openxmlformats.org/officeDocument/2006/relationships/hyperlink" Target="https://en.wikipedia.org/wiki/Fixed-point_arithmetic"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autosartutorials.com/common-terms-used-in-autosar/#portnif" TargetMode="External"/><Relationship Id="rId2" Type="http://schemas.openxmlformats.org/officeDocument/2006/relationships/hyperlink" Target="https://autosartutorials.com/common-terms-used-in-autosar/#swc"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D1C5-F8D8-EE72-1970-FE2B0E846391}"/>
              </a:ext>
            </a:extLst>
          </p:cNvPr>
          <p:cNvSpPr>
            <a:spLocks noGrp="1"/>
          </p:cNvSpPr>
          <p:nvPr>
            <p:ph type="ctrTitle"/>
          </p:nvPr>
        </p:nvSpPr>
        <p:spPr/>
        <p:txBody>
          <a:bodyPr/>
          <a:lstStyle/>
          <a:p>
            <a:r>
              <a:rPr lang="en-GB" dirty="0"/>
              <a:t>Vehicle networks infrastructure</a:t>
            </a:r>
          </a:p>
        </p:txBody>
      </p:sp>
      <p:sp>
        <p:nvSpPr>
          <p:cNvPr id="3" name="Subtitle 2">
            <a:extLst>
              <a:ext uri="{FF2B5EF4-FFF2-40B4-BE49-F238E27FC236}">
                <a16:creationId xmlns:a16="http://schemas.microsoft.com/office/drawing/2014/main" id="{A55632C8-5FE4-2DB4-9EDD-20387942335D}"/>
              </a:ext>
            </a:extLst>
          </p:cNvPr>
          <p:cNvSpPr>
            <a:spLocks noGrp="1"/>
          </p:cNvSpPr>
          <p:nvPr>
            <p:ph type="subTitle" idx="1"/>
          </p:nvPr>
        </p:nvSpPr>
        <p:spPr/>
        <p:txBody>
          <a:bodyPr/>
          <a:lstStyle/>
          <a:p>
            <a:pPr>
              <a:lnSpc>
                <a:spcPct val="107000"/>
              </a:lnSpc>
              <a:spcBef>
                <a:spcPts val="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L10 exercise – </a:t>
            </a:r>
            <a:r>
              <a:rPr lang="en-US" sz="1800" dirty="0">
                <a:latin typeface="Calibri" panose="020F0502020204030204" pitchFamily="34" charset="0"/>
                <a:ea typeface="Calibri" panose="020F0502020204030204" pitchFamily="34" charset="0"/>
                <a:cs typeface="Times New Roman" panose="02020603050405020304" pitchFamily="18" charset="0"/>
              </a:rPr>
              <a:t>1TPCE Bus - Basic</a:t>
            </a:r>
            <a:endParaRPr lang="en-GB" dirty="0"/>
          </a:p>
        </p:txBody>
      </p:sp>
    </p:spTree>
    <p:extLst>
      <p:ext uri="{BB962C8B-B14F-4D97-AF65-F5344CB8AC3E}">
        <p14:creationId xmlns:p14="http://schemas.microsoft.com/office/powerpoint/2010/main" val="1236939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003A-C33F-484D-81F3-CAFE2D9270B0}"/>
              </a:ext>
            </a:extLst>
          </p:cNvPr>
          <p:cNvSpPr>
            <a:spLocks noGrp="1"/>
          </p:cNvSpPr>
          <p:nvPr>
            <p:ph type="title"/>
          </p:nvPr>
        </p:nvSpPr>
        <p:spPr/>
        <p:txBody>
          <a:bodyPr/>
          <a:lstStyle/>
          <a:p>
            <a:r>
              <a:rPr lang="en-US" dirty="0"/>
              <a:t>Difference between ARXML and FIBEX format</a:t>
            </a:r>
            <a:endParaRPr lang="sr-Latn-RS" dirty="0"/>
          </a:p>
        </p:txBody>
      </p:sp>
      <p:sp>
        <p:nvSpPr>
          <p:cNvPr id="3" name="Content Placeholder 2">
            <a:extLst>
              <a:ext uri="{FF2B5EF4-FFF2-40B4-BE49-F238E27FC236}">
                <a16:creationId xmlns:a16="http://schemas.microsoft.com/office/drawing/2014/main" id="{8AA294D9-F7A1-4C73-AD5A-A28EC97E9F38}"/>
              </a:ext>
            </a:extLst>
          </p:cNvPr>
          <p:cNvSpPr>
            <a:spLocks noGrp="1"/>
          </p:cNvSpPr>
          <p:nvPr>
            <p:ph sz="half" idx="1"/>
          </p:nvPr>
        </p:nvSpPr>
        <p:spPr>
          <a:xfrm>
            <a:off x="838200" y="1825625"/>
            <a:ext cx="5181600" cy="3528040"/>
          </a:xfrm>
        </p:spPr>
        <p:txBody>
          <a:bodyPr>
            <a:normAutofit fontScale="77500" lnSpcReduction="20000"/>
          </a:bodyPr>
          <a:lstStyle/>
          <a:p>
            <a:pPr marL="0" indent="0" algn="just">
              <a:lnSpc>
                <a:spcPct val="107000"/>
              </a:lnSpc>
              <a:spcAft>
                <a:spcPts val="800"/>
              </a:spcAft>
              <a:buNone/>
            </a:pPr>
            <a:r>
              <a:rPr lang="en-US" dirty="0"/>
              <a:t>The ARXML </a:t>
            </a:r>
            <a:r>
              <a:rPr lang="sr-Cyrl-RS" dirty="0"/>
              <a:t>XML structure</a:t>
            </a:r>
            <a:endParaRPr lang="en-US" dirty="0"/>
          </a:p>
          <a:p>
            <a:pPr algn="just">
              <a:lnSpc>
                <a:spcPct val="107000"/>
              </a:lnSpc>
              <a:spcAft>
                <a:spcPts val="800"/>
              </a:spcAft>
            </a:pPr>
            <a:r>
              <a:rPr lang="en-US" dirty="0"/>
              <a:t>T</a:t>
            </a:r>
            <a:r>
              <a:rPr lang="sr-Cyrl-RS" dirty="0"/>
              <a:t>he structure starts with the root element TOP-LEVEL-PACKAGES</a:t>
            </a:r>
            <a:endParaRPr lang="en-US" dirty="0"/>
          </a:p>
          <a:p>
            <a:pPr lvl="1" algn="just">
              <a:lnSpc>
                <a:spcPct val="107000"/>
              </a:lnSpc>
              <a:spcAft>
                <a:spcPts val="800"/>
              </a:spcAft>
            </a:pPr>
            <a:r>
              <a:rPr lang="sr-Cyrl-RS" dirty="0"/>
              <a:t>Under this element, any number of AR-PACKAGE elements can be entered</a:t>
            </a:r>
            <a:endParaRPr lang="en-US" dirty="0"/>
          </a:p>
          <a:p>
            <a:pPr lvl="1" algn="just">
              <a:lnSpc>
                <a:spcPct val="107000"/>
              </a:lnSpc>
              <a:spcAft>
                <a:spcPts val="800"/>
              </a:spcAft>
            </a:pPr>
            <a:r>
              <a:rPr lang="sr-Cyrl-RS" dirty="0"/>
              <a:t> An AR-PACKAGE consists of an ELEMENTS or a SUBPACKAGES element</a:t>
            </a:r>
            <a:endParaRPr lang="en-US" dirty="0"/>
          </a:p>
          <a:p>
            <a:pPr algn="just">
              <a:lnSpc>
                <a:spcPct val="107000"/>
              </a:lnSpc>
              <a:spcAft>
                <a:spcPts val="800"/>
              </a:spcAft>
            </a:pPr>
            <a:r>
              <a:rPr lang="en-US" dirty="0"/>
              <a:t>O</a:t>
            </a:r>
            <a:r>
              <a:rPr lang="sr-Cyrl-RS" dirty="0"/>
              <a:t>ne AR-PACKAGE is usually created for each element type</a:t>
            </a:r>
            <a:endParaRPr lang="en-US" dirty="0"/>
          </a:p>
        </p:txBody>
      </p:sp>
      <p:sp>
        <p:nvSpPr>
          <p:cNvPr id="4" name="Content Placeholder 3">
            <a:extLst>
              <a:ext uri="{FF2B5EF4-FFF2-40B4-BE49-F238E27FC236}">
                <a16:creationId xmlns:a16="http://schemas.microsoft.com/office/drawing/2014/main" id="{4379D88E-B4D2-4732-9896-4F1FCCF09750}"/>
              </a:ext>
            </a:extLst>
          </p:cNvPr>
          <p:cNvSpPr>
            <a:spLocks noGrp="1"/>
          </p:cNvSpPr>
          <p:nvPr>
            <p:ph sz="half" idx="2"/>
          </p:nvPr>
        </p:nvSpPr>
        <p:spPr/>
        <p:txBody>
          <a:bodyPr>
            <a:normAutofit fontScale="77500" lnSpcReduction="20000"/>
          </a:bodyPr>
          <a:lstStyle/>
          <a:p>
            <a:pPr marL="0" indent="0">
              <a:buNone/>
            </a:pPr>
            <a:r>
              <a:rPr lang="en-US" dirty="0"/>
              <a:t>The FIBEX structure</a:t>
            </a:r>
          </a:p>
          <a:p>
            <a:pPr algn="just">
              <a:lnSpc>
                <a:spcPct val="107000"/>
              </a:lnSpc>
              <a:spcAft>
                <a:spcPts val="800"/>
              </a:spcAft>
            </a:pPr>
            <a:r>
              <a:rPr lang="en-US" dirty="0"/>
              <a:t>T</a:t>
            </a:r>
            <a:r>
              <a:rPr lang="sr-Cyrl-RS" dirty="0"/>
              <a:t>he root area of the XML structure for the elements is fixed</a:t>
            </a:r>
            <a:endParaRPr lang="en-US" dirty="0"/>
          </a:p>
          <a:p>
            <a:pPr lvl="1" algn="just">
              <a:lnSpc>
                <a:spcPct val="107000"/>
              </a:lnSpc>
              <a:spcAft>
                <a:spcPts val="800"/>
              </a:spcAft>
            </a:pPr>
            <a:r>
              <a:rPr lang="sr-Cyrl-RS" dirty="0"/>
              <a:t>Starting with ELEMENTS, elements for CLUSTER, CHANNELS, ECUS, etc. can be entered in a specific sequence</a:t>
            </a:r>
            <a:endParaRPr lang="en-US" dirty="0"/>
          </a:p>
          <a:p>
            <a:pPr algn="just">
              <a:lnSpc>
                <a:spcPct val="107000"/>
              </a:lnSpc>
              <a:spcAft>
                <a:spcPts val="800"/>
              </a:spcAft>
            </a:pPr>
            <a:r>
              <a:rPr lang="en-US" dirty="0"/>
              <a:t>E</a:t>
            </a:r>
            <a:r>
              <a:rPr lang="sr-Cyrl-RS" dirty="0"/>
              <a:t>lements for clusters</a:t>
            </a:r>
            <a:r>
              <a:rPr lang="en-US" dirty="0"/>
              <a:t> and</a:t>
            </a:r>
            <a:r>
              <a:rPr lang="sr-Cyrl-RS" dirty="0"/>
              <a:t> ECUs can be entered under ELEMENTS</a:t>
            </a:r>
            <a:endParaRPr lang="en-US" dirty="0"/>
          </a:p>
          <a:p>
            <a:pPr lvl="1" algn="just">
              <a:lnSpc>
                <a:spcPct val="107000"/>
              </a:lnSpc>
              <a:spcAft>
                <a:spcPts val="800"/>
              </a:spcAft>
            </a:pPr>
            <a:r>
              <a:rPr lang="sr-Cyrl-RS" dirty="0"/>
              <a:t>Under SUB-PACKAGES, any number of AR-PACKAGE elements can be entered</a:t>
            </a:r>
            <a:endParaRPr lang="en-US" dirty="0"/>
          </a:p>
          <a:p>
            <a:endParaRPr lang="sr-Latn-RS" dirty="0"/>
          </a:p>
        </p:txBody>
      </p:sp>
    </p:spTree>
    <p:extLst>
      <p:ext uri="{BB962C8B-B14F-4D97-AF65-F5344CB8AC3E}">
        <p14:creationId xmlns:p14="http://schemas.microsoft.com/office/powerpoint/2010/main" val="3980894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003A-C33F-484D-81F3-CAFE2D9270B0}"/>
              </a:ext>
            </a:extLst>
          </p:cNvPr>
          <p:cNvSpPr>
            <a:spLocks noGrp="1"/>
          </p:cNvSpPr>
          <p:nvPr>
            <p:ph type="title"/>
          </p:nvPr>
        </p:nvSpPr>
        <p:spPr/>
        <p:txBody>
          <a:bodyPr/>
          <a:lstStyle/>
          <a:p>
            <a:r>
              <a:rPr lang="en-US" dirty="0"/>
              <a:t>Difference between ARXML and FIBEX format</a:t>
            </a:r>
            <a:endParaRPr lang="sr-Latn-RS" dirty="0"/>
          </a:p>
        </p:txBody>
      </p:sp>
      <p:sp>
        <p:nvSpPr>
          <p:cNvPr id="8" name="Text Placeholder 7">
            <a:extLst>
              <a:ext uri="{FF2B5EF4-FFF2-40B4-BE49-F238E27FC236}">
                <a16:creationId xmlns:a16="http://schemas.microsoft.com/office/drawing/2014/main" id="{19C1B130-A445-4D07-9450-FB0DCAD39656}"/>
              </a:ext>
            </a:extLst>
          </p:cNvPr>
          <p:cNvSpPr>
            <a:spLocks noGrp="1"/>
          </p:cNvSpPr>
          <p:nvPr>
            <p:ph type="body" idx="1"/>
          </p:nvPr>
        </p:nvSpPr>
        <p:spPr>
          <a:xfrm>
            <a:off x="839787" y="1297739"/>
            <a:ext cx="5157787" cy="823912"/>
          </a:xfrm>
        </p:spPr>
        <p:txBody>
          <a:bodyPr/>
          <a:lstStyle/>
          <a:p>
            <a:r>
              <a:rPr lang="en-US" dirty="0"/>
              <a:t>FIBEX</a:t>
            </a:r>
            <a:endParaRPr lang="sr-Latn-RS" dirty="0"/>
          </a:p>
        </p:txBody>
      </p:sp>
      <p:pic>
        <p:nvPicPr>
          <p:cNvPr id="6" name="Content Placeholder 5">
            <a:extLst>
              <a:ext uri="{FF2B5EF4-FFF2-40B4-BE49-F238E27FC236}">
                <a16:creationId xmlns:a16="http://schemas.microsoft.com/office/drawing/2014/main" id="{BDDC82BD-9B36-401A-B847-316CE484BA36}"/>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1476463" y="2275993"/>
            <a:ext cx="4018326" cy="4142749"/>
          </a:xfrm>
          <a:prstGeom prst="rect">
            <a:avLst/>
          </a:prstGeom>
          <a:noFill/>
          <a:ln>
            <a:noFill/>
          </a:ln>
        </p:spPr>
      </p:pic>
      <p:sp>
        <p:nvSpPr>
          <p:cNvPr id="9" name="Text Placeholder 8">
            <a:extLst>
              <a:ext uri="{FF2B5EF4-FFF2-40B4-BE49-F238E27FC236}">
                <a16:creationId xmlns:a16="http://schemas.microsoft.com/office/drawing/2014/main" id="{EF13248F-E7C8-4F31-ACBD-6D5DB74F2AFD}"/>
              </a:ext>
            </a:extLst>
          </p:cNvPr>
          <p:cNvSpPr>
            <a:spLocks noGrp="1"/>
          </p:cNvSpPr>
          <p:nvPr>
            <p:ph type="body" sz="quarter" idx="3"/>
          </p:nvPr>
        </p:nvSpPr>
        <p:spPr>
          <a:xfrm>
            <a:off x="6169024" y="1297739"/>
            <a:ext cx="5183188" cy="823912"/>
          </a:xfrm>
        </p:spPr>
        <p:txBody>
          <a:bodyPr/>
          <a:lstStyle/>
          <a:p>
            <a:r>
              <a:rPr lang="en-US" dirty="0"/>
              <a:t>ARXML</a:t>
            </a:r>
            <a:endParaRPr lang="sr-Latn-RS" dirty="0"/>
          </a:p>
        </p:txBody>
      </p:sp>
      <p:pic>
        <p:nvPicPr>
          <p:cNvPr id="7" name="Content Placeholder 6">
            <a:extLst>
              <a:ext uri="{FF2B5EF4-FFF2-40B4-BE49-F238E27FC236}">
                <a16:creationId xmlns:a16="http://schemas.microsoft.com/office/drawing/2014/main" id="{2C152696-ADAB-4726-BC8B-3FB38FC0BA2B}"/>
              </a:ext>
            </a:extLst>
          </p:cNvPr>
          <p:cNvPicPr>
            <a:picLocks noGrp="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6840660" y="2275994"/>
            <a:ext cx="4383809" cy="4142749"/>
          </a:xfrm>
          <a:prstGeom prst="rect">
            <a:avLst/>
          </a:prstGeom>
          <a:noFill/>
          <a:ln>
            <a:noFill/>
          </a:ln>
        </p:spPr>
      </p:pic>
    </p:spTree>
    <p:extLst>
      <p:ext uri="{BB962C8B-B14F-4D97-AF65-F5344CB8AC3E}">
        <p14:creationId xmlns:p14="http://schemas.microsoft.com/office/powerpoint/2010/main" val="583681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003A-C33F-484D-81F3-CAFE2D9270B0}"/>
              </a:ext>
            </a:extLst>
          </p:cNvPr>
          <p:cNvSpPr>
            <a:spLocks noGrp="1"/>
          </p:cNvSpPr>
          <p:nvPr>
            <p:ph type="title"/>
          </p:nvPr>
        </p:nvSpPr>
        <p:spPr/>
        <p:txBody>
          <a:bodyPr/>
          <a:lstStyle/>
          <a:p>
            <a:r>
              <a:rPr lang="en-US" dirty="0"/>
              <a:t>Difference between ARXML and FIBEX format</a:t>
            </a:r>
            <a:endParaRPr lang="sr-Latn-RS" dirty="0"/>
          </a:p>
        </p:txBody>
      </p:sp>
      <p:sp>
        <p:nvSpPr>
          <p:cNvPr id="3" name="Content Placeholder 2">
            <a:extLst>
              <a:ext uri="{FF2B5EF4-FFF2-40B4-BE49-F238E27FC236}">
                <a16:creationId xmlns:a16="http://schemas.microsoft.com/office/drawing/2014/main" id="{8AA294D9-F7A1-4C73-AD5A-A28EC97E9F38}"/>
              </a:ext>
            </a:extLst>
          </p:cNvPr>
          <p:cNvSpPr>
            <a:spLocks noGrp="1"/>
          </p:cNvSpPr>
          <p:nvPr>
            <p:ph sz="half" idx="1"/>
          </p:nvPr>
        </p:nvSpPr>
        <p:spPr>
          <a:xfrm>
            <a:off x="838200" y="1825625"/>
            <a:ext cx="5181600" cy="3528040"/>
          </a:xfrm>
        </p:spPr>
        <p:txBody>
          <a:bodyPr>
            <a:normAutofit fontScale="62500" lnSpcReduction="20000"/>
          </a:bodyPr>
          <a:lstStyle/>
          <a:p>
            <a:pPr marL="0" indent="0" algn="just">
              <a:lnSpc>
                <a:spcPct val="107000"/>
              </a:lnSpc>
              <a:spcAft>
                <a:spcPts val="800"/>
              </a:spcAft>
              <a:buNone/>
            </a:pPr>
            <a:r>
              <a:rPr lang="en-US" dirty="0"/>
              <a:t>The </a:t>
            </a:r>
            <a:r>
              <a:rPr lang="sr-Cyrl-RS" dirty="0"/>
              <a:t>linking between the elements in a file</a:t>
            </a:r>
            <a:r>
              <a:rPr lang="en-US" dirty="0"/>
              <a:t> under AUTOSAR</a:t>
            </a:r>
          </a:p>
          <a:p>
            <a:pPr algn="just">
              <a:lnSpc>
                <a:spcPct val="107000"/>
              </a:lnSpc>
              <a:spcAft>
                <a:spcPts val="800"/>
              </a:spcAft>
            </a:pPr>
            <a:r>
              <a:rPr lang="en-US" dirty="0"/>
              <a:t>T</a:t>
            </a:r>
            <a:r>
              <a:rPr lang="sr-Cyrl-RS" dirty="0"/>
              <a:t>here are no IDs. </a:t>
            </a:r>
            <a:endParaRPr lang="en-US" dirty="0"/>
          </a:p>
          <a:p>
            <a:pPr algn="just">
              <a:lnSpc>
                <a:spcPct val="107000"/>
              </a:lnSpc>
              <a:spcAft>
                <a:spcPts val="800"/>
              </a:spcAft>
            </a:pPr>
            <a:r>
              <a:rPr lang="en-US" dirty="0"/>
              <a:t>T</a:t>
            </a:r>
            <a:r>
              <a:rPr lang="sr-Cyrl-RS" dirty="0"/>
              <a:t>here are UUIDs, but these are not used for linking. </a:t>
            </a:r>
            <a:endParaRPr lang="en-US" dirty="0"/>
          </a:p>
          <a:p>
            <a:pPr algn="just">
              <a:lnSpc>
                <a:spcPct val="107000"/>
              </a:lnSpc>
              <a:spcAft>
                <a:spcPts val="800"/>
              </a:spcAft>
            </a:pPr>
            <a:r>
              <a:rPr lang="sr-Cyrl-RS" dirty="0"/>
              <a:t>What is referenced is the Short Name of the respective element, the path within the XML structure being prefixed to the Short Name. </a:t>
            </a:r>
            <a:endParaRPr lang="en-US" dirty="0"/>
          </a:p>
          <a:p>
            <a:pPr algn="just">
              <a:lnSpc>
                <a:spcPct val="107000"/>
              </a:lnSpc>
              <a:spcAft>
                <a:spcPts val="800"/>
              </a:spcAft>
            </a:pPr>
            <a:r>
              <a:rPr lang="sr-Cyrl-RS" dirty="0"/>
              <a:t>It is even possible to link to an external file via the path. </a:t>
            </a:r>
            <a:endParaRPr lang="sr-Latn-RS" dirty="0"/>
          </a:p>
          <a:p>
            <a:pPr marL="0" indent="0" algn="just">
              <a:lnSpc>
                <a:spcPct val="107000"/>
              </a:lnSpc>
              <a:spcAft>
                <a:spcPts val="800"/>
              </a:spcAft>
              <a:buNone/>
            </a:pPr>
            <a:endParaRPr lang="sr-Latn-R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379D88E-B4D2-4732-9896-4F1FCCF09750}"/>
              </a:ext>
            </a:extLst>
          </p:cNvPr>
          <p:cNvSpPr>
            <a:spLocks noGrp="1"/>
          </p:cNvSpPr>
          <p:nvPr>
            <p:ph sz="half" idx="2"/>
          </p:nvPr>
        </p:nvSpPr>
        <p:spPr/>
        <p:txBody>
          <a:bodyPr>
            <a:normAutofit fontScale="62500" lnSpcReduction="20000"/>
          </a:bodyPr>
          <a:lstStyle/>
          <a:p>
            <a:pPr marL="0" indent="0">
              <a:buNone/>
            </a:pPr>
            <a:r>
              <a:rPr lang="en-US" dirty="0"/>
              <a:t>The </a:t>
            </a:r>
            <a:r>
              <a:rPr lang="sr-Cyrl-RS" dirty="0"/>
              <a:t>linking between the elements in a file</a:t>
            </a:r>
            <a:r>
              <a:rPr lang="en-US" dirty="0"/>
              <a:t> under FIBEX</a:t>
            </a:r>
          </a:p>
          <a:p>
            <a:r>
              <a:rPr lang="sr-Cyrl-RS" dirty="0"/>
              <a:t>linking is via the attributes ID and ID-REF. </a:t>
            </a:r>
            <a:endParaRPr lang="en-US" dirty="0"/>
          </a:p>
          <a:p>
            <a:r>
              <a:rPr lang="sr-Cyrl-RS" dirty="0"/>
              <a:t>Each main element has a unique ID assigned to it. </a:t>
            </a:r>
            <a:endParaRPr lang="en-US" dirty="0"/>
          </a:p>
          <a:p>
            <a:r>
              <a:rPr lang="sr-Cyrl-RS" dirty="0"/>
              <a:t>This ID can then be referenced from other elements. </a:t>
            </a:r>
            <a:endParaRPr lang="en-US" dirty="0"/>
          </a:p>
          <a:p>
            <a:endParaRPr lang="en-US" dirty="0"/>
          </a:p>
          <a:p>
            <a:endParaRPr lang="sr-Latn-RS" dirty="0"/>
          </a:p>
        </p:txBody>
      </p:sp>
    </p:spTree>
    <p:extLst>
      <p:ext uri="{BB962C8B-B14F-4D97-AF65-F5344CB8AC3E}">
        <p14:creationId xmlns:p14="http://schemas.microsoft.com/office/powerpoint/2010/main" val="3566747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003A-C33F-484D-81F3-CAFE2D9270B0}"/>
              </a:ext>
            </a:extLst>
          </p:cNvPr>
          <p:cNvSpPr>
            <a:spLocks noGrp="1"/>
          </p:cNvSpPr>
          <p:nvPr>
            <p:ph type="title"/>
          </p:nvPr>
        </p:nvSpPr>
        <p:spPr/>
        <p:txBody>
          <a:bodyPr/>
          <a:lstStyle/>
          <a:p>
            <a:r>
              <a:rPr lang="en-US" dirty="0"/>
              <a:t>Difference between ARXML and FIBEX format</a:t>
            </a:r>
            <a:endParaRPr lang="sr-Latn-RS" dirty="0"/>
          </a:p>
        </p:txBody>
      </p:sp>
      <p:sp>
        <p:nvSpPr>
          <p:cNvPr id="3" name="Content Placeholder 2">
            <a:extLst>
              <a:ext uri="{FF2B5EF4-FFF2-40B4-BE49-F238E27FC236}">
                <a16:creationId xmlns:a16="http://schemas.microsoft.com/office/drawing/2014/main" id="{8AA294D9-F7A1-4C73-AD5A-A28EC97E9F38}"/>
              </a:ext>
            </a:extLst>
          </p:cNvPr>
          <p:cNvSpPr>
            <a:spLocks noGrp="1"/>
          </p:cNvSpPr>
          <p:nvPr>
            <p:ph sz="half" idx="1"/>
          </p:nvPr>
        </p:nvSpPr>
        <p:spPr>
          <a:xfrm>
            <a:off x="838200" y="1825625"/>
            <a:ext cx="5181600" cy="3528040"/>
          </a:xfrm>
        </p:spPr>
        <p:txBody>
          <a:bodyPr>
            <a:normAutofit fontScale="62500" lnSpcReduction="20000"/>
          </a:bodyPr>
          <a:lstStyle/>
          <a:p>
            <a:pPr marL="0" indent="0" algn="just">
              <a:lnSpc>
                <a:spcPct val="107000"/>
              </a:lnSpc>
              <a:spcAft>
                <a:spcPts val="800"/>
              </a:spcAft>
              <a:buNone/>
            </a:pPr>
            <a:r>
              <a:rPr lang="en-US" dirty="0"/>
              <a:t>The</a:t>
            </a:r>
            <a:r>
              <a:rPr lang="sr-Cyrl-RS" dirty="0"/>
              <a:t> conve</a:t>
            </a:r>
            <a:r>
              <a:rPr lang="en-US" dirty="0" err="1"/>
              <a:t>rsion</a:t>
            </a:r>
            <a:r>
              <a:rPr lang="sr-Cyrl-RS" dirty="0"/>
              <a:t> from FIBEX to AUTOSAR</a:t>
            </a:r>
            <a:endParaRPr lang="en-US" dirty="0"/>
          </a:p>
          <a:p>
            <a:pPr algn="just">
              <a:lnSpc>
                <a:spcPct val="107000"/>
              </a:lnSpc>
              <a:spcAft>
                <a:spcPts val="800"/>
              </a:spcAft>
            </a:pPr>
            <a:r>
              <a:rPr lang="en-US" dirty="0"/>
              <a:t>E</a:t>
            </a:r>
            <a:r>
              <a:rPr lang="sr-Cyrl-RS" dirty="0"/>
              <a:t>lements with the same name are expressed in different units</a:t>
            </a:r>
            <a:endParaRPr lang="en-US" dirty="0"/>
          </a:p>
          <a:p>
            <a:pPr algn="just">
              <a:lnSpc>
                <a:spcPct val="107000"/>
              </a:lnSpc>
              <a:spcAft>
                <a:spcPts val="800"/>
              </a:spcAft>
            </a:pPr>
            <a:r>
              <a:rPr lang="en-US" dirty="0"/>
              <a:t>P</a:t>
            </a:r>
            <a:r>
              <a:rPr lang="sr-Cyrl-RS" dirty="0"/>
              <a:t>articularly in the case of the FlexRay parameters</a:t>
            </a:r>
            <a:r>
              <a:rPr lang="en-US" dirty="0"/>
              <a:t>, can be a problem</a:t>
            </a:r>
          </a:p>
          <a:p>
            <a:pPr lvl="1" algn="just">
              <a:lnSpc>
                <a:spcPct val="107000"/>
              </a:lnSpc>
              <a:spcAft>
                <a:spcPts val="800"/>
              </a:spcAft>
            </a:pPr>
            <a:r>
              <a:rPr lang="sr-Cyrl-RS" dirty="0"/>
              <a:t>Many of the FlexRay parameters that are defined in seconds in AUTOSAR are defined in microseconds in FIBEX. </a:t>
            </a:r>
            <a:endParaRPr lang="en-US" dirty="0"/>
          </a:p>
          <a:p>
            <a:pPr lvl="1" algn="just">
              <a:lnSpc>
                <a:spcPct val="107000"/>
              </a:lnSpc>
              <a:spcAft>
                <a:spcPts val="800"/>
              </a:spcAft>
            </a:pPr>
            <a:r>
              <a:rPr lang="sr-Cyrl-RS" dirty="0"/>
              <a:t>This should be noted in the case of the parameters CYCLE, MAX-INITIALISATION-ERROR and OFFSET-CORRECTION-MAX, among others. </a:t>
            </a:r>
            <a:endParaRPr lang="sr-Latn-RS" dirty="0"/>
          </a:p>
          <a:p>
            <a:pPr marL="0" indent="0" algn="just">
              <a:lnSpc>
                <a:spcPct val="107000"/>
              </a:lnSpc>
              <a:spcAft>
                <a:spcPts val="800"/>
              </a:spcAft>
              <a:buNone/>
            </a:pPr>
            <a:endParaRPr lang="sr-Latn-R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379D88E-B4D2-4732-9896-4F1FCCF09750}"/>
              </a:ext>
            </a:extLst>
          </p:cNvPr>
          <p:cNvSpPr>
            <a:spLocks noGrp="1"/>
          </p:cNvSpPr>
          <p:nvPr>
            <p:ph sz="half" idx="2"/>
          </p:nvPr>
        </p:nvSpPr>
        <p:spPr/>
        <p:txBody>
          <a:bodyPr>
            <a:normAutofit fontScale="62500" lnSpcReduction="20000"/>
          </a:bodyPr>
          <a:lstStyle/>
          <a:p>
            <a:endParaRPr lang="sr-Latn-RS" dirty="0"/>
          </a:p>
        </p:txBody>
      </p:sp>
    </p:spTree>
    <p:extLst>
      <p:ext uri="{BB962C8B-B14F-4D97-AF65-F5344CB8AC3E}">
        <p14:creationId xmlns:p14="http://schemas.microsoft.com/office/powerpoint/2010/main" val="79357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09615-2F4E-452B-A801-D815FE8761A6}"/>
              </a:ext>
            </a:extLst>
          </p:cNvPr>
          <p:cNvSpPr>
            <a:spLocks noGrp="1"/>
          </p:cNvSpPr>
          <p:nvPr>
            <p:ph type="title"/>
          </p:nvPr>
        </p:nvSpPr>
        <p:spPr>
          <a:xfrm>
            <a:off x="838199" y="365125"/>
            <a:ext cx="10956721" cy="1325563"/>
          </a:xfrm>
        </p:spPr>
        <p:txBody>
          <a:bodyPr/>
          <a:lstStyle/>
          <a:p>
            <a:r>
              <a:rPr lang="en-US" dirty="0"/>
              <a:t>AUTOSAR System Description Network Explorer</a:t>
            </a:r>
            <a:endParaRPr lang="sr-Latn-RS" dirty="0"/>
          </a:p>
        </p:txBody>
      </p:sp>
      <p:sp>
        <p:nvSpPr>
          <p:cNvPr id="6" name="Content Placeholder 5">
            <a:extLst>
              <a:ext uri="{FF2B5EF4-FFF2-40B4-BE49-F238E27FC236}">
                <a16:creationId xmlns:a16="http://schemas.microsoft.com/office/drawing/2014/main" id="{957C414F-3B8D-4806-B021-2E72A51BC81B}"/>
              </a:ext>
            </a:extLst>
          </p:cNvPr>
          <p:cNvSpPr>
            <a:spLocks noGrp="1"/>
          </p:cNvSpPr>
          <p:nvPr>
            <p:ph sz="half" idx="2"/>
          </p:nvPr>
        </p:nvSpPr>
        <p:spPr>
          <a:xfrm>
            <a:off x="838199" y="1690688"/>
            <a:ext cx="5867400" cy="4351338"/>
          </a:xfrm>
        </p:spPr>
        <p:txBody>
          <a:bodyPr>
            <a:normAutofit fontScale="62500" lnSpcReduction="20000"/>
          </a:bodyPr>
          <a:lstStyle/>
          <a:p>
            <a:r>
              <a:rPr lang="en-US" dirty="0"/>
              <a:t>The AUTOSAR System Description Network Explorer is a file editor that supports visualizing and editing the communication aspects of AUTOSAR system description files and ECU extracts of system descriptions. </a:t>
            </a:r>
          </a:p>
          <a:p>
            <a:r>
              <a:rPr lang="en-US" dirty="0"/>
              <a:t>It supports Schema version: 4.0.3, 4.1.2, 4.2.1, 4.2.2 and 4.3.0. </a:t>
            </a:r>
          </a:p>
          <a:p>
            <a:r>
              <a:rPr lang="en-US" dirty="0"/>
              <a:t>Schema versions up to and including 3.2.2 can be investigated by using the previous version AUTOSAR System Description Network Explorer (Windows Start </a:t>
            </a:r>
            <a:r>
              <a:rPr lang="en-US" dirty="0" err="1"/>
              <a:t>Menu|Vector</a:t>
            </a:r>
            <a:r>
              <a:rPr lang="en-US" dirty="0"/>
              <a:t> AUTOSAR Explorer).</a:t>
            </a:r>
          </a:p>
          <a:p>
            <a:r>
              <a:rPr lang="en-US" dirty="0"/>
              <a:t>The AUTOSAR system description is a XML based file format. The elements describing the network communication are based on the AUTOSAR system template. A</a:t>
            </a:r>
          </a:p>
          <a:p>
            <a:r>
              <a:rPr lang="en-US" dirty="0"/>
              <a:t>AUTOSAR System Description Network Explorer 2.0 visualizes the communication aspects in a user-friendly way and hides format details as far as possible.</a:t>
            </a:r>
          </a:p>
        </p:txBody>
      </p:sp>
      <p:pic>
        <p:nvPicPr>
          <p:cNvPr id="8" name="Content Placeholder 7">
            <a:extLst>
              <a:ext uri="{FF2B5EF4-FFF2-40B4-BE49-F238E27FC236}">
                <a16:creationId xmlns:a16="http://schemas.microsoft.com/office/drawing/2014/main" id="{60831425-F605-4B39-98CA-24194BC79FA3}"/>
              </a:ext>
            </a:extLst>
          </p:cNvPr>
          <p:cNvPicPr>
            <a:picLocks noGrp="1" noChangeAspect="1"/>
          </p:cNvPicPr>
          <p:nvPr>
            <p:ph sz="half" idx="1"/>
          </p:nvPr>
        </p:nvPicPr>
        <p:blipFill>
          <a:blip r:embed="rId2"/>
          <a:stretch>
            <a:fillRect/>
          </a:stretch>
        </p:blipFill>
        <p:spPr>
          <a:xfrm>
            <a:off x="6659460" y="1690688"/>
            <a:ext cx="5181600" cy="3107757"/>
          </a:xfrm>
        </p:spPr>
      </p:pic>
    </p:spTree>
    <p:extLst>
      <p:ext uri="{BB962C8B-B14F-4D97-AF65-F5344CB8AC3E}">
        <p14:creationId xmlns:p14="http://schemas.microsoft.com/office/powerpoint/2010/main" val="2845308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10894-3387-4FC0-8970-13BA271F72BF}"/>
              </a:ext>
            </a:extLst>
          </p:cNvPr>
          <p:cNvSpPr>
            <a:spLocks noGrp="1"/>
          </p:cNvSpPr>
          <p:nvPr>
            <p:ph type="title"/>
          </p:nvPr>
        </p:nvSpPr>
        <p:spPr/>
        <p:txBody>
          <a:bodyPr/>
          <a:lstStyle/>
          <a:p>
            <a:r>
              <a:rPr lang="en-US" dirty="0"/>
              <a:t>Signals in AUTOSAR</a:t>
            </a:r>
            <a:endParaRPr lang="sr-Latn-RS" dirty="0"/>
          </a:p>
        </p:txBody>
      </p:sp>
      <p:sp>
        <p:nvSpPr>
          <p:cNvPr id="3" name="Content Placeholder 2">
            <a:extLst>
              <a:ext uri="{FF2B5EF4-FFF2-40B4-BE49-F238E27FC236}">
                <a16:creationId xmlns:a16="http://schemas.microsoft.com/office/drawing/2014/main" id="{2552B8CC-2B96-49DE-91EA-A98EAB2265C7}"/>
              </a:ext>
            </a:extLst>
          </p:cNvPr>
          <p:cNvSpPr>
            <a:spLocks noGrp="1"/>
          </p:cNvSpPr>
          <p:nvPr>
            <p:ph sz="half" idx="1"/>
          </p:nvPr>
        </p:nvSpPr>
        <p:spPr/>
        <p:txBody>
          <a:bodyPr>
            <a:normAutofit fontScale="85000" lnSpcReduction="20000"/>
          </a:bodyPr>
          <a:lstStyle/>
          <a:p>
            <a:r>
              <a:rPr lang="en-US" b="0" i="0" dirty="0">
                <a:effectLst/>
                <a:latin typeface="Arial" panose="020B0604020202020204" pitchFamily="34" charset="0"/>
              </a:rPr>
              <a:t>AUTOSAR implements signal-based communication. </a:t>
            </a:r>
          </a:p>
          <a:p>
            <a:r>
              <a:rPr lang="en-US" b="0" i="0" dirty="0">
                <a:effectLst/>
                <a:latin typeface="Arial" panose="020B0604020202020204" pitchFamily="34" charset="0"/>
              </a:rPr>
              <a:t>A signal is the </a:t>
            </a:r>
            <a:r>
              <a:rPr lang="en-US" b="1" i="0" dirty="0">
                <a:effectLst/>
                <a:latin typeface="Arial" panose="020B0604020202020204" pitchFamily="34" charset="0"/>
              </a:rPr>
              <a:t>smallest</a:t>
            </a:r>
            <a:r>
              <a:rPr lang="en-US" b="0" i="0" dirty="0">
                <a:effectLst/>
                <a:latin typeface="Arial" panose="020B0604020202020204" pitchFamily="34" charset="0"/>
              </a:rPr>
              <a:t> amount of information that a </a:t>
            </a:r>
            <a:r>
              <a:rPr lang="en-US" b="0" i="0" u="sng" strike="noStrike" dirty="0">
                <a:solidFill>
                  <a:srgbClr val="0000FF"/>
                </a:solidFill>
                <a:effectLst/>
                <a:latin typeface="Arial" panose="020B0604020202020204" pitchFamily="34" charset="0"/>
                <a:hlinkClick r:id="rId2"/>
              </a:rPr>
              <a:t>CAN</a:t>
            </a:r>
            <a:r>
              <a:rPr lang="en-US" b="0" i="0" dirty="0">
                <a:effectLst/>
                <a:latin typeface="Arial" panose="020B0604020202020204" pitchFamily="34" charset="0"/>
              </a:rPr>
              <a:t> message can have. </a:t>
            </a:r>
          </a:p>
          <a:p>
            <a:r>
              <a:rPr lang="en-US" b="0" i="0" dirty="0">
                <a:effectLst/>
                <a:latin typeface="Arial" panose="020B0604020202020204" pitchFamily="34" charset="0"/>
              </a:rPr>
              <a:t>A signal can be of any size from </a:t>
            </a:r>
            <a:r>
              <a:rPr lang="en-US" b="1" i="0" dirty="0">
                <a:effectLst/>
                <a:latin typeface="Arial" panose="020B0604020202020204" pitchFamily="34" charset="0"/>
              </a:rPr>
              <a:t>1- bit to all 64 bits</a:t>
            </a:r>
            <a:r>
              <a:rPr lang="en-US" b="0" i="0" dirty="0">
                <a:effectLst/>
                <a:latin typeface="Arial" panose="020B0604020202020204" pitchFamily="34" charset="0"/>
              </a:rPr>
              <a:t> of CAN message (considering the CAN message is 8-Bytes), in other words the CAN message is </a:t>
            </a:r>
            <a:r>
              <a:rPr lang="en-US" b="1" i="0" dirty="0">
                <a:effectLst/>
                <a:latin typeface="Arial" panose="020B0604020202020204" pitchFamily="34" charset="0"/>
              </a:rPr>
              <a:t>divided in bits</a:t>
            </a:r>
            <a:r>
              <a:rPr lang="en-US" b="0" i="0" dirty="0">
                <a:effectLst/>
                <a:latin typeface="Arial" panose="020B0604020202020204" pitchFamily="34" charset="0"/>
              </a:rPr>
              <a:t> called signals. </a:t>
            </a:r>
          </a:p>
          <a:p>
            <a:r>
              <a:rPr lang="en-US" b="0" i="0" dirty="0">
                <a:effectLst/>
                <a:latin typeface="Arial" panose="020B0604020202020204" pitchFamily="34" charset="0"/>
              </a:rPr>
              <a:t>Signals can be also there for Ethernet or another bus, the only change is the maximum number of signals it can hold.</a:t>
            </a:r>
            <a:endParaRPr lang="sr-Latn-RS" dirty="0"/>
          </a:p>
        </p:txBody>
      </p:sp>
      <p:sp>
        <p:nvSpPr>
          <p:cNvPr id="4" name="Content Placeholder 3">
            <a:extLst>
              <a:ext uri="{FF2B5EF4-FFF2-40B4-BE49-F238E27FC236}">
                <a16:creationId xmlns:a16="http://schemas.microsoft.com/office/drawing/2014/main" id="{0D35F614-C9C9-4995-BC9F-F2AE46A61ADE}"/>
              </a:ext>
            </a:extLst>
          </p:cNvPr>
          <p:cNvSpPr>
            <a:spLocks noGrp="1"/>
          </p:cNvSpPr>
          <p:nvPr>
            <p:ph sz="half" idx="2"/>
          </p:nvPr>
        </p:nvSpPr>
        <p:spPr/>
        <p:txBody>
          <a:bodyPr>
            <a:normAutofit fontScale="85000" lnSpcReduction="20000"/>
          </a:bodyPr>
          <a:lstStyle/>
          <a:p>
            <a:endParaRPr lang="sr-Latn-RS"/>
          </a:p>
        </p:txBody>
      </p:sp>
    </p:spTree>
    <p:extLst>
      <p:ext uri="{BB962C8B-B14F-4D97-AF65-F5344CB8AC3E}">
        <p14:creationId xmlns:p14="http://schemas.microsoft.com/office/powerpoint/2010/main" val="535919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936DB-8D70-424D-A8A7-ECE007EBAA6D}"/>
              </a:ext>
            </a:extLst>
          </p:cNvPr>
          <p:cNvSpPr>
            <a:spLocks noGrp="1"/>
          </p:cNvSpPr>
          <p:nvPr>
            <p:ph type="title"/>
          </p:nvPr>
        </p:nvSpPr>
        <p:spPr/>
        <p:txBody>
          <a:bodyPr/>
          <a:lstStyle/>
          <a:p>
            <a:r>
              <a:rPr lang="en-US" dirty="0"/>
              <a:t>PDUs in AUTOSAR</a:t>
            </a:r>
            <a:endParaRPr lang="sr-Latn-RS" dirty="0"/>
          </a:p>
        </p:txBody>
      </p:sp>
      <p:sp>
        <p:nvSpPr>
          <p:cNvPr id="3" name="Content Placeholder 2">
            <a:extLst>
              <a:ext uri="{FF2B5EF4-FFF2-40B4-BE49-F238E27FC236}">
                <a16:creationId xmlns:a16="http://schemas.microsoft.com/office/drawing/2014/main" id="{C1286807-6A9A-40C3-BD01-F12A23B30BA1}"/>
              </a:ext>
            </a:extLst>
          </p:cNvPr>
          <p:cNvSpPr>
            <a:spLocks noGrp="1"/>
          </p:cNvSpPr>
          <p:nvPr>
            <p:ph sz="half" idx="1"/>
          </p:nvPr>
        </p:nvSpPr>
        <p:spPr/>
        <p:txBody>
          <a:bodyPr>
            <a:normAutofit fontScale="77500" lnSpcReduction="20000"/>
          </a:bodyPr>
          <a:lstStyle/>
          <a:p>
            <a:r>
              <a:rPr lang="en-US" b="0" i="0" dirty="0">
                <a:effectLst/>
                <a:latin typeface="Arial" panose="020B0604020202020204" pitchFamily="34" charset="0"/>
              </a:rPr>
              <a:t>In AUTOSAR, roughly a message is called PDU (Protocol Data Unit)</a:t>
            </a:r>
          </a:p>
          <a:p>
            <a:r>
              <a:rPr lang="en-US" b="0" i="0" dirty="0">
                <a:effectLst/>
                <a:latin typeface="Arial" panose="020B0604020202020204" pitchFamily="34" charset="0"/>
              </a:rPr>
              <a:t>PDU contains information other than our data which is used or extracted by below or upper layers in transmission or reception respectively. There can be n number of PDUs with varying sizes.</a:t>
            </a:r>
          </a:p>
          <a:p>
            <a:r>
              <a:rPr lang="en-US" dirty="0">
                <a:latin typeface="Arial" panose="020B0604020202020204" pitchFamily="34" charset="0"/>
              </a:rPr>
              <a:t>T</a:t>
            </a:r>
            <a:r>
              <a:rPr lang="en-US" b="0" i="0" dirty="0">
                <a:effectLst/>
                <a:latin typeface="Arial" panose="020B0604020202020204" pitchFamily="34" charset="0"/>
              </a:rPr>
              <a:t>he PDU is basically group of packed signals along with lower-layer information.</a:t>
            </a:r>
          </a:p>
          <a:p>
            <a:r>
              <a:rPr lang="en-US" b="0" i="0" dirty="0">
                <a:effectLst/>
                <a:latin typeface="Arial" panose="020B0604020202020204" pitchFamily="34" charset="0"/>
              </a:rPr>
              <a:t>AUTOSAR </a:t>
            </a:r>
            <a:r>
              <a:rPr lang="en-US" b="0" i="0" u="sng" strike="noStrike" dirty="0">
                <a:solidFill>
                  <a:srgbClr val="0000FF"/>
                </a:solidFill>
                <a:effectLst/>
                <a:latin typeface="Arial" panose="020B0604020202020204" pitchFamily="34" charset="0"/>
                <a:hlinkClick r:id="rId2"/>
              </a:rPr>
              <a:t>COM</a:t>
            </a:r>
            <a:r>
              <a:rPr lang="en-US" b="0" i="0" dirty="0">
                <a:effectLst/>
                <a:latin typeface="Arial" panose="020B0604020202020204" pitchFamily="34" charset="0"/>
              </a:rPr>
              <a:t> performs the packing or unpacking of signals in or from PDU while transmission or reception respectively. Every PDU has a unique identifier associated with it. </a:t>
            </a:r>
            <a:endParaRPr lang="sr-Latn-RS" dirty="0"/>
          </a:p>
        </p:txBody>
      </p:sp>
      <p:sp>
        <p:nvSpPr>
          <p:cNvPr id="4" name="Content Placeholder 3">
            <a:extLst>
              <a:ext uri="{FF2B5EF4-FFF2-40B4-BE49-F238E27FC236}">
                <a16:creationId xmlns:a16="http://schemas.microsoft.com/office/drawing/2014/main" id="{F08C3021-B53C-49EE-9881-09925EAF8770}"/>
              </a:ext>
            </a:extLst>
          </p:cNvPr>
          <p:cNvSpPr>
            <a:spLocks noGrp="1"/>
          </p:cNvSpPr>
          <p:nvPr>
            <p:ph sz="half" idx="2"/>
          </p:nvPr>
        </p:nvSpPr>
        <p:spPr/>
        <p:txBody>
          <a:bodyPr>
            <a:normAutofit fontScale="77500" lnSpcReduction="20000"/>
          </a:bodyPr>
          <a:lstStyle/>
          <a:p>
            <a:endParaRPr lang="sr-Latn-RS"/>
          </a:p>
        </p:txBody>
      </p:sp>
    </p:spTree>
    <p:extLst>
      <p:ext uri="{BB962C8B-B14F-4D97-AF65-F5344CB8AC3E}">
        <p14:creationId xmlns:p14="http://schemas.microsoft.com/office/powerpoint/2010/main" val="1569632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D77CC-002F-48FF-8CF9-CFE062312662}"/>
              </a:ext>
            </a:extLst>
          </p:cNvPr>
          <p:cNvSpPr>
            <a:spLocks noGrp="1"/>
          </p:cNvSpPr>
          <p:nvPr>
            <p:ph type="title"/>
          </p:nvPr>
        </p:nvSpPr>
        <p:spPr/>
        <p:txBody>
          <a:bodyPr/>
          <a:lstStyle/>
          <a:p>
            <a:r>
              <a:rPr lang="en-US" dirty="0"/>
              <a:t>PDUs in AUTOSAR</a:t>
            </a:r>
            <a:endParaRPr lang="sr-Latn-RS" dirty="0"/>
          </a:p>
        </p:txBody>
      </p:sp>
      <p:sp>
        <p:nvSpPr>
          <p:cNvPr id="3" name="Content Placeholder 2">
            <a:extLst>
              <a:ext uri="{FF2B5EF4-FFF2-40B4-BE49-F238E27FC236}">
                <a16:creationId xmlns:a16="http://schemas.microsoft.com/office/drawing/2014/main" id="{7D4D7E8C-372A-48D9-83D2-6784D4178601}"/>
              </a:ext>
            </a:extLst>
          </p:cNvPr>
          <p:cNvSpPr>
            <a:spLocks noGrp="1"/>
          </p:cNvSpPr>
          <p:nvPr>
            <p:ph sz="half" idx="1"/>
          </p:nvPr>
        </p:nvSpPr>
        <p:spPr/>
        <p:txBody>
          <a:bodyPr>
            <a:normAutofit fontScale="70000" lnSpcReduction="20000"/>
          </a:bodyPr>
          <a:lstStyle/>
          <a:p>
            <a:pPr algn="l" fontAlgn="base"/>
            <a:r>
              <a:rPr lang="en-US" b="0" i="0" dirty="0">
                <a:effectLst/>
                <a:latin typeface="Arial" panose="020B0604020202020204" pitchFamily="34" charset="0"/>
              </a:rPr>
              <a:t>PDU contains SDU and PCI.  </a:t>
            </a:r>
          </a:p>
          <a:p>
            <a:pPr lvl="1" fontAlgn="base"/>
            <a:r>
              <a:rPr lang="en-US" b="0" i="0" dirty="0">
                <a:effectLst/>
                <a:latin typeface="Arial" panose="020B0604020202020204" pitchFamily="34" charset="0"/>
              </a:rPr>
              <a:t>SDU is the abbreviation of Service Data Unit </a:t>
            </a:r>
          </a:p>
          <a:p>
            <a:pPr lvl="1" fontAlgn="base"/>
            <a:r>
              <a:rPr lang="en-US" b="0" i="0" dirty="0">
                <a:effectLst/>
                <a:latin typeface="Arial" panose="020B0604020202020204" pitchFamily="34" charset="0"/>
              </a:rPr>
              <a:t>PCI is the Protocol Control Information. </a:t>
            </a:r>
          </a:p>
          <a:p>
            <a:pPr algn="l" fontAlgn="base"/>
            <a:r>
              <a:rPr lang="en-US" b="0" i="0" dirty="0">
                <a:effectLst/>
                <a:latin typeface="Arial" panose="020B0604020202020204" pitchFamily="34" charset="0"/>
              </a:rPr>
              <a:t>SDU is the data that needs to be transmitted. While transmission, SDU is passed from upper layers to lower layers along with PCI. During the reception, SDU is the data extracted from the below layers and passed on to the upper layers.</a:t>
            </a:r>
          </a:p>
          <a:p>
            <a:pPr algn="l" fontAlgn="base"/>
            <a:r>
              <a:rPr lang="en-US" b="0" i="0" dirty="0">
                <a:effectLst/>
                <a:latin typeface="Arial" panose="020B0604020202020204" pitchFamily="34" charset="0"/>
              </a:rPr>
              <a:t>PCI contains the information which indicates the next destination of the SDU. Basically, it contains the source and destination of the SDU. The source and destination in this case is the next layer to which the PDU needs to be passed. </a:t>
            </a:r>
          </a:p>
          <a:p>
            <a:endParaRPr lang="sr-Latn-RS" dirty="0"/>
          </a:p>
        </p:txBody>
      </p:sp>
      <p:sp>
        <p:nvSpPr>
          <p:cNvPr id="4" name="Content Placeholder 3">
            <a:extLst>
              <a:ext uri="{FF2B5EF4-FFF2-40B4-BE49-F238E27FC236}">
                <a16:creationId xmlns:a16="http://schemas.microsoft.com/office/drawing/2014/main" id="{CAE36796-5171-4090-8BAE-5F9414FE83F9}"/>
              </a:ext>
            </a:extLst>
          </p:cNvPr>
          <p:cNvSpPr>
            <a:spLocks noGrp="1"/>
          </p:cNvSpPr>
          <p:nvPr>
            <p:ph sz="half" idx="2"/>
          </p:nvPr>
        </p:nvSpPr>
        <p:spPr/>
        <p:txBody>
          <a:bodyPr>
            <a:normAutofit fontScale="70000" lnSpcReduction="20000"/>
          </a:bodyPr>
          <a:lstStyle/>
          <a:p>
            <a:endParaRPr lang="sr-Latn-RS"/>
          </a:p>
        </p:txBody>
      </p:sp>
    </p:spTree>
    <p:extLst>
      <p:ext uri="{BB962C8B-B14F-4D97-AF65-F5344CB8AC3E}">
        <p14:creationId xmlns:p14="http://schemas.microsoft.com/office/powerpoint/2010/main" val="3822734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AAC9-7762-4DFB-99A1-15D9BD627CC9}"/>
              </a:ext>
            </a:extLst>
          </p:cNvPr>
          <p:cNvSpPr>
            <a:spLocks noGrp="1"/>
          </p:cNvSpPr>
          <p:nvPr>
            <p:ph type="title"/>
          </p:nvPr>
        </p:nvSpPr>
        <p:spPr/>
        <p:txBody>
          <a:bodyPr/>
          <a:lstStyle/>
          <a:p>
            <a:r>
              <a:rPr lang="en-US" dirty="0"/>
              <a:t>PDUs in AUTOSAR</a:t>
            </a:r>
            <a:endParaRPr lang="sr-Latn-RS" dirty="0"/>
          </a:p>
        </p:txBody>
      </p:sp>
      <p:sp>
        <p:nvSpPr>
          <p:cNvPr id="3" name="Content Placeholder 2">
            <a:extLst>
              <a:ext uri="{FF2B5EF4-FFF2-40B4-BE49-F238E27FC236}">
                <a16:creationId xmlns:a16="http://schemas.microsoft.com/office/drawing/2014/main" id="{DE4F08B1-A4F5-4AE5-9772-C440FCD87D00}"/>
              </a:ext>
            </a:extLst>
          </p:cNvPr>
          <p:cNvSpPr>
            <a:spLocks noGrp="1"/>
          </p:cNvSpPr>
          <p:nvPr>
            <p:ph sz="half" idx="1"/>
          </p:nvPr>
        </p:nvSpPr>
        <p:spPr/>
        <p:txBody>
          <a:bodyPr>
            <a:normAutofit fontScale="77500" lnSpcReduction="20000"/>
          </a:bodyPr>
          <a:lstStyle/>
          <a:p>
            <a:pPr algn="l" fontAlgn="base"/>
            <a:r>
              <a:rPr lang="en-US" b="0" i="0" dirty="0">
                <a:effectLst/>
                <a:latin typeface="Arial" panose="020B0604020202020204" pitchFamily="34" charset="0"/>
              </a:rPr>
              <a:t>While transferring PDU from layer to layer it’s called by relevant names based on the layer it is in. The PDUs are named as: </a:t>
            </a:r>
          </a:p>
          <a:p>
            <a:pPr lvl="1" fontAlgn="base"/>
            <a:r>
              <a:rPr lang="en-US" b="1" i="0" dirty="0">
                <a:effectLst/>
                <a:latin typeface="Arial" panose="020B0604020202020204" pitchFamily="34" charset="0"/>
              </a:rPr>
              <a:t>I-PDU</a:t>
            </a:r>
            <a:r>
              <a:rPr lang="en-US" b="0" i="0" dirty="0">
                <a:effectLst/>
                <a:latin typeface="Arial" panose="020B0604020202020204" pitchFamily="34" charset="0"/>
              </a:rPr>
              <a:t> (Interaction Layer PDU), </a:t>
            </a:r>
          </a:p>
          <a:p>
            <a:pPr lvl="1" fontAlgn="base"/>
            <a:r>
              <a:rPr lang="en-US" b="1" i="0" dirty="0">
                <a:effectLst/>
                <a:latin typeface="Arial" panose="020B0604020202020204" pitchFamily="34" charset="0"/>
              </a:rPr>
              <a:t>N-PDU </a:t>
            </a:r>
            <a:r>
              <a:rPr lang="en-US" b="0" i="0" dirty="0">
                <a:effectLst/>
                <a:latin typeface="Arial" panose="020B0604020202020204" pitchFamily="34" charset="0"/>
              </a:rPr>
              <a:t>(Network Layer PDU), </a:t>
            </a:r>
          </a:p>
          <a:p>
            <a:pPr lvl="1" fontAlgn="base"/>
            <a:r>
              <a:rPr lang="en-US" b="1" i="0" dirty="0">
                <a:effectLst/>
                <a:latin typeface="Arial" panose="020B0604020202020204" pitchFamily="34" charset="0"/>
              </a:rPr>
              <a:t>L-PDU</a:t>
            </a:r>
            <a:r>
              <a:rPr lang="en-US" b="0" i="0" dirty="0">
                <a:effectLst/>
                <a:latin typeface="Arial" panose="020B0604020202020204" pitchFamily="34" charset="0"/>
              </a:rPr>
              <a:t> (Data Link Layer PDU).</a:t>
            </a:r>
          </a:p>
          <a:p>
            <a:pPr algn="l" fontAlgn="base"/>
            <a:r>
              <a:rPr lang="en-US" b="0" i="0" dirty="0">
                <a:effectLst/>
                <a:latin typeface="Arial" panose="020B0604020202020204" pitchFamily="34" charset="0"/>
              </a:rPr>
              <a:t>Whenever the PDU is in layers above Communication Hardware Abstraction layer then it’s called </a:t>
            </a:r>
            <a:r>
              <a:rPr lang="en-US" b="1" i="0" dirty="0">
                <a:effectLst/>
                <a:latin typeface="Arial" panose="020B0604020202020204" pitchFamily="34" charset="0"/>
              </a:rPr>
              <a:t>I-PDU. </a:t>
            </a:r>
          </a:p>
          <a:p>
            <a:pPr algn="l" fontAlgn="base"/>
            <a:r>
              <a:rPr lang="en-US" b="0" i="0" dirty="0">
                <a:effectLst/>
                <a:latin typeface="Arial" panose="020B0604020202020204" pitchFamily="34" charset="0"/>
              </a:rPr>
              <a:t>Whenever the PDU is in layers below PDU-R and above the Communication Drivers layer then it’s called </a:t>
            </a:r>
            <a:r>
              <a:rPr lang="en-US" b="1" i="0" dirty="0">
                <a:effectLst/>
                <a:latin typeface="Arial" panose="020B0604020202020204" pitchFamily="34" charset="0"/>
              </a:rPr>
              <a:t>N-PDU</a:t>
            </a:r>
            <a:r>
              <a:rPr lang="en-US" b="0" i="0" dirty="0">
                <a:effectLst/>
                <a:latin typeface="Arial" panose="020B0604020202020204" pitchFamily="34" charset="0"/>
              </a:rPr>
              <a:t>. </a:t>
            </a:r>
          </a:p>
          <a:p>
            <a:pPr algn="l" fontAlgn="base"/>
            <a:r>
              <a:rPr lang="en-US" b="0" i="0" dirty="0">
                <a:effectLst/>
                <a:latin typeface="Arial" panose="020B0604020202020204" pitchFamily="34" charset="0"/>
              </a:rPr>
              <a:t>Whenever the PDU is below Communication Hardware Abstraction then it’s called </a:t>
            </a:r>
            <a:r>
              <a:rPr lang="en-US" b="1" i="0" dirty="0">
                <a:effectLst/>
                <a:latin typeface="Arial" panose="020B0604020202020204" pitchFamily="34" charset="0"/>
              </a:rPr>
              <a:t>L-PDU.</a:t>
            </a:r>
            <a:r>
              <a:rPr lang="en-US" b="0" i="0" dirty="0">
                <a:effectLst/>
                <a:latin typeface="Arial" panose="020B0604020202020204" pitchFamily="34" charset="0"/>
              </a:rPr>
              <a:t> </a:t>
            </a:r>
          </a:p>
          <a:p>
            <a:endParaRPr lang="sr-Latn-RS" dirty="0"/>
          </a:p>
        </p:txBody>
      </p:sp>
      <p:pic>
        <p:nvPicPr>
          <p:cNvPr id="2050" name="Picture 2" descr="PDU_SDU_PCI_pack">
            <a:extLst>
              <a:ext uri="{FF2B5EF4-FFF2-40B4-BE49-F238E27FC236}">
                <a16:creationId xmlns:a16="http://schemas.microsoft.com/office/drawing/2014/main" id="{F7C7E5AE-330E-4672-A7FE-3CD475C4427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15628" y="1825625"/>
            <a:ext cx="409474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300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0121E-0552-46A9-A495-1AB3902D3AB2}"/>
              </a:ext>
            </a:extLst>
          </p:cNvPr>
          <p:cNvSpPr>
            <a:spLocks noGrp="1"/>
          </p:cNvSpPr>
          <p:nvPr>
            <p:ph type="title"/>
          </p:nvPr>
        </p:nvSpPr>
        <p:spPr/>
        <p:txBody>
          <a:bodyPr/>
          <a:lstStyle/>
          <a:p>
            <a:r>
              <a:rPr lang="en-US" dirty="0"/>
              <a:t>PDUs in AUTOSAR</a:t>
            </a:r>
            <a:endParaRPr lang="sr-Latn-RS" dirty="0"/>
          </a:p>
        </p:txBody>
      </p:sp>
      <p:sp>
        <p:nvSpPr>
          <p:cNvPr id="3" name="Content Placeholder 2">
            <a:extLst>
              <a:ext uri="{FF2B5EF4-FFF2-40B4-BE49-F238E27FC236}">
                <a16:creationId xmlns:a16="http://schemas.microsoft.com/office/drawing/2014/main" id="{C1B8C24B-78E1-4ABF-B9E0-B537C8BE8B55}"/>
              </a:ext>
            </a:extLst>
          </p:cNvPr>
          <p:cNvSpPr>
            <a:spLocks noGrp="1"/>
          </p:cNvSpPr>
          <p:nvPr>
            <p:ph sz="half" idx="1"/>
          </p:nvPr>
        </p:nvSpPr>
        <p:spPr/>
        <p:txBody>
          <a:bodyPr>
            <a:normAutofit fontScale="62500" lnSpcReduction="20000"/>
          </a:bodyPr>
          <a:lstStyle/>
          <a:p>
            <a:pPr fontAlgn="base"/>
            <a:r>
              <a:rPr lang="en-US" dirty="0">
                <a:effectLst/>
                <a:latin typeface="Arial" panose="020B0604020202020204" pitchFamily="34" charset="0"/>
              </a:rPr>
              <a:t>Computation method or </a:t>
            </a:r>
            <a:r>
              <a:rPr lang="en-US" dirty="0" err="1">
                <a:effectLst/>
                <a:latin typeface="Arial" panose="020B0604020202020204" pitchFamily="34" charset="0"/>
              </a:rPr>
              <a:t>compu</a:t>
            </a:r>
            <a:r>
              <a:rPr lang="en-US" dirty="0">
                <a:effectLst/>
                <a:latin typeface="Arial" panose="020B0604020202020204" pitchFamily="34" charset="0"/>
              </a:rPr>
              <a:t> method in short is used to transform the </a:t>
            </a:r>
            <a:r>
              <a:rPr lang="en-US" u="sng" strike="noStrike" dirty="0">
                <a:solidFill>
                  <a:srgbClr val="0000FF"/>
                </a:solidFill>
                <a:effectLst/>
                <a:latin typeface="Arial" panose="020B0604020202020204" pitchFamily="34" charset="0"/>
                <a:hlinkClick r:id="rId2"/>
              </a:rPr>
              <a:t>fixed point values</a:t>
            </a:r>
            <a:r>
              <a:rPr lang="en-US" dirty="0">
                <a:effectLst/>
                <a:latin typeface="Arial" panose="020B0604020202020204" pitchFamily="34" charset="0"/>
              </a:rPr>
              <a:t> in software into physical values which can be floating point values.</a:t>
            </a:r>
          </a:p>
          <a:p>
            <a:pPr fontAlgn="base"/>
            <a:r>
              <a:rPr lang="en-US" dirty="0">
                <a:effectLst/>
                <a:latin typeface="Arial" panose="020B0604020202020204" pitchFamily="34" charset="0"/>
              </a:rPr>
              <a:t>Compu method defines the relationship of </a:t>
            </a:r>
            <a:r>
              <a:rPr lang="en-US" b="1" dirty="0">
                <a:effectLst/>
                <a:latin typeface="Arial" panose="020B0604020202020204" pitchFamily="34" charset="0"/>
              </a:rPr>
              <a:t>converting </a:t>
            </a:r>
            <a:r>
              <a:rPr lang="en-US" dirty="0">
                <a:effectLst/>
                <a:latin typeface="Arial" panose="020B0604020202020204" pitchFamily="34" charset="0"/>
              </a:rPr>
              <a:t>internal values of </a:t>
            </a:r>
            <a:r>
              <a:rPr lang="en-US" u="none" strike="noStrike" dirty="0">
                <a:solidFill>
                  <a:srgbClr val="0000FF"/>
                </a:solidFill>
                <a:effectLst/>
                <a:latin typeface="Arial" panose="020B0604020202020204" pitchFamily="34" charset="0"/>
                <a:hlinkClick r:id="rId3"/>
              </a:rPr>
              <a:t>SWC</a:t>
            </a:r>
            <a:r>
              <a:rPr lang="en-US" dirty="0">
                <a:effectLst/>
                <a:latin typeface="Arial" panose="020B0604020202020204" pitchFamily="34" charset="0"/>
              </a:rPr>
              <a:t> to real/physical values. Compu method is defined for a signal. </a:t>
            </a:r>
          </a:p>
          <a:p>
            <a:pPr fontAlgn="base"/>
            <a:r>
              <a:rPr lang="en-US" dirty="0">
                <a:effectLst/>
                <a:latin typeface="Arial" panose="020B0604020202020204" pitchFamily="34" charset="0"/>
              </a:rPr>
              <a:t>There are mainly three categories of </a:t>
            </a:r>
            <a:r>
              <a:rPr lang="en-US" dirty="0" err="1">
                <a:effectLst/>
                <a:latin typeface="Arial" panose="020B0604020202020204" pitchFamily="34" charset="0"/>
              </a:rPr>
              <a:t>compu</a:t>
            </a:r>
            <a:r>
              <a:rPr lang="en-US" dirty="0">
                <a:effectLst/>
                <a:latin typeface="Arial" panose="020B0604020202020204" pitchFamily="34" charset="0"/>
              </a:rPr>
              <a:t> methods:</a:t>
            </a:r>
          </a:p>
          <a:p>
            <a:pPr lvl="1" fontAlgn="base"/>
            <a:r>
              <a:rPr lang="en-US" b="1" dirty="0">
                <a:effectLst/>
                <a:latin typeface="Arial" panose="020B0604020202020204" pitchFamily="34" charset="0"/>
              </a:rPr>
              <a:t>Linear:</a:t>
            </a:r>
            <a:r>
              <a:rPr lang="en-US" dirty="0">
                <a:effectLst/>
                <a:latin typeface="Arial" panose="020B0604020202020204" pitchFamily="34" charset="0"/>
              </a:rPr>
              <a:t> This type of Compu method is used when value to be converted is of linear type. During configuration, we have to give ranges of raw values. Like minimum this value can be, maximum this value can </a:t>
            </a:r>
            <a:r>
              <a:rPr lang="en-US" dirty="0" err="1">
                <a:effectLst/>
                <a:latin typeface="Arial" panose="020B0604020202020204" pitchFamily="34" charset="0"/>
              </a:rPr>
              <a:t>go,Factor</a:t>
            </a:r>
            <a:r>
              <a:rPr lang="en-US" dirty="0">
                <a:effectLst/>
                <a:latin typeface="Arial" panose="020B0604020202020204" pitchFamily="34" charset="0"/>
              </a:rPr>
              <a:t> (which is the multiplication factor or its also called gain),Offset value.</a:t>
            </a:r>
          </a:p>
          <a:p>
            <a:pPr lvl="1" fontAlgn="base"/>
            <a:r>
              <a:rPr lang="en-US" b="1" dirty="0">
                <a:effectLst/>
                <a:latin typeface="Arial" panose="020B0604020202020204" pitchFamily="34" charset="0"/>
              </a:rPr>
              <a:t>Text Table:</a:t>
            </a:r>
            <a:r>
              <a:rPr lang="en-US" dirty="0">
                <a:effectLst/>
                <a:latin typeface="Arial" panose="020B0604020202020204" pitchFamily="34" charset="0"/>
              </a:rPr>
              <a:t> It is most simple type of </a:t>
            </a:r>
            <a:r>
              <a:rPr lang="en-US" dirty="0" err="1">
                <a:effectLst/>
                <a:latin typeface="Arial" panose="020B0604020202020204" pitchFamily="34" charset="0"/>
              </a:rPr>
              <a:t>compu</a:t>
            </a:r>
            <a:r>
              <a:rPr lang="en-US" dirty="0">
                <a:effectLst/>
                <a:latin typeface="Arial" panose="020B0604020202020204" pitchFamily="34" charset="0"/>
              </a:rPr>
              <a:t> method. It is a table of numerical values which represent some text which has some meaning.</a:t>
            </a:r>
          </a:p>
          <a:p>
            <a:pPr lvl="1" fontAlgn="base"/>
            <a:r>
              <a:rPr lang="en-US" b="1" dirty="0">
                <a:effectLst/>
                <a:latin typeface="Arial" panose="020B0604020202020204" pitchFamily="34" charset="0"/>
              </a:rPr>
              <a:t>Scale-Linear:</a:t>
            </a:r>
            <a:r>
              <a:rPr lang="en-US" dirty="0">
                <a:effectLst/>
                <a:latin typeface="Arial" panose="020B0604020202020204" pitchFamily="34" charset="0"/>
              </a:rPr>
              <a:t> It is a table of linear </a:t>
            </a:r>
            <a:r>
              <a:rPr lang="en-US" dirty="0" err="1">
                <a:effectLst/>
                <a:latin typeface="Arial" panose="020B0604020202020204" pitchFamily="34" charset="0"/>
              </a:rPr>
              <a:t>compu</a:t>
            </a:r>
            <a:r>
              <a:rPr lang="en-US" dirty="0">
                <a:effectLst/>
                <a:latin typeface="Arial" panose="020B0604020202020204" pitchFamily="34" charset="0"/>
              </a:rPr>
              <a:t> methods.</a:t>
            </a:r>
          </a:p>
          <a:p>
            <a:endParaRPr lang="sr-Latn-RS" dirty="0"/>
          </a:p>
        </p:txBody>
      </p:sp>
      <p:sp>
        <p:nvSpPr>
          <p:cNvPr id="4" name="Content Placeholder 3">
            <a:extLst>
              <a:ext uri="{FF2B5EF4-FFF2-40B4-BE49-F238E27FC236}">
                <a16:creationId xmlns:a16="http://schemas.microsoft.com/office/drawing/2014/main" id="{877721F2-90E7-4072-907B-52A2152BDBF7}"/>
              </a:ext>
            </a:extLst>
          </p:cNvPr>
          <p:cNvSpPr>
            <a:spLocks noGrp="1"/>
          </p:cNvSpPr>
          <p:nvPr>
            <p:ph sz="half" idx="2"/>
          </p:nvPr>
        </p:nvSpPr>
        <p:spPr/>
        <p:txBody>
          <a:bodyPr>
            <a:normAutofit fontScale="62500" lnSpcReduction="20000"/>
          </a:bodyPr>
          <a:lstStyle/>
          <a:p>
            <a:endParaRPr lang="sr-Latn-RS" dirty="0"/>
          </a:p>
        </p:txBody>
      </p:sp>
    </p:spTree>
    <p:extLst>
      <p:ext uri="{BB962C8B-B14F-4D97-AF65-F5344CB8AC3E}">
        <p14:creationId xmlns:p14="http://schemas.microsoft.com/office/powerpoint/2010/main" val="388584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A72DAF-59B7-3480-AC7D-53BF5C0E41B6}"/>
              </a:ext>
            </a:extLst>
          </p:cNvPr>
          <p:cNvSpPr>
            <a:spLocks noGrp="1"/>
          </p:cNvSpPr>
          <p:nvPr>
            <p:ph type="title"/>
          </p:nvPr>
        </p:nvSpPr>
        <p:spPr/>
        <p:txBody>
          <a:bodyPr/>
          <a:lstStyle/>
          <a:p>
            <a:r>
              <a:rPr lang="en-GB" dirty="0"/>
              <a:t>Vehicle networks infrastructure</a:t>
            </a:r>
          </a:p>
        </p:txBody>
      </p:sp>
      <p:sp>
        <p:nvSpPr>
          <p:cNvPr id="5" name="Content Placeholder 4">
            <a:extLst>
              <a:ext uri="{FF2B5EF4-FFF2-40B4-BE49-F238E27FC236}">
                <a16:creationId xmlns:a16="http://schemas.microsoft.com/office/drawing/2014/main" id="{40176B05-E120-BC12-2460-FCD03A156741}"/>
              </a:ext>
            </a:extLst>
          </p:cNvPr>
          <p:cNvSpPr>
            <a:spLocks noGrp="1"/>
          </p:cNvSpPr>
          <p:nvPr>
            <p:ph idx="1"/>
          </p:nvPr>
        </p:nvSpPr>
        <p:spPr/>
        <p:txBody>
          <a:bodyPr>
            <a:normAutofit/>
          </a:bodyPr>
          <a:lstStyle/>
          <a:p>
            <a:pPr marL="0" indent="0">
              <a:buNone/>
            </a:pPr>
            <a:r>
              <a:rPr lang="en-GB" dirty="0"/>
              <a:t>Agenda:</a:t>
            </a:r>
          </a:p>
          <a:p>
            <a:pPr algn="just"/>
            <a:r>
              <a:rPr lang="en-US" dirty="0"/>
              <a:t>What is AUTOSAR?</a:t>
            </a:r>
          </a:p>
          <a:p>
            <a:pPr algn="just"/>
            <a:r>
              <a:rPr lang="en-US" dirty="0"/>
              <a:t>What is the need of AUTOSAR? </a:t>
            </a:r>
          </a:p>
          <a:p>
            <a:pPr algn="just"/>
            <a:r>
              <a:rPr lang="en-US" dirty="0"/>
              <a:t>Difference between ARXML and FIBEX format</a:t>
            </a:r>
          </a:p>
          <a:p>
            <a:pPr lvl="0" algn="just"/>
            <a:r>
              <a:rPr lang="en-US" dirty="0"/>
              <a:t>ARXML</a:t>
            </a:r>
            <a:r>
              <a:rPr lang="sr-Cyrl-RS" dirty="0"/>
              <a:t> – </a:t>
            </a:r>
            <a:r>
              <a:rPr lang="en-US" dirty="0" err="1"/>
              <a:t>AutoSAR</a:t>
            </a:r>
            <a:r>
              <a:rPr lang="en-US" dirty="0"/>
              <a:t> XML</a:t>
            </a:r>
          </a:p>
        </p:txBody>
      </p:sp>
    </p:spTree>
    <p:extLst>
      <p:ext uri="{BB962C8B-B14F-4D97-AF65-F5344CB8AC3E}">
        <p14:creationId xmlns:p14="http://schemas.microsoft.com/office/powerpoint/2010/main" val="1668196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FD6E-60EF-4DCD-81AA-CA027691CBB5}"/>
              </a:ext>
            </a:extLst>
          </p:cNvPr>
          <p:cNvSpPr>
            <a:spLocks noGrp="1"/>
          </p:cNvSpPr>
          <p:nvPr>
            <p:ph type="title"/>
          </p:nvPr>
        </p:nvSpPr>
        <p:spPr/>
        <p:txBody>
          <a:bodyPr/>
          <a:lstStyle/>
          <a:p>
            <a:r>
              <a:rPr lang="en-US" dirty="0"/>
              <a:t>Vector FIBEX Explorer PRO</a:t>
            </a:r>
            <a:endParaRPr lang="sr-Latn-RS" dirty="0"/>
          </a:p>
        </p:txBody>
      </p:sp>
      <p:sp>
        <p:nvSpPr>
          <p:cNvPr id="3" name="Content Placeholder 2">
            <a:extLst>
              <a:ext uri="{FF2B5EF4-FFF2-40B4-BE49-F238E27FC236}">
                <a16:creationId xmlns:a16="http://schemas.microsoft.com/office/drawing/2014/main" id="{673A8C19-2AAB-4642-8577-4C9A864A0D6A}"/>
              </a:ext>
            </a:extLst>
          </p:cNvPr>
          <p:cNvSpPr>
            <a:spLocks noGrp="1"/>
          </p:cNvSpPr>
          <p:nvPr>
            <p:ph sz="half" idx="1"/>
          </p:nvPr>
        </p:nvSpPr>
        <p:spPr/>
        <p:txBody>
          <a:bodyPr/>
          <a:lstStyle/>
          <a:p>
            <a:r>
              <a:rPr lang="en-US" sz="2600" dirty="0"/>
              <a:t>Download materials “</a:t>
            </a:r>
            <a:r>
              <a:rPr lang="en-US" sz="2600" i="1" dirty="0" err="1"/>
              <a:t>Ethernet_Basic</a:t>
            </a:r>
            <a:r>
              <a:rPr lang="en-US" sz="2600" dirty="0"/>
              <a:t>” from Canvas and save them in your workspace</a:t>
            </a:r>
          </a:p>
          <a:p>
            <a:r>
              <a:rPr lang="en-US" sz="2600" dirty="0"/>
              <a:t>Open an existing ARXML database as shown in the picture (select File/Open)</a:t>
            </a:r>
          </a:p>
          <a:p>
            <a:pPr lvl="1"/>
            <a:r>
              <a:rPr lang="en-US" sz="2200" dirty="0"/>
              <a:t>Name of the database is “</a:t>
            </a:r>
            <a:r>
              <a:rPr lang="en-US" sz="2200" i="1" dirty="0" err="1"/>
              <a:t>Network.arxml</a:t>
            </a:r>
            <a:r>
              <a:rPr lang="en-US" sz="2200" dirty="0"/>
              <a:t>”</a:t>
            </a:r>
          </a:p>
        </p:txBody>
      </p:sp>
      <p:pic>
        <p:nvPicPr>
          <p:cNvPr id="10" name="Content Placeholder 9">
            <a:extLst>
              <a:ext uri="{FF2B5EF4-FFF2-40B4-BE49-F238E27FC236}">
                <a16:creationId xmlns:a16="http://schemas.microsoft.com/office/drawing/2014/main" id="{9B0E4945-3F0D-4865-BFD3-C5E21A219ED9}"/>
              </a:ext>
            </a:extLst>
          </p:cNvPr>
          <p:cNvPicPr>
            <a:picLocks noGrp="1" noChangeAspect="1"/>
          </p:cNvPicPr>
          <p:nvPr>
            <p:ph sz="half" idx="2"/>
          </p:nvPr>
        </p:nvPicPr>
        <p:blipFill>
          <a:blip r:embed="rId2"/>
          <a:stretch>
            <a:fillRect/>
          </a:stretch>
        </p:blipFill>
        <p:spPr>
          <a:xfrm>
            <a:off x="6257272" y="1825625"/>
            <a:ext cx="5722292" cy="3319030"/>
          </a:xfrm>
        </p:spPr>
      </p:pic>
    </p:spTree>
    <p:extLst>
      <p:ext uri="{BB962C8B-B14F-4D97-AF65-F5344CB8AC3E}">
        <p14:creationId xmlns:p14="http://schemas.microsoft.com/office/powerpoint/2010/main" val="2095829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FD6E-60EF-4DCD-81AA-CA027691CBB5}"/>
              </a:ext>
            </a:extLst>
          </p:cNvPr>
          <p:cNvSpPr>
            <a:spLocks noGrp="1"/>
          </p:cNvSpPr>
          <p:nvPr>
            <p:ph type="title"/>
          </p:nvPr>
        </p:nvSpPr>
        <p:spPr/>
        <p:txBody>
          <a:bodyPr/>
          <a:lstStyle/>
          <a:p>
            <a:r>
              <a:rPr lang="en-US" dirty="0"/>
              <a:t>Vector FIBEX Explorer PRO</a:t>
            </a:r>
            <a:endParaRPr lang="sr-Latn-RS" dirty="0"/>
          </a:p>
        </p:txBody>
      </p:sp>
      <p:sp>
        <p:nvSpPr>
          <p:cNvPr id="3" name="Content Placeholder 2">
            <a:extLst>
              <a:ext uri="{FF2B5EF4-FFF2-40B4-BE49-F238E27FC236}">
                <a16:creationId xmlns:a16="http://schemas.microsoft.com/office/drawing/2014/main" id="{673A8C19-2AAB-4642-8577-4C9A864A0D6A}"/>
              </a:ext>
            </a:extLst>
          </p:cNvPr>
          <p:cNvSpPr>
            <a:spLocks noGrp="1"/>
          </p:cNvSpPr>
          <p:nvPr>
            <p:ph sz="half" idx="1"/>
          </p:nvPr>
        </p:nvSpPr>
        <p:spPr/>
        <p:txBody>
          <a:bodyPr/>
          <a:lstStyle/>
          <a:p>
            <a:pPr marL="0" indent="0">
              <a:buNone/>
            </a:pPr>
            <a:r>
              <a:rPr lang="en-US" sz="2600" dirty="0"/>
              <a:t>Utilization of the content view can be done by:</a:t>
            </a:r>
          </a:p>
          <a:p>
            <a:r>
              <a:rPr lang="en-US" sz="2600" dirty="0"/>
              <a:t>Frames</a:t>
            </a:r>
          </a:p>
          <a:p>
            <a:r>
              <a:rPr lang="en-US" sz="2600" dirty="0"/>
              <a:t>PDUs</a:t>
            </a:r>
          </a:p>
          <a:p>
            <a:r>
              <a:rPr lang="en-US" sz="2600" dirty="0"/>
              <a:t>Signal Groups</a:t>
            </a:r>
          </a:p>
          <a:p>
            <a:r>
              <a:rPr lang="en-US" sz="2600" dirty="0"/>
              <a:t>Signals</a:t>
            </a:r>
            <a:endParaRPr lang="en-US" sz="2200" dirty="0"/>
          </a:p>
        </p:txBody>
      </p:sp>
      <p:pic>
        <p:nvPicPr>
          <p:cNvPr id="7" name="Content Placeholder 6">
            <a:extLst>
              <a:ext uri="{FF2B5EF4-FFF2-40B4-BE49-F238E27FC236}">
                <a16:creationId xmlns:a16="http://schemas.microsoft.com/office/drawing/2014/main" id="{79C34F2D-A384-44C3-9A74-64E661E8457B}"/>
              </a:ext>
            </a:extLst>
          </p:cNvPr>
          <p:cNvPicPr>
            <a:picLocks noGrp="1" noChangeAspect="1"/>
          </p:cNvPicPr>
          <p:nvPr>
            <p:ph sz="half" idx="2"/>
          </p:nvPr>
        </p:nvPicPr>
        <p:blipFill>
          <a:blip r:embed="rId2"/>
          <a:stretch>
            <a:fillRect/>
          </a:stretch>
        </p:blipFill>
        <p:spPr>
          <a:xfrm>
            <a:off x="6943471" y="2386581"/>
            <a:ext cx="3639058" cy="3229426"/>
          </a:xfrm>
        </p:spPr>
      </p:pic>
    </p:spTree>
    <p:extLst>
      <p:ext uri="{BB962C8B-B14F-4D97-AF65-F5344CB8AC3E}">
        <p14:creationId xmlns:p14="http://schemas.microsoft.com/office/powerpoint/2010/main" val="230879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FD6E-60EF-4DCD-81AA-CA027691CBB5}"/>
              </a:ext>
            </a:extLst>
          </p:cNvPr>
          <p:cNvSpPr>
            <a:spLocks noGrp="1"/>
          </p:cNvSpPr>
          <p:nvPr>
            <p:ph type="title"/>
          </p:nvPr>
        </p:nvSpPr>
        <p:spPr/>
        <p:txBody>
          <a:bodyPr/>
          <a:lstStyle/>
          <a:p>
            <a:r>
              <a:rPr lang="en-US" dirty="0"/>
              <a:t>Vector FIBEX Explorer PRO</a:t>
            </a:r>
            <a:endParaRPr lang="sr-Latn-RS" dirty="0"/>
          </a:p>
        </p:txBody>
      </p:sp>
      <p:sp>
        <p:nvSpPr>
          <p:cNvPr id="3" name="Content Placeholder 2">
            <a:extLst>
              <a:ext uri="{FF2B5EF4-FFF2-40B4-BE49-F238E27FC236}">
                <a16:creationId xmlns:a16="http://schemas.microsoft.com/office/drawing/2014/main" id="{673A8C19-2AAB-4642-8577-4C9A864A0D6A}"/>
              </a:ext>
            </a:extLst>
          </p:cNvPr>
          <p:cNvSpPr>
            <a:spLocks noGrp="1"/>
          </p:cNvSpPr>
          <p:nvPr>
            <p:ph sz="half" idx="1"/>
          </p:nvPr>
        </p:nvSpPr>
        <p:spPr/>
        <p:txBody>
          <a:bodyPr>
            <a:normAutofit lnSpcReduction="10000"/>
          </a:bodyPr>
          <a:lstStyle/>
          <a:p>
            <a:r>
              <a:rPr lang="en-US" sz="2600" dirty="0"/>
              <a:t>The tool is easy to use</a:t>
            </a:r>
          </a:p>
          <a:p>
            <a:r>
              <a:rPr lang="en-US" sz="2600" dirty="0"/>
              <a:t>Looks similar to FIBEX Explorer</a:t>
            </a:r>
          </a:p>
          <a:p>
            <a:r>
              <a:rPr lang="en-US" sz="2600" dirty="0"/>
              <a:t>PDUs view:</a:t>
            </a:r>
          </a:p>
          <a:p>
            <a:pPr lvl="1"/>
            <a:r>
              <a:rPr lang="en-US" dirty="0"/>
              <a:t>As shown in the picture PDUs can be filtered by following types:</a:t>
            </a:r>
          </a:p>
          <a:p>
            <a:pPr lvl="2"/>
            <a:r>
              <a:rPr lang="en-US" dirty="0"/>
              <a:t>Container I-PDU</a:t>
            </a:r>
          </a:p>
          <a:p>
            <a:pPr lvl="2"/>
            <a:r>
              <a:rPr lang="en-US" dirty="0"/>
              <a:t>DCM I-PDU</a:t>
            </a:r>
          </a:p>
          <a:p>
            <a:pPr lvl="2"/>
            <a:r>
              <a:rPr lang="en-US" dirty="0"/>
              <a:t>General Purpose PDU</a:t>
            </a:r>
          </a:p>
          <a:p>
            <a:pPr lvl="2"/>
            <a:r>
              <a:rPr lang="en-US" dirty="0"/>
              <a:t>General Purpose I-PDU</a:t>
            </a:r>
          </a:p>
          <a:p>
            <a:pPr lvl="2"/>
            <a:r>
              <a:rPr lang="en-US" dirty="0"/>
              <a:t>I-Signal-I-PDU</a:t>
            </a:r>
          </a:p>
          <a:p>
            <a:pPr lvl="2"/>
            <a:r>
              <a:rPr lang="en-US" dirty="0"/>
              <a:t>…</a:t>
            </a:r>
          </a:p>
          <a:p>
            <a:pPr lvl="2"/>
            <a:r>
              <a:rPr lang="en-US" dirty="0"/>
              <a:t>NM-PDU</a:t>
            </a:r>
          </a:p>
          <a:p>
            <a:pPr lvl="2"/>
            <a:endParaRPr lang="en-US" sz="1400" dirty="0"/>
          </a:p>
        </p:txBody>
      </p:sp>
      <p:pic>
        <p:nvPicPr>
          <p:cNvPr id="8" name="Content Placeholder 7">
            <a:extLst>
              <a:ext uri="{FF2B5EF4-FFF2-40B4-BE49-F238E27FC236}">
                <a16:creationId xmlns:a16="http://schemas.microsoft.com/office/drawing/2014/main" id="{C4449A9A-AF0B-49EB-985D-BD70048BC14B}"/>
              </a:ext>
            </a:extLst>
          </p:cNvPr>
          <p:cNvPicPr>
            <a:picLocks noGrp="1" noChangeAspect="1"/>
          </p:cNvPicPr>
          <p:nvPr>
            <p:ph sz="half" idx="2"/>
          </p:nvPr>
        </p:nvPicPr>
        <p:blipFill>
          <a:blip r:embed="rId2"/>
          <a:stretch>
            <a:fillRect/>
          </a:stretch>
        </p:blipFill>
        <p:spPr>
          <a:xfrm>
            <a:off x="6019800" y="3056265"/>
            <a:ext cx="5918897" cy="3436610"/>
          </a:xfrm>
        </p:spPr>
      </p:pic>
    </p:spTree>
    <p:extLst>
      <p:ext uri="{BB962C8B-B14F-4D97-AF65-F5344CB8AC3E}">
        <p14:creationId xmlns:p14="http://schemas.microsoft.com/office/powerpoint/2010/main" val="1073804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FD6E-60EF-4DCD-81AA-CA027691CBB5}"/>
              </a:ext>
            </a:extLst>
          </p:cNvPr>
          <p:cNvSpPr>
            <a:spLocks noGrp="1"/>
          </p:cNvSpPr>
          <p:nvPr>
            <p:ph type="title"/>
          </p:nvPr>
        </p:nvSpPr>
        <p:spPr/>
        <p:txBody>
          <a:bodyPr/>
          <a:lstStyle/>
          <a:p>
            <a:r>
              <a:rPr lang="en-US" dirty="0"/>
              <a:t>Vector FIBEX Explorer PRO</a:t>
            </a:r>
            <a:endParaRPr lang="sr-Latn-RS" dirty="0"/>
          </a:p>
        </p:txBody>
      </p:sp>
      <p:sp>
        <p:nvSpPr>
          <p:cNvPr id="3" name="Content Placeholder 2">
            <a:extLst>
              <a:ext uri="{FF2B5EF4-FFF2-40B4-BE49-F238E27FC236}">
                <a16:creationId xmlns:a16="http://schemas.microsoft.com/office/drawing/2014/main" id="{673A8C19-2AAB-4642-8577-4C9A864A0D6A}"/>
              </a:ext>
            </a:extLst>
          </p:cNvPr>
          <p:cNvSpPr>
            <a:spLocks noGrp="1"/>
          </p:cNvSpPr>
          <p:nvPr>
            <p:ph sz="half" idx="1"/>
          </p:nvPr>
        </p:nvSpPr>
        <p:spPr/>
        <p:txBody>
          <a:bodyPr>
            <a:normAutofit/>
          </a:bodyPr>
          <a:lstStyle/>
          <a:p>
            <a:r>
              <a:rPr lang="en-US" sz="2600" dirty="0"/>
              <a:t>How to extend the database</a:t>
            </a:r>
          </a:p>
          <a:p>
            <a:pPr lvl="1"/>
            <a:r>
              <a:rPr lang="en-US" dirty="0"/>
              <a:t>Options in the toolbar</a:t>
            </a:r>
          </a:p>
          <a:p>
            <a:pPr lvl="1"/>
            <a:r>
              <a:rPr lang="en-US" dirty="0"/>
              <a:t>Create Cluster</a:t>
            </a:r>
          </a:p>
          <a:p>
            <a:pPr lvl="1"/>
            <a:r>
              <a:rPr lang="en-US" dirty="0"/>
              <a:t>Create ECU</a:t>
            </a:r>
          </a:p>
          <a:p>
            <a:pPr lvl="1"/>
            <a:r>
              <a:rPr lang="en-US" dirty="0"/>
              <a:t>Create Frame</a:t>
            </a:r>
          </a:p>
          <a:p>
            <a:pPr lvl="1"/>
            <a:r>
              <a:rPr lang="en-US" dirty="0"/>
              <a:t>Create (unmapped) DCM-I-PDU</a:t>
            </a:r>
          </a:p>
          <a:p>
            <a:pPr lvl="2"/>
            <a:endParaRPr lang="en-US" sz="1400" dirty="0"/>
          </a:p>
        </p:txBody>
      </p:sp>
      <p:pic>
        <p:nvPicPr>
          <p:cNvPr id="7" name="Content Placeholder 6">
            <a:extLst>
              <a:ext uri="{FF2B5EF4-FFF2-40B4-BE49-F238E27FC236}">
                <a16:creationId xmlns:a16="http://schemas.microsoft.com/office/drawing/2014/main" id="{D5DEF4E7-8B82-4FFA-9FDF-E3A83AE2E5E2}"/>
              </a:ext>
            </a:extLst>
          </p:cNvPr>
          <p:cNvPicPr>
            <a:picLocks noGrp="1" noChangeAspect="1"/>
          </p:cNvPicPr>
          <p:nvPr>
            <p:ph sz="half" idx="2"/>
          </p:nvPr>
        </p:nvPicPr>
        <p:blipFill>
          <a:blip r:embed="rId2"/>
          <a:stretch>
            <a:fillRect/>
          </a:stretch>
        </p:blipFill>
        <p:spPr>
          <a:xfrm>
            <a:off x="6172200" y="3007215"/>
            <a:ext cx="5181600" cy="1988157"/>
          </a:xfrm>
        </p:spPr>
      </p:pic>
    </p:spTree>
    <p:extLst>
      <p:ext uri="{BB962C8B-B14F-4D97-AF65-F5344CB8AC3E}">
        <p14:creationId xmlns:p14="http://schemas.microsoft.com/office/powerpoint/2010/main" val="15412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18FD6-FBF2-4A5D-B802-703B62577333}"/>
              </a:ext>
            </a:extLst>
          </p:cNvPr>
          <p:cNvSpPr>
            <a:spLocks noGrp="1"/>
          </p:cNvSpPr>
          <p:nvPr>
            <p:ph type="title"/>
          </p:nvPr>
        </p:nvSpPr>
        <p:spPr/>
        <p:txBody>
          <a:bodyPr/>
          <a:lstStyle/>
          <a:p>
            <a:r>
              <a:rPr lang="en-US" dirty="0"/>
              <a:t>What is AUTOSAR?</a:t>
            </a:r>
            <a:endParaRPr lang="sr-Latn-RS" dirty="0"/>
          </a:p>
        </p:txBody>
      </p:sp>
      <p:sp>
        <p:nvSpPr>
          <p:cNvPr id="3" name="Content Placeholder 2">
            <a:extLst>
              <a:ext uri="{FF2B5EF4-FFF2-40B4-BE49-F238E27FC236}">
                <a16:creationId xmlns:a16="http://schemas.microsoft.com/office/drawing/2014/main" id="{5461E1C5-69F2-4100-95FA-54F7A339EE0A}"/>
              </a:ext>
            </a:extLst>
          </p:cNvPr>
          <p:cNvSpPr>
            <a:spLocks noGrp="1"/>
          </p:cNvSpPr>
          <p:nvPr>
            <p:ph sz="half" idx="1"/>
          </p:nvPr>
        </p:nvSpPr>
        <p:spPr/>
        <p:txBody>
          <a:bodyPr>
            <a:normAutofit fontScale="77500" lnSpcReduction="20000"/>
          </a:bodyPr>
          <a:lstStyle/>
          <a:p>
            <a:r>
              <a:rPr lang="en-US" b="0" i="0" dirty="0">
                <a:effectLst/>
                <a:latin typeface="Arial" panose="020B0604020202020204" pitchFamily="34" charset="0"/>
              </a:rPr>
              <a:t>Stands for </a:t>
            </a:r>
            <a:r>
              <a:rPr lang="en-US" b="1" i="0" dirty="0" err="1">
                <a:effectLst/>
                <a:latin typeface="Arial" panose="020B0604020202020204" pitchFamily="34" charset="0"/>
              </a:rPr>
              <a:t>AUT</a:t>
            </a:r>
            <a:r>
              <a:rPr lang="en-US" b="0" i="0" dirty="0" err="1">
                <a:effectLst/>
                <a:latin typeface="Arial" panose="020B0604020202020204" pitchFamily="34" charset="0"/>
              </a:rPr>
              <a:t>omotive</a:t>
            </a:r>
            <a:r>
              <a:rPr lang="en-US" b="0" i="0" dirty="0">
                <a:effectLst/>
                <a:latin typeface="Arial" panose="020B0604020202020204" pitchFamily="34" charset="0"/>
              </a:rPr>
              <a:t> </a:t>
            </a:r>
            <a:r>
              <a:rPr lang="en-US" b="1" i="0" dirty="0">
                <a:effectLst/>
                <a:latin typeface="Arial" panose="020B0604020202020204" pitchFamily="34" charset="0"/>
              </a:rPr>
              <a:t>O</a:t>
            </a:r>
            <a:r>
              <a:rPr lang="en-US" b="0" i="0" dirty="0">
                <a:effectLst/>
                <a:latin typeface="Arial" panose="020B0604020202020204" pitchFamily="34" charset="0"/>
              </a:rPr>
              <a:t>pen </a:t>
            </a:r>
            <a:r>
              <a:rPr lang="en-US" b="1" i="0" dirty="0">
                <a:effectLst/>
                <a:latin typeface="Arial" panose="020B0604020202020204" pitchFamily="34" charset="0"/>
              </a:rPr>
              <a:t>S</a:t>
            </a:r>
            <a:r>
              <a:rPr lang="en-US" b="0" i="0" dirty="0">
                <a:effectLst/>
                <a:latin typeface="Arial" panose="020B0604020202020204" pitchFamily="34" charset="0"/>
              </a:rPr>
              <a:t>ystem </a:t>
            </a:r>
            <a:r>
              <a:rPr lang="en-US" b="1" i="0" dirty="0" err="1">
                <a:effectLst/>
                <a:latin typeface="Arial" panose="020B0604020202020204" pitchFamily="34" charset="0"/>
              </a:rPr>
              <a:t>AR</a:t>
            </a:r>
            <a:r>
              <a:rPr lang="en-US" b="0" i="0" dirty="0" err="1">
                <a:effectLst/>
                <a:latin typeface="Arial" panose="020B0604020202020204" pitchFamily="34" charset="0"/>
              </a:rPr>
              <a:t>chitecture</a:t>
            </a:r>
            <a:r>
              <a:rPr lang="en-US" b="0" i="0" dirty="0">
                <a:effectLst/>
                <a:latin typeface="Arial" panose="020B0604020202020204" pitchFamily="34" charset="0"/>
              </a:rPr>
              <a:t> which is a layered architecture with standard specifications founded by a consortium of companies </a:t>
            </a:r>
          </a:p>
          <a:p>
            <a:r>
              <a:rPr lang="en-US" dirty="0">
                <a:latin typeface="Arial" panose="020B0604020202020204" pitchFamily="34" charset="0"/>
              </a:rPr>
              <a:t>H</a:t>
            </a:r>
            <a:r>
              <a:rPr lang="en-US" b="0" i="0" dirty="0">
                <a:effectLst/>
                <a:latin typeface="Arial" panose="020B0604020202020204" pitchFamily="34" charset="0"/>
              </a:rPr>
              <a:t>as different layers to handle and abstract different operations of code</a:t>
            </a:r>
          </a:p>
          <a:p>
            <a:r>
              <a:rPr lang="en-US" dirty="0">
                <a:latin typeface="Arial" panose="020B0604020202020204" pitchFamily="34" charset="0"/>
              </a:rPr>
              <a:t>I</a:t>
            </a:r>
            <a:r>
              <a:rPr lang="en-US" b="0" i="0" dirty="0">
                <a:effectLst/>
                <a:latin typeface="Arial" panose="020B0604020202020204" pitchFamily="34" charset="0"/>
              </a:rPr>
              <a:t>s used for micro controllers which targets applications mostly in automotive space which utilizes CAN, Flex Ray, Ethernet </a:t>
            </a:r>
            <a:r>
              <a:rPr lang="en-US" b="0" i="0" dirty="0" err="1">
                <a:effectLst/>
                <a:latin typeface="Arial" panose="020B0604020202020204" pitchFamily="34" charset="0"/>
              </a:rPr>
              <a:t>etc</a:t>
            </a:r>
            <a:endParaRPr lang="en-US" b="0" i="0" dirty="0">
              <a:effectLst/>
              <a:latin typeface="Arial" panose="020B0604020202020204" pitchFamily="34" charset="0"/>
            </a:endParaRPr>
          </a:p>
          <a:p>
            <a:r>
              <a:rPr lang="en-US" b="0" i="0" dirty="0">
                <a:effectLst/>
                <a:latin typeface="Arial" panose="020B0604020202020204" pitchFamily="34" charset="0"/>
              </a:rPr>
              <a:t>Being used in applications based on micro controllers, it is developed with a view to use least memory possible as micro controllers have resource constraints</a:t>
            </a:r>
            <a:endParaRPr lang="sr-Latn-RS" dirty="0"/>
          </a:p>
        </p:txBody>
      </p:sp>
      <p:pic>
        <p:nvPicPr>
          <p:cNvPr id="1026" name="Picture 2" descr="What is AUTOSAR?">
            <a:extLst>
              <a:ext uri="{FF2B5EF4-FFF2-40B4-BE49-F238E27FC236}">
                <a16:creationId xmlns:a16="http://schemas.microsoft.com/office/drawing/2014/main" id="{39FB237F-293C-4632-B620-25B90E137DE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027833"/>
            <a:ext cx="5181600" cy="3946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64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F0194-F3B2-4A4C-97B0-997352B44C9D}"/>
              </a:ext>
            </a:extLst>
          </p:cNvPr>
          <p:cNvSpPr>
            <a:spLocks noGrp="1"/>
          </p:cNvSpPr>
          <p:nvPr>
            <p:ph type="title"/>
          </p:nvPr>
        </p:nvSpPr>
        <p:spPr/>
        <p:txBody>
          <a:bodyPr/>
          <a:lstStyle/>
          <a:p>
            <a:r>
              <a:rPr lang="en-US" dirty="0"/>
              <a:t>What is AUTOSAR?</a:t>
            </a:r>
            <a:endParaRPr lang="sr-Latn-RS" dirty="0"/>
          </a:p>
        </p:txBody>
      </p:sp>
      <p:sp>
        <p:nvSpPr>
          <p:cNvPr id="3" name="Content Placeholder 2">
            <a:extLst>
              <a:ext uri="{FF2B5EF4-FFF2-40B4-BE49-F238E27FC236}">
                <a16:creationId xmlns:a16="http://schemas.microsoft.com/office/drawing/2014/main" id="{9DD40493-DDD4-4984-A5B9-6B9BBBFA77F8}"/>
              </a:ext>
            </a:extLst>
          </p:cNvPr>
          <p:cNvSpPr>
            <a:spLocks noGrp="1"/>
          </p:cNvSpPr>
          <p:nvPr>
            <p:ph sz="half" idx="1"/>
          </p:nvPr>
        </p:nvSpPr>
        <p:spPr/>
        <p:txBody>
          <a:bodyPr>
            <a:normAutofit fontScale="62500" lnSpcReduction="20000"/>
          </a:bodyPr>
          <a:lstStyle/>
          <a:p>
            <a:pPr algn="l" fontAlgn="base">
              <a:buFont typeface="Arial" panose="020B0604020202020204" pitchFamily="34" charset="0"/>
              <a:buChar char="•"/>
            </a:pPr>
            <a:r>
              <a:rPr lang="en-US" b="1" i="0" dirty="0">
                <a:effectLst/>
                <a:latin typeface="Arial" panose="020B0604020202020204" pitchFamily="34" charset="0"/>
              </a:rPr>
              <a:t>Application Layer:</a:t>
            </a:r>
            <a:r>
              <a:rPr lang="en-US" b="0" i="0" dirty="0">
                <a:effectLst/>
                <a:latin typeface="Arial" panose="020B0604020202020204" pitchFamily="34" charset="0"/>
              </a:rPr>
              <a:t> This layer has the application code which resides in top. It can have different application blocks called as </a:t>
            </a:r>
            <a:r>
              <a:rPr lang="en-US" b="0" i="0" u="sng" strike="noStrike" dirty="0">
                <a:solidFill>
                  <a:srgbClr val="0000FF"/>
                </a:solidFill>
                <a:effectLst/>
                <a:latin typeface="Arial" panose="020B0604020202020204" pitchFamily="34" charset="0"/>
                <a:hlinkClick r:id="rId2"/>
              </a:rPr>
              <a:t>Software Components(SWCs)</a:t>
            </a:r>
            <a:r>
              <a:rPr lang="en-US" b="0" i="0" dirty="0">
                <a:effectLst/>
                <a:latin typeface="Arial" panose="020B0604020202020204" pitchFamily="34" charset="0"/>
              </a:rPr>
              <a:t> for each feature which the ECU needs to support according to application. </a:t>
            </a:r>
          </a:p>
          <a:p>
            <a:pPr algn="l" fontAlgn="base">
              <a:buFont typeface="Arial" panose="020B0604020202020204" pitchFamily="34" charset="0"/>
              <a:buChar char="•"/>
            </a:pPr>
            <a:r>
              <a:rPr lang="en-US" b="1" i="0" dirty="0">
                <a:effectLst/>
                <a:latin typeface="Arial" panose="020B0604020202020204" pitchFamily="34" charset="0"/>
              </a:rPr>
              <a:t>AUTOSAR RTE: </a:t>
            </a:r>
            <a:r>
              <a:rPr lang="en-US" b="0" i="0" dirty="0">
                <a:effectLst/>
                <a:latin typeface="Arial" panose="020B0604020202020204" pitchFamily="34" charset="0"/>
              </a:rPr>
              <a:t>This is one of the important layers of AUTOSAR, it provides communication between different SWCs and also between ECUs. Application layer uses this layer while communicating with other layers below using </a:t>
            </a:r>
            <a:r>
              <a:rPr lang="en-US" b="0" i="0" u="sng" strike="noStrike" dirty="0">
                <a:solidFill>
                  <a:srgbClr val="0000FF"/>
                </a:solidFill>
                <a:effectLst/>
                <a:latin typeface="Arial" panose="020B0604020202020204" pitchFamily="34" charset="0"/>
                <a:hlinkClick r:id="rId3"/>
              </a:rPr>
              <a:t>ports</a:t>
            </a:r>
            <a:r>
              <a:rPr lang="en-US" b="0" i="0" dirty="0">
                <a:effectLst/>
                <a:latin typeface="Arial" panose="020B0604020202020204" pitchFamily="34" charset="0"/>
              </a:rPr>
              <a:t>. </a:t>
            </a:r>
          </a:p>
          <a:p>
            <a:pPr algn="l" fontAlgn="base">
              <a:buFont typeface="Arial" panose="020B0604020202020204" pitchFamily="34" charset="0"/>
              <a:buChar char="•"/>
            </a:pPr>
            <a:r>
              <a:rPr lang="en-US" b="1" i="0" dirty="0">
                <a:effectLst/>
                <a:latin typeface="Arial" panose="020B0604020202020204" pitchFamily="34" charset="0"/>
              </a:rPr>
              <a:t>Services Layer: </a:t>
            </a:r>
            <a:r>
              <a:rPr lang="en-US" b="0" i="0" dirty="0">
                <a:effectLst/>
                <a:latin typeface="Arial" panose="020B0604020202020204" pitchFamily="34" charset="0"/>
              </a:rPr>
              <a:t>This layer provides different services for applications to use. Services like: System Services, Memory Services, Crypto Services, Off-board communication services, Communication services.</a:t>
            </a:r>
          </a:p>
          <a:p>
            <a:endParaRPr lang="sr-Latn-RS" dirty="0"/>
          </a:p>
        </p:txBody>
      </p:sp>
      <p:sp>
        <p:nvSpPr>
          <p:cNvPr id="4" name="Content Placeholder 3">
            <a:extLst>
              <a:ext uri="{FF2B5EF4-FFF2-40B4-BE49-F238E27FC236}">
                <a16:creationId xmlns:a16="http://schemas.microsoft.com/office/drawing/2014/main" id="{A3110C8F-E85A-4641-A391-8CE69E2A62F2}"/>
              </a:ext>
            </a:extLst>
          </p:cNvPr>
          <p:cNvSpPr>
            <a:spLocks noGrp="1"/>
          </p:cNvSpPr>
          <p:nvPr>
            <p:ph sz="half" idx="2"/>
          </p:nvPr>
        </p:nvSpPr>
        <p:spPr/>
        <p:txBody>
          <a:bodyPr>
            <a:normAutofit fontScale="62500" lnSpcReduction="20000"/>
          </a:bodyPr>
          <a:lstStyle/>
          <a:p>
            <a:pPr algn="l" fontAlgn="base">
              <a:buFont typeface="Arial" panose="020B0604020202020204" pitchFamily="34" charset="0"/>
              <a:buChar char="•"/>
            </a:pPr>
            <a:r>
              <a:rPr lang="en-US" b="1" i="0" dirty="0">
                <a:effectLst/>
                <a:latin typeface="Arial" panose="020B0604020202020204" pitchFamily="34" charset="0"/>
              </a:rPr>
              <a:t>ECU Abstraction Layer:</a:t>
            </a:r>
            <a:r>
              <a:rPr lang="en-US" b="0" i="0" dirty="0">
                <a:effectLst/>
                <a:latin typeface="Arial" panose="020B0604020202020204" pitchFamily="34" charset="0"/>
              </a:rPr>
              <a:t> This layer provides ECU related abstractions. It contains different abstracted layers like I/O Hardware Abstraction layer, On board device abstraction, Memory hardware Abstraction, Crypto hardware abstraction, etc. to make applications hardware independent.</a:t>
            </a:r>
          </a:p>
          <a:p>
            <a:pPr algn="l" fontAlgn="base">
              <a:buFont typeface="Arial" panose="020B0604020202020204" pitchFamily="34" charset="0"/>
              <a:buChar char="•"/>
            </a:pPr>
            <a:r>
              <a:rPr lang="en-US" b="1" i="0" dirty="0">
                <a:effectLst/>
                <a:latin typeface="Arial" panose="020B0604020202020204" pitchFamily="34" charset="0"/>
              </a:rPr>
              <a:t>MCAL:</a:t>
            </a:r>
            <a:r>
              <a:rPr lang="en-US" b="0" i="0" dirty="0">
                <a:effectLst/>
                <a:latin typeface="Arial" panose="020B0604020202020204" pitchFamily="34" charset="0"/>
              </a:rPr>
              <a:t> This is </a:t>
            </a:r>
            <a:r>
              <a:rPr lang="en-US" b="1" i="0" dirty="0">
                <a:effectLst/>
                <a:latin typeface="Arial" panose="020B0604020202020204" pitchFamily="34" charset="0"/>
              </a:rPr>
              <a:t>M</a:t>
            </a:r>
            <a:r>
              <a:rPr lang="en-US" b="0" i="0" dirty="0">
                <a:effectLst/>
                <a:latin typeface="Arial" panose="020B0604020202020204" pitchFamily="34" charset="0"/>
              </a:rPr>
              <a:t>icro </a:t>
            </a:r>
            <a:r>
              <a:rPr lang="en-US" b="1" i="0" dirty="0">
                <a:effectLst/>
                <a:latin typeface="Arial" panose="020B0604020202020204" pitchFamily="34" charset="0"/>
              </a:rPr>
              <a:t>C</a:t>
            </a:r>
            <a:r>
              <a:rPr lang="en-US" b="0" i="0" dirty="0">
                <a:effectLst/>
                <a:latin typeface="Arial" panose="020B0604020202020204" pitchFamily="34" charset="0"/>
              </a:rPr>
              <a:t>ontroller </a:t>
            </a:r>
            <a:r>
              <a:rPr lang="en-US" b="1" i="0" dirty="0">
                <a:effectLst/>
                <a:latin typeface="Arial" panose="020B0604020202020204" pitchFamily="34" charset="0"/>
              </a:rPr>
              <a:t>A</a:t>
            </a:r>
            <a:r>
              <a:rPr lang="en-US" b="0" i="0" dirty="0">
                <a:effectLst/>
                <a:latin typeface="Arial" panose="020B0604020202020204" pitchFamily="34" charset="0"/>
              </a:rPr>
              <a:t>bstraction </a:t>
            </a:r>
            <a:r>
              <a:rPr lang="en-US" b="1" i="0" dirty="0">
                <a:effectLst/>
                <a:latin typeface="Arial" panose="020B0604020202020204" pitchFamily="34" charset="0"/>
              </a:rPr>
              <a:t>L</a:t>
            </a:r>
            <a:r>
              <a:rPr lang="en-US" b="0" i="0" dirty="0">
                <a:effectLst/>
                <a:latin typeface="Arial" panose="020B0604020202020204" pitchFamily="34" charset="0"/>
              </a:rPr>
              <a:t>ayer it has drivers using which the above layers communicates with Micro controller hardware peripherals.</a:t>
            </a:r>
          </a:p>
          <a:p>
            <a:endParaRPr lang="sr-Latn-RS" dirty="0"/>
          </a:p>
        </p:txBody>
      </p:sp>
    </p:spTree>
    <p:extLst>
      <p:ext uri="{BB962C8B-B14F-4D97-AF65-F5344CB8AC3E}">
        <p14:creationId xmlns:p14="http://schemas.microsoft.com/office/powerpoint/2010/main" val="1129155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9101B-BD57-453A-9D5C-BC172AF7E536}"/>
              </a:ext>
            </a:extLst>
          </p:cNvPr>
          <p:cNvSpPr>
            <a:spLocks noGrp="1"/>
          </p:cNvSpPr>
          <p:nvPr>
            <p:ph type="title"/>
          </p:nvPr>
        </p:nvSpPr>
        <p:spPr/>
        <p:txBody>
          <a:bodyPr>
            <a:normAutofit/>
          </a:bodyPr>
          <a:lstStyle/>
          <a:p>
            <a:pPr fontAlgn="base"/>
            <a:r>
              <a:rPr lang="en-US" dirty="0"/>
              <a:t>What is the need of AUTOSAR?</a:t>
            </a:r>
            <a:br>
              <a:rPr lang="en-US" dirty="0"/>
            </a:br>
            <a:endParaRPr lang="sr-Latn-RS" dirty="0"/>
          </a:p>
        </p:txBody>
      </p:sp>
      <p:sp>
        <p:nvSpPr>
          <p:cNvPr id="3" name="Content Placeholder 2">
            <a:extLst>
              <a:ext uri="{FF2B5EF4-FFF2-40B4-BE49-F238E27FC236}">
                <a16:creationId xmlns:a16="http://schemas.microsoft.com/office/drawing/2014/main" id="{2BF5DBF4-0BD1-4D24-8039-5526A13CF1FC}"/>
              </a:ext>
            </a:extLst>
          </p:cNvPr>
          <p:cNvSpPr>
            <a:spLocks noGrp="1"/>
          </p:cNvSpPr>
          <p:nvPr>
            <p:ph sz="half" idx="1"/>
          </p:nvPr>
        </p:nvSpPr>
        <p:spPr/>
        <p:txBody>
          <a:bodyPr>
            <a:normAutofit fontScale="62500" lnSpcReduction="20000"/>
          </a:bodyPr>
          <a:lstStyle/>
          <a:p>
            <a:pPr marL="0" indent="0" algn="l" fontAlgn="base">
              <a:buNone/>
            </a:pPr>
            <a:r>
              <a:rPr lang="en-US" b="0" i="0" dirty="0">
                <a:effectLst/>
                <a:latin typeface="Arial" panose="020B0604020202020204" pitchFamily="34" charset="0"/>
              </a:rPr>
              <a:t>Listed below are the problems faced in conventional ways of writing software for ECUs:</a:t>
            </a:r>
          </a:p>
          <a:p>
            <a:pPr algn="l" fontAlgn="base">
              <a:buFont typeface="Arial" panose="020B0604020202020204" pitchFamily="34" charset="0"/>
              <a:buChar char="•"/>
            </a:pPr>
            <a:r>
              <a:rPr lang="en-US" b="0" i="0" dirty="0">
                <a:effectLst/>
                <a:latin typeface="Arial" panose="020B0604020202020204" pitchFamily="34" charset="0"/>
              </a:rPr>
              <a:t>Embedded systems is a vast field having n number of semiconductor manufacturers, hardware and software platforms which can be selected based on application requirements. Due to such varieties, the development effort is tough, and the portability of code is hard which further increases the development cost. </a:t>
            </a:r>
          </a:p>
          <a:p>
            <a:pPr algn="l" fontAlgn="base">
              <a:buFont typeface="Arial" panose="020B0604020202020204" pitchFamily="34" charset="0"/>
              <a:buChar char="•"/>
            </a:pPr>
            <a:r>
              <a:rPr lang="en-US" b="0" i="0" dirty="0">
                <a:effectLst/>
                <a:latin typeface="Arial" panose="020B0604020202020204" pitchFamily="34" charset="0"/>
              </a:rPr>
              <a:t>A automotive is a complex machine which consists of n number of small embedded systems called Electronic control Unit(ECUs) so maintenance and development of code for such controllers is not easy. Further complexity is increased if different ECUs use different MCUs for meeting cost requirements, then each ECU will have different software as hardware platforms will be different. </a:t>
            </a:r>
          </a:p>
          <a:p>
            <a:endParaRPr lang="sr-Latn-RS" dirty="0"/>
          </a:p>
        </p:txBody>
      </p:sp>
      <p:sp>
        <p:nvSpPr>
          <p:cNvPr id="4" name="Content Placeholder 3">
            <a:extLst>
              <a:ext uri="{FF2B5EF4-FFF2-40B4-BE49-F238E27FC236}">
                <a16:creationId xmlns:a16="http://schemas.microsoft.com/office/drawing/2014/main" id="{CB3530E6-6DC4-482F-B155-F38344EC2F1B}"/>
              </a:ext>
            </a:extLst>
          </p:cNvPr>
          <p:cNvSpPr>
            <a:spLocks noGrp="1"/>
          </p:cNvSpPr>
          <p:nvPr>
            <p:ph sz="half" idx="2"/>
          </p:nvPr>
        </p:nvSpPr>
        <p:spPr/>
        <p:txBody>
          <a:bodyPr>
            <a:normAutofit fontScale="62500" lnSpcReduction="20000"/>
          </a:bodyPr>
          <a:lstStyle/>
          <a:p>
            <a:pPr algn="l" fontAlgn="base">
              <a:buFont typeface="Arial" panose="020B0604020202020204" pitchFamily="34" charset="0"/>
              <a:buChar char="•"/>
            </a:pPr>
            <a:r>
              <a:rPr lang="en-US" b="0" i="0" dirty="0">
                <a:effectLst/>
                <a:latin typeface="Arial" panose="020B0604020202020204" pitchFamily="34" charset="0"/>
              </a:rPr>
              <a:t>To partially standardize things, sometimes there is also a need to develop and follow custom created standard ( Custom standard means to develop a </a:t>
            </a:r>
            <a:r>
              <a:rPr lang="en-US" b="1" i="0" dirty="0">
                <a:effectLst/>
                <a:latin typeface="Arial" panose="020B0604020202020204" pitchFamily="34" charset="0"/>
              </a:rPr>
              <a:t>protocol</a:t>
            </a:r>
            <a:r>
              <a:rPr lang="en-US" b="0" i="0" dirty="0">
                <a:effectLst/>
                <a:latin typeface="Arial" panose="020B0604020202020204" pitchFamily="34" charset="0"/>
              </a:rPr>
              <a:t> for communication which is agreed by all ECUs in network ) to communicate with other ECUs. This is the conventional way of writing software which is very hard to maintain and has very less chance of code portability or reuse ability. </a:t>
            </a:r>
          </a:p>
          <a:p>
            <a:pPr algn="l" fontAlgn="base">
              <a:buFont typeface="Arial" panose="020B0604020202020204" pitchFamily="34" charset="0"/>
              <a:buChar char="•"/>
            </a:pPr>
            <a:r>
              <a:rPr lang="en-US" b="0" i="0" dirty="0">
                <a:effectLst/>
                <a:latin typeface="Arial" panose="020B0604020202020204" pitchFamily="34" charset="0"/>
              </a:rPr>
              <a:t>A automobile has n number of parts which are manufactured by different companies called </a:t>
            </a:r>
            <a:r>
              <a:rPr lang="en-US" b="1" i="0" dirty="0">
                <a:effectLst/>
                <a:latin typeface="Arial" panose="020B0604020202020204" pitchFamily="34" charset="0"/>
              </a:rPr>
              <a:t>Tier 1</a:t>
            </a:r>
            <a:r>
              <a:rPr lang="en-US" b="0" i="0" dirty="0">
                <a:effectLst/>
                <a:latin typeface="Arial" panose="020B0604020202020204" pitchFamily="34" charset="0"/>
              </a:rPr>
              <a:t> companies which supplies the parts to OEMs like BMW, Volkswagen, etc. Today almost all mechanical parts are becoming intelligent by adding ECU in them to increase control and efficiency. So those ECUs also need to have a </a:t>
            </a:r>
            <a:r>
              <a:rPr lang="en-US" b="1" i="0" dirty="0">
                <a:effectLst/>
                <a:latin typeface="Arial" panose="020B0604020202020204" pitchFamily="34" charset="0"/>
              </a:rPr>
              <a:t>common way</a:t>
            </a:r>
            <a:r>
              <a:rPr lang="en-US" b="0" i="0" dirty="0">
                <a:effectLst/>
                <a:latin typeface="Arial" panose="020B0604020202020204" pitchFamily="34" charset="0"/>
              </a:rPr>
              <a:t> of communication to communicate with the ECUs of OEM for this again a custom standard needs to be implemented and maintained.</a:t>
            </a:r>
          </a:p>
          <a:p>
            <a:endParaRPr lang="sr-Latn-RS" dirty="0"/>
          </a:p>
        </p:txBody>
      </p:sp>
    </p:spTree>
    <p:extLst>
      <p:ext uri="{BB962C8B-B14F-4D97-AF65-F5344CB8AC3E}">
        <p14:creationId xmlns:p14="http://schemas.microsoft.com/office/powerpoint/2010/main" val="2998092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9101B-BD57-453A-9D5C-BC172AF7E536}"/>
              </a:ext>
            </a:extLst>
          </p:cNvPr>
          <p:cNvSpPr>
            <a:spLocks noGrp="1"/>
          </p:cNvSpPr>
          <p:nvPr>
            <p:ph type="title"/>
          </p:nvPr>
        </p:nvSpPr>
        <p:spPr/>
        <p:txBody>
          <a:bodyPr>
            <a:normAutofit/>
          </a:bodyPr>
          <a:lstStyle/>
          <a:p>
            <a:pPr fontAlgn="base"/>
            <a:r>
              <a:rPr lang="en-US" dirty="0"/>
              <a:t>Types of AUTOSAR</a:t>
            </a:r>
            <a:br>
              <a:rPr lang="en-US" dirty="0"/>
            </a:br>
            <a:endParaRPr lang="sr-Latn-RS" dirty="0"/>
          </a:p>
        </p:txBody>
      </p:sp>
      <p:sp>
        <p:nvSpPr>
          <p:cNvPr id="3" name="Content Placeholder 2">
            <a:extLst>
              <a:ext uri="{FF2B5EF4-FFF2-40B4-BE49-F238E27FC236}">
                <a16:creationId xmlns:a16="http://schemas.microsoft.com/office/drawing/2014/main" id="{2BF5DBF4-0BD1-4D24-8039-5526A13CF1FC}"/>
              </a:ext>
            </a:extLst>
          </p:cNvPr>
          <p:cNvSpPr>
            <a:spLocks noGrp="1"/>
          </p:cNvSpPr>
          <p:nvPr>
            <p:ph sz="half" idx="1"/>
          </p:nvPr>
        </p:nvSpPr>
        <p:spPr/>
        <p:txBody>
          <a:bodyPr>
            <a:normAutofit fontScale="92500" lnSpcReduction="20000"/>
          </a:bodyPr>
          <a:lstStyle/>
          <a:p>
            <a:pPr algn="l" fontAlgn="base"/>
            <a:r>
              <a:rPr lang="en-US" b="0" i="0" dirty="0">
                <a:effectLst/>
                <a:latin typeface="Arial" panose="020B0604020202020204" pitchFamily="34" charset="0"/>
              </a:rPr>
              <a:t>There are two types of AUTOSAR architectures named as </a:t>
            </a:r>
            <a:r>
              <a:rPr lang="en-US" b="1" i="0" dirty="0">
                <a:effectLst/>
                <a:latin typeface="Arial" panose="020B0604020202020204" pitchFamily="34" charset="0"/>
              </a:rPr>
              <a:t>Classic</a:t>
            </a:r>
            <a:r>
              <a:rPr lang="en-US" b="0" i="0" dirty="0">
                <a:effectLst/>
                <a:latin typeface="Arial" panose="020B0604020202020204" pitchFamily="34" charset="0"/>
              </a:rPr>
              <a:t> and </a:t>
            </a:r>
            <a:r>
              <a:rPr lang="en-US" b="1" i="0" dirty="0">
                <a:effectLst/>
                <a:latin typeface="Arial" panose="020B0604020202020204" pitchFamily="34" charset="0"/>
              </a:rPr>
              <a:t>Adaptive</a:t>
            </a:r>
            <a:r>
              <a:rPr lang="en-US" b="0" i="0" dirty="0">
                <a:effectLst/>
                <a:latin typeface="Arial" panose="020B0604020202020204" pitchFamily="34" charset="0"/>
              </a:rPr>
              <a:t>. </a:t>
            </a:r>
          </a:p>
          <a:p>
            <a:pPr algn="l" fontAlgn="base"/>
            <a:r>
              <a:rPr lang="en-US" b="0" i="0" dirty="0">
                <a:effectLst/>
                <a:latin typeface="Arial" panose="020B0604020202020204" pitchFamily="34" charset="0"/>
              </a:rPr>
              <a:t>The Classic have all the modules which are generally needed for a application </a:t>
            </a:r>
          </a:p>
          <a:p>
            <a:pPr algn="l" fontAlgn="base"/>
            <a:r>
              <a:rPr lang="en-US" b="0" i="0" dirty="0">
                <a:effectLst/>
                <a:latin typeface="Arial" panose="020B0604020202020204" pitchFamily="34" charset="0"/>
              </a:rPr>
              <a:t>The Adaptive can be configured and adapted according to application by removing unnecessary modules. </a:t>
            </a:r>
          </a:p>
          <a:p>
            <a:pPr algn="l" fontAlgn="base"/>
            <a:r>
              <a:rPr lang="en-US" b="0" i="0" dirty="0">
                <a:effectLst/>
                <a:latin typeface="Arial" panose="020B0604020202020204" pitchFamily="34" charset="0"/>
              </a:rPr>
              <a:t>Current Classic release version is </a:t>
            </a:r>
            <a:r>
              <a:rPr lang="en-US" b="1" i="0" dirty="0">
                <a:effectLst/>
                <a:latin typeface="Arial" panose="020B0604020202020204" pitchFamily="34" charset="0"/>
              </a:rPr>
              <a:t>4.4.0</a:t>
            </a:r>
            <a:r>
              <a:rPr lang="en-US" b="0" i="0" dirty="0">
                <a:effectLst/>
                <a:latin typeface="Arial" panose="020B0604020202020204" pitchFamily="34" charset="0"/>
              </a:rPr>
              <a:t> and current adaptive version is </a:t>
            </a:r>
            <a:r>
              <a:rPr lang="en-US" b="1" i="0" dirty="0">
                <a:effectLst/>
                <a:latin typeface="Arial" panose="020B0604020202020204" pitchFamily="34" charset="0"/>
              </a:rPr>
              <a:t>19.03</a:t>
            </a:r>
            <a:endParaRPr lang="en-US" b="0" i="0" dirty="0">
              <a:effectLst/>
              <a:latin typeface="Arial" panose="020B0604020202020204" pitchFamily="34" charset="0"/>
            </a:endParaRPr>
          </a:p>
          <a:p>
            <a:endParaRPr lang="sr-Latn-RS" dirty="0"/>
          </a:p>
        </p:txBody>
      </p:sp>
      <p:sp>
        <p:nvSpPr>
          <p:cNvPr id="4" name="Content Placeholder 3">
            <a:extLst>
              <a:ext uri="{FF2B5EF4-FFF2-40B4-BE49-F238E27FC236}">
                <a16:creationId xmlns:a16="http://schemas.microsoft.com/office/drawing/2014/main" id="{CB3530E6-6DC4-482F-B155-F38344EC2F1B}"/>
              </a:ext>
            </a:extLst>
          </p:cNvPr>
          <p:cNvSpPr>
            <a:spLocks noGrp="1"/>
          </p:cNvSpPr>
          <p:nvPr>
            <p:ph sz="half" idx="2"/>
          </p:nvPr>
        </p:nvSpPr>
        <p:spPr/>
        <p:txBody>
          <a:bodyPr>
            <a:normAutofit fontScale="92500" lnSpcReduction="20000"/>
          </a:bodyPr>
          <a:lstStyle/>
          <a:p>
            <a:endParaRPr lang="sr-Latn-RS" dirty="0"/>
          </a:p>
        </p:txBody>
      </p:sp>
    </p:spTree>
    <p:extLst>
      <p:ext uri="{BB962C8B-B14F-4D97-AF65-F5344CB8AC3E}">
        <p14:creationId xmlns:p14="http://schemas.microsoft.com/office/powerpoint/2010/main" val="10648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85946-C5AF-4A77-A916-A86C394BB066}"/>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AUTOSAR XML</a:t>
            </a:r>
            <a:endParaRPr lang="sr-Latn-RS" dirty="0"/>
          </a:p>
        </p:txBody>
      </p:sp>
      <p:sp>
        <p:nvSpPr>
          <p:cNvPr id="3" name="Content Placeholder 2">
            <a:extLst>
              <a:ext uri="{FF2B5EF4-FFF2-40B4-BE49-F238E27FC236}">
                <a16:creationId xmlns:a16="http://schemas.microsoft.com/office/drawing/2014/main" id="{67EF55A4-3EB5-4BB4-B8D6-9C73E6B69F8C}"/>
              </a:ext>
            </a:extLst>
          </p:cNvPr>
          <p:cNvSpPr>
            <a:spLocks noGrp="1"/>
          </p:cNvSpPr>
          <p:nvPr>
            <p:ph sz="half" idx="1"/>
          </p:nvPr>
        </p:nvSpPr>
        <p:spPr/>
        <p:txBody>
          <a:bodyPr>
            <a:normAutofit fontScale="77500" lnSpcReduction="20000"/>
          </a:bodyPr>
          <a:lstStyle/>
          <a:p>
            <a:pPr marL="0" indent="0">
              <a:buNone/>
            </a:pPr>
            <a:r>
              <a:rPr lang="sr-Cyrl-RS" sz="2800" dirty="0">
                <a:effectLst/>
                <a:latin typeface="Calibri" panose="020F0502020204030204" pitchFamily="34" charset="0"/>
                <a:ea typeface="Calibri" panose="020F0502020204030204" pitchFamily="34" charset="0"/>
                <a:cs typeface="Times New Roman" panose="02020603050405020304" pitchFamily="18" charset="0"/>
              </a:rPr>
              <a:t>AUTOSAR defines a series of steps to create an executable ECU component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r>
              <a:rPr lang="sr-Cyrl-RS" sz="2800" dirty="0">
                <a:effectLst/>
                <a:latin typeface="Calibri" panose="020F0502020204030204" pitchFamily="34" charset="0"/>
                <a:ea typeface="Calibri" panose="020F0502020204030204" pitchFamily="34" charset="0"/>
                <a:cs typeface="Times New Roman" panose="02020603050405020304" pitchFamily="18" charset="0"/>
              </a:rPr>
              <a:t>XML is relied upon as the interchange format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r>
              <a:rPr lang="sr-Cyrl-RS" sz="2800" dirty="0">
                <a:effectLst/>
                <a:latin typeface="Calibri" panose="020F0502020204030204" pitchFamily="34" charset="0"/>
                <a:ea typeface="Calibri" panose="020F0502020204030204" pitchFamily="34" charset="0"/>
                <a:cs typeface="Times New Roman" panose="02020603050405020304" pitchFamily="18" charset="0"/>
              </a:rPr>
              <a:t>XML files are based on a schema file derived from the AUTOSAR UML model</a:t>
            </a:r>
            <a:r>
              <a:rPr lang="en-US" sz="2800" dirty="0">
                <a:effectLst/>
                <a:latin typeface="Calibri" panose="020F0502020204030204" pitchFamily="34" charset="0"/>
                <a:ea typeface="Calibri" panose="020F0502020204030204" pitchFamily="34" charset="0"/>
                <a:cs typeface="Times New Roman" panose="02020603050405020304" pitchFamily="18" charset="0"/>
              </a:rPr>
              <a:t>:</a:t>
            </a:r>
          </a:p>
          <a:p>
            <a:pPr lvl="1"/>
            <a:r>
              <a:rPr lang="sr-Cyrl-RS" dirty="0">
                <a:effectLst/>
                <a:latin typeface="Calibri" panose="020F0502020204030204" pitchFamily="34" charset="0"/>
                <a:ea typeface="Calibri" panose="020F0502020204030204" pitchFamily="34" charset="0"/>
                <a:cs typeface="Times New Roman" panose="02020603050405020304" pitchFamily="18" charset="0"/>
              </a:rPr>
              <a:t>Software Component Template for </a:t>
            </a:r>
            <a:r>
              <a:rPr lang="en-US" dirty="0">
                <a:effectLst/>
                <a:latin typeface="Calibri" panose="020F0502020204030204" pitchFamily="34" charset="0"/>
                <a:ea typeface="Calibri" panose="020F0502020204030204" pitchFamily="34" charset="0"/>
                <a:cs typeface="Times New Roman" panose="02020603050405020304" pitchFamily="18" charset="0"/>
              </a:rPr>
              <a:t>the </a:t>
            </a:r>
            <a:r>
              <a:rPr lang="sr-Cyrl-RS" dirty="0">
                <a:effectLst/>
                <a:latin typeface="Calibri" panose="020F0502020204030204" pitchFamily="34" charset="0"/>
                <a:ea typeface="Calibri" panose="020F0502020204030204" pitchFamily="34" charset="0"/>
                <a:cs typeface="Times New Roman" panose="02020603050405020304" pitchFamily="18" charset="0"/>
              </a:rPr>
              <a:t>definition of individual software components</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lvl="1"/>
            <a:r>
              <a:rPr lang="sr-Cyrl-RS" dirty="0">
                <a:effectLst/>
                <a:latin typeface="Calibri" panose="020F0502020204030204" pitchFamily="34" charset="0"/>
                <a:ea typeface="Calibri" panose="020F0502020204030204" pitchFamily="34" charset="0"/>
                <a:cs typeface="Times New Roman" panose="02020603050405020304" pitchFamily="18" charset="0"/>
              </a:rPr>
              <a:t>Basis Software Module Description Template for </a:t>
            </a:r>
            <a:r>
              <a:rPr lang="en-US" dirty="0">
                <a:effectLst/>
                <a:latin typeface="Calibri" panose="020F0502020204030204" pitchFamily="34" charset="0"/>
                <a:ea typeface="Calibri" panose="020F0502020204030204" pitchFamily="34" charset="0"/>
                <a:cs typeface="Times New Roman" panose="02020603050405020304" pitchFamily="18" charset="0"/>
              </a:rPr>
              <a:t>the </a:t>
            </a:r>
            <a:r>
              <a:rPr lang="sr-Cyrl-RS" dirty="0">
                <a:effectLst/>
                <a:latin typeface="Calibri" panose="020F0502020204030204" pitchFamily="34" charset="0"/>
                <a:ea typeface="Calibri" panose="020F0502020204030204" pitchFamily="34" charset="0"/>
                <a:cs typeface="Times New Roman" panose="02020603050405020304" pitchFamily="18" charset="0"/>
              </a:rPr>
              <a:t>description of all information about a Basis</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lvl="1"/>
            <a:r>
              <a:rPr lang="sr-Cyrl-RS" dirty="0">
                <a:effectLst/>
                <a:latin typeface="Calibri" panose="020F0502020204030204" pitchFamily="34" charset="0"/>
                <a:ea typeface="Calibri" panose="020F0502020204030204" pitchFamily="34" charset="0"/>
                <a:cs typeface="Times New Roman" panose="02020603050405020304" pitchFamily="18" charset="0"/>
              </a:rPr>
              <a:t>Software Component</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lvl="1"/>
            <a:r>
              <a:rPr lang="sr-Cyrl-RS" dirty="0">
                <a:effectLst/>
                <a:latin typeface="Calibri" panose="020F0502020204030204" pitchFamily="34" charset="0"/>
                <a:ea typeface="Calibri" panose="020F0502020204030204" pitchFamily="34" charset="0"/>
                <a:cs typeface="Times New Roman" panose="02020603050405020304" pitchFamily="18" charset="0"/>
              </a:rPr>
              <a:t>ECU Configuration Template for </a:t>
            </a:r>
            <a:r>
              <a:rPr lang="en-US" dirty="0">
                <a:effectLst/>
                <a:latin typeface="Calibri" panose="020F0502020204030204" pitchFamily="34" charset="0"/>
                <a:ea typeface="Calibri" panose="020F0502020204030204" pitchFamily="34" charset="0"/>
                <a:cs typeface="Times New Roman" panose="02020603050405020304" pitchFamily="18" charset="0"/>
              </a:rPr>
              <a:t>the </a:t>
            </a:r>
            <a:r>
              <a:rPr lang="sr-Cyrl-RS" dirty="0">
                <a:effectLst/>
                <a:latin typeface="Calibri" panose="020F0502020204030204" pitchFamily="34" charset="0"/>
                <a:ea typeface="Calibri" panose="020F0502020204030204" pitchFamily="34" charset="0"/>
                <a:cs typeface="Times New Roman" panose="02020603050405020304" pitchFamily="18" charset="0"/>
              </a:rPr>
              <a:t>definition of architecture and interfaces of an ECU</a:t>
            </a:r>
            <a:br>
              <a:rPr lang="en-US" dirty="0"/>
            </a:br>
            <a:endParaRPr lang="sr-Latn-RS" dirty="0"/>
          </a:p>
        </p:txBody>
      </p:sp>
      <p:sp>
        <p:nvSpPr>
          <p:cNvPr id="4" name="Content Placeholder 3">
            <a:extLst>
              <a:ext uri="{FF2B5EF4-FFF2-40B4-BE49-F238E27FC236}">
                <a16:creationId xmlns:a16="http://schemas.microsoft.com/office/drawing/2014/main" id="{D1D85397-148B-41E3-A8E9-6AAD1A6AC1F1}"/>
              </a:ext>
            </a:extLst>
          </p:cNvPr>
          <p:cNvSpPr>
            <a:spLocks noGrp="1"/>
          </p:cNvSpPr>
          <p:nvPr>
            <p:ph sz="half" idx="2"/>
          </p:nvPr>
        </p:nvSpPr>
        <p:spPr/>
        <p:txBody>
          <a:bodyPr>
            <a:normAutofit fontScale="77500" lnSpcReduction="20000"/>
          </a:bodyPr>
          <a:lstStyle/>
          <a:p>
            <a:pPr marL="0" indent="0">
              <a:buNone/>
            </a:pPr>
            <a:r>
              <a:rPr lang="en-US" dirty="0"/>
              <a:t>About the system template:</a:t>
            </a:r>
          </a:p>
          <a:p>
            <a:r>
              <a:rPr lang="sr-Cyrl-RS" dirty="0"/>
              <a:t>serves to define the overall system</a:t>
            </a:r>
            <a:endParaRPr lang="en-US" dirty="0"/>
          </a:p>
          <a:p>
            <a:r>
              <a:rPr lang="sr-Cyrl-RS" dirty="0"/>
              <a:t>stores information about the bus systems, the signals, the mapping and the topology</a:t>
            </a:r>
            <a:endParaRPr lang="en-US" dirty="0"/>
          </a:p>
          <a:p>
            <a:r>
              <a:rPr lang="sr-Cyrl-RS" dirty="0"/>
              <a:t>has a lot in common with the FIBEX standard.</a:t>
            </a:r>
            <a:endParaRPr lang="en-US" dirty="0"/>
          </a:p>
          <a:p>
            <a:pPr marL="0" indent="0">
              <a:buNone/>
            </a:pPr>
            <a:r>
              <a:rPr lang="en-US" sz="2100" i="1" dirty="0"/>
              <a:t>*</a:t>
            </a:r>
            <a:r>
              <a:rPr lang="sr-Cyrl-RS" sz="2100" i="1" dirty="0"/>
              <a:t>As of FIBEX 3.0, even the PDU concept has been taken over from AUTOSAR, in order to achieve further </a:t>
            </a:r>
            <a:r>
              <a:rPr lang="en-US" sz="2100" i="1" dirty="0"/>
              <a:t>harmonization</a:t>
            </a:r>
            <a:r>
              <a:rPr lang="sr-Cyrl-RS" sz="2100" i="1" dirty="0"/>
              <a:t> between the two standards</a:t>
            </a:r>
            <a:endParaRPr lang="sr-Latn-RS" sz="2100" i="1" dirty="0"/>
          </a:p>
          <a:p>
            <a:pPr marL="0" indent="0">
              <a:buNone/>
            </a:pPr>
            <a:endParaRPr lang="sr-Latn-RS" dirty="0"/>
          </a:p>
        </p:txBody>
      </p:sp>
    </p:spTree>
    <p:extLst>
      <p:ext uri="{BB962C8B-B14F-4D97-AF65-F5344CB8AC3E}">
        <p14:creationId xmlns:p14="http://schemas.microsoft.com/office/powerpoint/2010/main" val="2179417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003A-C33F-484D-81F3-CAFE2D9270B0}"/>
              </a:ext>
            </a:extLst>
          </p:cNvPr>
          <p:cNvSpPr>
            <a:spLocks noGrp="1"/>
          </p:cNvSpPr>
          <p:nvPr>
            <p:ph type="title"/>
          </p:nvPr>
        </p:nvSpPr>
        <p:spPr/>
        <p:txBody>
          <a:bodyPr/>
          <a:lstStyle/>
          <a:p>
            <a:r>
              <a:rPr lang="en-US" dirty="0"/>
              <a:t>Difference between ARXML and FIBEX format</a:t>
            </a:r>
            <a:endParaRPr lang="sr-Latn-RS" dirty="0"/>
          </a:p>
        </p:txBody>
      </p:sp>
      <p:sp>
        <p:nvSpPr>
          <p:cNvPr id="3" name="Content Placeholder 2">
            <a:extLst>
              <a:ext uri="{FF2B5EF4-FFF2-40B4-BE49-F238E27FC236}">
                <a16:creationId xmlns:a16="http://schemas.microsoft.com/office/drawing/2014/main" id="{8AA294D9-F7A1-4C73-AD5A-A28EC97E9F38}"/>
              </a:ext>
            </a:extLst>
          </p:cNvPr>
          <p:cNvSpPr>
            <a:spLocks noGrp="1"/>
          </p:cNvSpPr>
          <p:nvPr>
            <p:ph sz="half" idx="1"/>
          </p:nvPr>
        </p:nvSpPr>
        <p:spPr>
          <a:xfrm>
            <a:off x="838200" y="1825625"/>
            <a:ext cx="5181600" cy="3528040"/>
          </a:xfrm>
        </p:spPr>
        <p:txBody>
          <a:bodyPr>
            <a:normAutofit fontScale="70000" lnSpcReduction="20000"/>
          </a:bodyPr>
          <a:lstStyle/>
          <a:p>
            <a:pPr marL="0" indent="0" algn="just">
              <a:lnSpc>
                <a:spcPct val="107000"/>
              </a:lnSpc>
              <a:spcAft>
                <a:spcPts val="800"/>
              </a:spcAft>
              <a:buNone/>
            </a:pPr>
            <a:r>
              <a:rPr lang="en-US" dirty="0"/>
              <a:t>T</a:t>
            </a:r>
            <a:r>
              <a:rPr lang="sr-Cyrl-RS" dirty="0"/>
              <a:t>he structure of the schema files</a:t>
            </a:r>
            <a:endParaRPr lang="en-US" dirty="0"/>
          </a:p>
          <a:p>
            <a:pPr lvl="1" algn="just">
              <a:lnSpc>
                <a:spcPct val="107000"/>
              </a:lnSpc>
              <a:spcAft>
                <a:spcPts val="800"/>
              </a:spcAft>
            </a:pPr>
            <a:r>
              <a:rPr lang="sr-Cyrl-RS" dirty="0"/>
              <a:t>In AUTOSAR, all information for all bus systems is stored in one schema file, named autosar.xsd, includes information on the structure of a FlexRay, CAN or LIN cluster. </a:t>
            </a:r>
            <a:endParaRPr lang="en-US" dirty="0"/>
          </a:p>
          <a:p>
            <a:pPr lvl="1" algn="just">
              <a:lnSpc>
                <a:spcPct val="107000"/>
              </a:lnSpc>
              <a:spcAft>
                <a:spcPts val="800"/>
              </a:spcAft>
            </a:pPr>
            <a:r>
              <a:rPr lang="sr-Cyrl-RS" dirty="0"/>
              <a:t>In FIBEX</a:t>
            </a:r>
            <a:r>
              <a:rPr lang="en-US" dirty="0"/>
              <a:t>,</a:t>
            </a:r>
            <a:r>
              <a:rPr lang="sr-Cyrl-RS" dirty="0"/>
              <a:t> there are several schema files. There is a central schema file named fibex.xsd. </a:t>
            </a:r>
            <a:endParaRPr lang="en-US" dirty="0"/>
          </a:p>
          <a:p>
            <a:pPr lvl="2" algn="just">
              <a:lnSpc>
                <a:spcPct val="107000"/>
              </a:lnSpc>
              <a:spcAft>
                <a:spcPts val="800"/>
              </a:spcAft>
            </a:pPr>
            <a:r>
              <a:rPr lang="sr-Cyrl-RS" dirty="0"/>
              <a:t>If different bus systems are described with one FIBEX file, schema file fibex4multiplatform.xsd must be used. </a:t>
            </a:r>
            <a:endParaRPr lang="en-US" dirty="0"/>
          </a:p>
          <a:p>
            <a:pPr lvl="2" algn="just">
              <a:lnSpc>
                <a:spcPct val="107000"/>
              </a:lnSpc>
              <a:spcAft>
                <a:spcPts val="800"/>
              </a:spcAft>
            </a:pPr>
            <a:r>
              <a:rPr lang="sr-Cyrl-RS" dirty="0"/>
              <a:t>In this file, besides the central schema file, additional schema files for CAN, LIN, FlexRay, Byteflight, TTCAN and MOST are integrated via import instructions.</a:t>
            </a:r>
            <a:endParaRPr lang="sr-Latn-RS" dirty="0"/>
          </a:p>
        </p:txBody>
      </p:sp>
      <p:sp>
        <p:nvSpPr>
          <p:cNvPr id="4" name="Content Placeholder 3">
            <a:extLst>
              <a:ext uri="{FF2B5EF4-FFF2-40B4-BE49-F238E27FC236}">
                <a16:creationId xmlns:a16="http://schemas.microsoft.com/office/drawing/2014/main" id="{4379D88E-B4D2-4732-9896-4F1FCCF09750}"/>
              </a:ext>
            </a:extLst>
          </p:cNvPr>
          <p:cNvSpPr>
            <a:spLocks noGrp="1"/>
          </p:cNvSpPr>
          <p:nvPr>
            <p:ph sz="half" idx="2"/>
          </p:nvPr>
        </p:nvSpPr>
        <p:spPr/>
        <p:txBody>
          <a:bodyPr>
            <a:normAutofit fontScale="70000" lnSpcReduction="20000"/>
          </a:bodyPr>
          <a:lstStyle/>
          <a:p>
            <a:endParaRPr lang="sr-Latn-RS" dirty="0"/>
          </a:p>
        </p:txBody>
      </p:sp>
    </p:spTree>
    <p:extLst>
      <p:ext uri="{BB962C8B-B14F-4D97-AF65-F5344CB8AC3E}">
        <p14:creationId xmlns:p14="http://schemas.microsoft.com/office/powerpoint/2010/main" val="2625678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003A-C33F-484D-81F3-CAFE2D9270B0}"/>
              </a:ext>
            </a:extLst>
          </p:cNvPr>
          <p:cNvSpPr>
            <a:spLocks noGrp="1"/>
          </p:cNvSpPr>
          <p:nvPr>
            <p:ph type="title"/>
          </p:nvPr>
        </p:nvSpPr>
        <p:spPr/>
        <p:txBody>
          <a:bodyPr/>
          <a:lstStyle/>
          <a:p>
            <a:r>
              <a:rPr lang="en-US" dirty="0"/>
              <a:t>Difference between ARXML and FIBEX format</a:t>
            </a:r>
            <a:endParaRPr lang="sr-Latn-RS" dirty="0"/>
          </a:p>
        </p:txBody>
      </p:sp>
      <p:sp>
        <p:nvSpPr>
          <p:cNvPr id="3" name="Content Placeholder 2">
            <a:extLst>
              <a:ext uri="{FF2B5EF4-FFF2-40B4-BE49-F238E27FC236}">
                <a16:creationId xmlns:a16="http://schemas.microsoft.com/office/drawing/2014/main" id="{8AA294D9-F7A1-4C73-AD5A-A28EC97E9F38}"/>
              </a:ext>
            </a:extLst>
          </p:cNvPr>
          <p:cNvSpPr>
            <a:spLocks noGrp="1"/>
          </p:cNvSpPr>
          <p:nvPr>
            <p:ph sz="half" idx="1"/>
          </p:nvPr>
        </p:nvSpPr>
        <p:spPr>
          <a:xfrm>
            <a:off x="838200" y="1825625"/>
            <a:ext cx="5181600" cy="3528040"/>
          </a:xfrm>
        </p:spPr>
        <p:txBody>
          <a:bodyPr>
            <a:normAutofit fontScale="55000" lnSpcReduction="20000"/>
          </a:bodyPr>
          <a:lstStyle/>
          <a:p>
            <a:pPr marL="0" indent="0" algn="just">
              <a:lnSpc>
                <a:spcPct val="107000"/>
              </a:lnSpc>
              <a:spcAft>
                <a:spcPts val="800"/>
              </a:spcAft>
              <a:buNone/>
            </a:pPr>
            <a:r>
              <a:rPr lang="sr-Cyrl-RS" dirty="0"/>
              <a:t>A representation of signals</a:t>
            </a:r>
            <a:endParaRPr lang="en-US" dirty="0"/>
          </a:p>
          <a:p>
            <a:pPr algn="just">
              <a:lnSpc>
                <a:spcPct val="107000"/>
              </a:lnSpc>
              <a:spcAft>
                <a:spcPts val="800"/>
              </a:spcAft>
            </a:pPr>
            <a:r>
              <a:rPr lang="en-US" dirty="0"/>
              <a:t>In </a:t>
            </a:r>
            <a:r>
              <a:rPr lang="sr-Cyrl-RS" dirty="0"/>
              <a:t>AUTOSAR</a:t>
            </a:r>
            <a:r>
              <a:rPr lang="en-US" dirty="0"/>
              <a:t>, there is a distinction</a:t>
            </a:r>
            <a:r>
              <a:rPr lang="sr-Cyrl-RS" dirty="0"/>
              <a:t> between an I-Signal and a System Signal. </a:t>
            </a:r>
            <a:endParaRPr lang="en-US" dirty="0"/>
          </a:p>
          <a:p>
            <a:pPr lvl="1" algn="just">
              <a:lnSpc>
                <a:spcPct val="107000"/>
              </a:lnSpc>
              <a:spcAft>
                <a:spcPts val="800"/>
              </a:spcAft>
            </a:pPr>
            <a:r>
              <a:rPr lang="sr-Cyrl-RS" dirty="0"/>
              <a:t>A System Signal includes information about the signal length and the coding of the signal. </a:t>
            </a:r>
            <a:endParaRPr lang="en-US" dirty="0"/>
          </a:p>
          <a:p>
            <a:pPr lvl="1" algn="just">
              <a:lnSpc>
                <a:spcPct val="107000"/>
              </a:lnSpc>
              <a:spcAft>
                <a:spcPts val="800"/>
              </a:spcAft>
            </a:pPr>
            <a:r>
              <a:rPr lang="sr-Cyrl-RS" dirty="0"/>
              <a:t>In an I-Signal, reference is made to a System Signal. </a:t>
            </a:r>
            <a:endParaRPr lang="en-US" dirty="0"/>
          </a:p>
          <a:p>
            <a:pPr lvl="1" algn="just">
              <a:lnSpc>
                <a:spcPct val="107000"/>
              </a:lnSpc>
              <a:spcAft>
                <a:spcPts val="800"/>
              </a:spcAft>
            </a:pPr>
            <a:r>
              <a:rPr lang="en-US" dirty="0"/>
              <a:t>T</a:t>
            </a:r>
            <a:r>
              <a:rPr lang="sr-Cyrl-RS" dirty="0"/>
              <a:t>he I-Signals are grouped into Signal-I-PDUs</a:t>
            </a:r>
            <a:endParaRPr lang="en-US" dirty="0"/>
          </a:p>
          <a:p>
            <a:pPr algn="just">
              <a:lnSpc>
                <a:spcPct val="107000"/>
              </a:lnSpc>
              <a:spcAft>
                <a:spcPts val="800"/>
              </a:spcAft>
            </a:pPr>
            <a:r>
              <a:rPr lang="sr-Cyrl-RS" dirty="0"/>
              <a:t>In FIBEX</a:t>
            </a:r>
            <a:r>
              <a:rPr lang="en-US" dirty="0"/>
              <a:t>, there is </a:t>
            </a:r>
            <a:r>
              <a:rPr lang="sr-Cyrl-RS" dirty="0"/>
              <a:t>one standard signal</a:t>
            </a:r>
            <a:endParaRPr lang="en-US" dirty="0"/>
          </a:p>
          <a:p>
            <a:pPr lvl="1" algn="just">
              <a:lnSpc>
                <a:spcPct val="107000"/>
              </a:lnSpc>
              <a:spcAft>
                <a:spcPts val="800"/>
              </a:spcAft>
            </a:pPr>
            <a:r>
              <a:rPr lang="en-US" dirty="0"/>
              <a:t>A </a:t>
            </a:r>
            <a:r>
              <a:rPr lang="sr-Cyrl-RS" dirty="0"/>
              <a:t>FIBEX signal has a great similarity to a System Signal </a:t>
            </a:r>
            <a:endParaRPr lang="en-US" dirty="0"/>
          </a:p>
          <a:p>
            <a:pPr lvl="1" algn="just">
              <a:lnSpc>
                <a:spcPct val="107000"/>
              </a:lnSpc>
              <a:spcAft>
                <a:spcPts val="800"/>
              </a:spcAft>
            </a:pPr>
            <a:r>
              <a:rPr lang="en-US" dirty="0"/>
              <a:t>S</a:t>
            </a:r>
            <a:r>
              <a:rPr lang="sr-Cyrl-RS" dirty="0"/>
              <a:t>ignals are grouped into PDUs</a:t>
            </a:r>
            <a:endParaRPr lang="en-US" dirty="0"/>
          </a:p>
          <a:p>
            <a:pPr marL="457200" lvl="1" indent="0" algn="just">
              <a:lnSpc>
                <a:spcPct val="107000"/>
              </a:lnSpc>
              <a:spcAft>
                <a:spcPts val="800"/>
              </a:spcAft>
              <a:buNone/>
            </a:pPr>
            <a:endParaRPr lang="en-US" dirty="0"/>
          </a:p>
        </p:txBody>
      </p:sp>
      <p:sp>
        <p:nvSpPr>
          <p:cNvPr id="4" name="Content Placeholder 3">
            <a:extLst>
              <a:ext uri="{FF2B5EF4-FFF2-40B4-BE49-F238E27FC236}">
                <a16:creationId xmlns:a16="http://schemas.microsoft.com/office/drawing/2014/main" id="{4379D88E-B4D2-4732-9896-4F1FCCF09750}"/>
              </a:ext>
            </a:extLst>
          </p:cNvPr>
          <p:cNvSpPr>
            <a:spLocks noGrp="1"/>
          </p:cNvSpPr>
          <p:nvPr>
            <p:ph sz="half" idx="2"/>
          </p:nvPr>
        </p:nvSpPr>
        <p:spPr/>
        <p:txBody>
          <a:bodyPr>
            <a:normAutofit fontScale="55000" lnSpcReduction="20000"/>
          </a:bodyPr>
          <a:lstStyle/>
          <a:p>
            <a:endParaRPr lang="sr-Latn-RS" dirty="0"/>
          </a:p>
        </p:txBody>
      </p:sp>
    </p:spTree>
    <p:extLst>
      <p:ext uri="{BB962C8B-B14F-4D97-AF65-F5344CB8AC3E}">
        <p14:creationId xmlns:p14="http://schemas.microsoft.com/office/powerpoint/2010/main" val="1658715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2114</Words>
  <Application>Microsoft Office PowerPoint</Application>
  <PresentationFormat>Widescreen</PresentationFormat>
  <Paragraphs>154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Vehicle networks infrastructure</vt:lpstr>
      <vt:lpstr>Vehicle networks infrastructure</vt:lpstr>
      <vt:lpstr>What is AUTOSAR?</vt:lpstr>
      <vt:lpstr>What is AUTOSAR?</vt:lpstr>
      <vt:lpstr>What is the need of AUTOSAR? </vt:lpstr>
      <vt:lpstr>Types of AUTOSAR </vt:lpstr>
      <vt:lpstr>AUTOSAR XML</vt:lpstr>
      <vt:lpstr>Difference between ARXML and FIBEX format</vt:lpstr>
      <vt:lpstr>Difference between ARXML and FIBEX format</vt:lpstr>
      <vt:lpstr>Difference between ARXML and FIBEX format</vt:lpstr>
      <vt:lpstr>Difference between ARXML and FIBEX format</vt:lpstr>
      <vt:lpstr>Difference between ARXML and FIBEX format</vt:lpstr>
      <vt:lpstr>Difference between ARXML and FIBEX format</vt:lpstr>
      <vt:lpstr>AUTOSAR System Description Network Explorer</vt:lpstr>
      <vt:lpstr>Signals in AUTOSAR</vt:lpstr>
      <vt:lpstr>PDUs in AUTOSAR</vt:lpstr>
      <vt:lpstr>PDUs in AUTOSAR</vt:lpstr>
      <vt:lpstr>PDUs in AUTOSAR</vt:lpstr>
      <vt:lpstr>PDUs in AUTOSAR</vt:lpstr>
      <vt:lpstr>Vector FIBEX Explorer PRO</vt:lpstr>
      <vt:lpstr>Vector FIBEX Explorer PRO</vt:lpstr>
      <vt:lpstr>Vector FIBEX Explorer PRO</vt:lpstr>
      <vt:lpstr>Vector FIBEX Explorer PRO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networks infrastructure</dc:title>
  <dc:creator>Slobodan Račanović</dc:creator>
  <cp:lastModifiedBy>Slobodan Račanović</cp:lastModifiedBy>
  <cp:revision>121</cp:revision>
  <dcterms:created xsi:type="dcterms:W3CDTF">2022-05-26T08:16:53Z</dcterms:created>
  <dcterms:modified xsi:type="dcterms:W3CDTF">2023-02-06T13:12:14Z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75f25e9-4961-49b9-93b5-e6cb7bcff2b8_Enabled">
    <vt:lpwstr>true</vt:lpwstr>
  </property>
  <property fmtid="{D5CDD505-2E9C-101B-9397-08002B2CF9AE}" pid="3" name="MSIP_Label_875f25e9-4961-49b9-93b5-e6cb7bcff2b8_SetDate">
    <vt:lpwstr>2022-05-26T08:16:53Z</vt:lpwstr>
  </property>
  <property fmtid="{D5CDD505-2E9C-101B-9397-08002B2CF9AE}" pid="4" name="MSIP_Label_875f25e9-4961-49b9-93b5-e6cb7bcff2b8_Method">
    <vt:lpwstr>Standard</vt:lpwstr>
  </property>
  <property fmtid="{D5CDD505-2E9C-101B-9397-08002B2CF9AE}" pid="5" name="MSIP_Label_875f25e9-4961-49b9-93b5-e6cb7bcff2b8_Name">
    <vt:lpwstr>Internal</vt:lpwstr>
  </property>
  <property fmtid="{D5CDD505-2E9C-101B-9397-08002B2CF9AE}" pid="6" name="MSIP_Label_875f25e9-4961-49b9-93b5-e6cb7bcff2b8_SiteId">
    <vt:lpwstr>5638dc0c-ffa2-418f-8078-70f739ff781f</vt:lpwstr>
  </property>
  <property fmtid="{D5CDD505-2E9C-101B-9397-08002B2CF9AE}" pid="7" name="MSIP_Label_875f25e9-4961-49b9-93b5-e6cb7bcff2b8_ActionId">
    <vt:lpwstr>ee2880f1-a6e2-4f2f-8b3d-657221698e3f</vt:lpwstr>
  </property>
  <property fmtid="{D5CDD505-2E9C-101B-9397-08002B2CF9AE}" pid="8" name="MSIP_Label_875f25e9-4961-49b9-93b5-e6cb7bcff2b8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"TTTech - Internal"</vt:lpwstr>
  </property>
</Properties>
</file>