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Montserrat"/>
      <p:regular r:id="rId53"/>
      <p:bold r:id="rId54"/>
      <p:italic r:id="rId55"/>
      <p:boldItalic r:id="rId56"/>
    </p:embeddedFont>
    <p:embeddedFont>
      <p:font typeface="La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Montserrat-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Montserrat-italic.fntdata"/><Relationship Id="rId10" Type="http://schemas.openxmlformats.org/officeDocument/2006/relationships/slide" Target="slides/slide5.xml"/><Relationship Id="rId54" Type="http://schemas.openxmlformats.org/officeDocument/2006/relationships/font" Target="fonts/Montserrat-bold.fntdata"/><Relationship Id="rId13" Type="http://schemas.openxmlformats.org/officeDocument/2006/relationships/slide" Target="slides/slide8.xml"/><Relationship Id="rId57" Type="http://schemas.openxmlformats.org/officeDocument/2006/relationships/font" Target="fonts/Lato-regular.fntdata"/><Relationship Id="rId12" Type="http://schemas.openxmlformats.org/officeDocument/2006/relationships/slide" Target="slides/slide7.xml"/><Relationship Id="rId56" Type="http://schemas.openxmlformats.org/officeDocument/2006/relationships/font" Target="fonts/Montserrat-boldItalic.fntdata"/><Relationship Id="rId15" Type="http://schemas.openxmlformats.org/officeDocument/2006/relationships/slide" Target="slides/slide10.xml"/><Relationship Id="rId59" Type="http://schemas.openxmlformats.org/officeDocument/2006/relationships/font" Target="fonts/Lato-italic.fntdata"/><Relationship Id="rId14" Type="http://schemas.openxmlformats.org/officeDocument/2006/relationships/slide" Target="slides/slide9.xml"/><Relationship Id="rId58"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cf8d7b66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cf8d7b66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cf8d7b66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cf8d7b66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cf8d7b6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cf8d7b6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cf8d7b6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cf8d7b6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cf8d7b66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cf8d7b66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cf8d7b66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cf8d7b66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cf8d7b66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cf8d7b66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cf8d7b6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cf8d7b6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cf8d7b66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cf8d7b66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cf8d7b66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cf8d7b66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dbde6ef8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dbde6ef8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cf8d7b66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cf8d7b66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cf8d7b66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cf8d7b66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cf8d7b66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cf8d7b66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0ff38a2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0ff38a2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cf8d7b66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cf8d7b66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0c94e60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0c94e60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0c94e60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0c94e60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0c94e606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0c94e606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0c94e606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0c94e606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0c94e60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f0c94e60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dbde6ef8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dbde6ef8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0c94e606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0c94e606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0c94e606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0c94e606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0c94e606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0c94e606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0c94e606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f0c94e606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0c94e606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0c94e606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0c94e606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0c94e606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0c94e606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f0c94e606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f0c94e606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f0c94e606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f0c94e606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f0c94e606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f0c94e606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f0c94e606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dbde6ef8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dbde6ef8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0c94e606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0c94e606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f0c94e606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f0c94e606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0c94e606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0c94e606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0c94e606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f0c94e606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0c94e606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f0c94e606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f0c94e606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f0c94e606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f0c94e606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f0c94e606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f0c94e606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f0c94e606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dbde6ef8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dbde6ef8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dbde6ef8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dbde6ef8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dbde6ef8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dbde6ef8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dbde6ef8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dbde6ef8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dbde6ef8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dbde6ef8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0.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4.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37.png"/><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www.guru99.com/jmeter-performance-testing.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93300" y="1391100"/>
            <a:ext cx="4869000" cy="118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200"/>
              <a:t>‘</a:t>
            </a:r>
            <a:r>
              <a:rPr lang="en" sz="3200"/>
              <a:t>AliBaba’ website </a:t>
            </a:r>
            <a:r>
              <a:rPr b="1" lang="en" sz="3200"/>
              <a:t>UI</a:t>
            </a:r>
            <a:r>
              <a:rPr lang="en" sz="3200"/>
              <a:t> and </a:t>
            </a:r>
            <a:r>
              <a:rPr b="1" lang="en" sz="3200"/>
              <a:t>Performance</a:t>
            </a:r>
            <a:r>
              <a:rPr lang="en" sz="3200"/>
              <a:t> testing</a:t>
            </a:r>
            <a:endParaRPr sz="3200"/>
          </a:p>
        </p:txBody>
      </p:sp>
      <p:sp>
        <p:nvSpPr>
          <p:cNvPr id="135" name="Google Shape;135;p13"/>
          <p:cNvSpPr txBox="1"/>
          <p:nvPr>
            <p:ph idx="1" type="subTitle"/>
          </p:nvPr>
        </p:nvSpPr>
        <p:spPr>
          <a:xfrm>
            <a:off x="5865400" y="3794200"/>
            <a:ext cx="2496900" cy="9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Made by:</a:t>
            </a:r>
            <a:endParaRPr sz="1100"/>
          </a:p>
          <a:p>
            <a:pPr indent="0" lvl="0" marL="0" rtl="0" algn="l">
              <a:spcBef>
                <a:spcPts val="0"/>
              </a:spcBef>
              <a:spcAft>
                <a:spcPts val="0"/>
              </a:spcAft>
              <a:buNone/>
            </a:pPr>
            <a:r>
              <a:t/>
            </a:r>
            <a:endParaRPr sz="1100"/>
          </a:p>
          <a:p>
            <a:pPr indent="0" lvl="0" marL="0" rtl="0" algn="l">
              <a:lnSpc>
                <a:spcPct val="150000"/>
              </a:lnSpc>
              <a:spcBef>
                <a:spcPts val="0"/>
              </a:spcBef>
              <a:spcAft>
                <a:spcPts val="0"/>
              </a:spcAft>
              <a:buNone/>
            </a:pPr>
            <a:r>
              <a:rPr lang="en" sz="1100"/>
              <a:t>Tashko Pavlov (181104)</a:t>
            </a:r>
            <a:endParaRPr sz="1100"/>
          </a:p>
          <a:p>
            <a:pPr indent="0" lvl="0" marL="0" rtl="0" algn="l">
              <a:lnSpc>
                <a:spcPct val="150000"/>
              </a:lnSpc>
              <a:spcBef>
                <a:spcPts val="0"/>
              </a:spcBef>
              <a:spcAft>
                <a:spcPts val="0"/>
              </a:spcAft>
              <a:buNone/>
            </a:pPr>
            <a:r>
              <a:rPr lang="en" sz="1100"/>
              <a:t>Nikola Stanojkovski (181076)</a:t>
            </a:r>
            <a:endParaRPr sz="1100"/>
          </a:p>
        </p:txBody>
      </p:sp>
      <p:sp>
        <p:nvSpPr>
          <p:cNvPr id="136" name="Google Shape;136;p13"/>
          <p:cNvSpPr txBox="1"/>
          <p:nvPr>
            <p:ph type="ctrTitle"/>
          </p:nvPr>
        </p:nvSpPr>
        <p:spPr>
          <a:xfrm>
            <a:off x="3493300" y="2571900"/>
            <a:ext cx="4869000" cy="541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300">
                <a:solidFill>
                  <a:srgbClr val="A4C2F4"/>
                </a:solidFill>
              </a:rPr>
              <a:t>https://github.com/nikolaStanojkovski/AliBaba_Testing</a:t>
            </a:r>
            <a:endParaRPr sz="1300">
              <a:solidFill>
                <a:srgbClr val="A4C2F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199" name="Google Shape;199;p22"/>
          <p:cNvSpPr txBox="1"/>
          <p:nvPr>
            <p:ph idx="1" type="body"/>
          </p:nvPr>
        </p:nvSpPr>
        <p:spPr>
          <a:xfrm>
            <a:off x="1188150" y="1152825"/>
            <a:ext cx="7257600" cy="1856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1800"/>
              <a:t>Subcategories </a:t>
            </a:r>
            <a:r>
              <a:rPr lang="en" sz="1800"/>
              <a:t>page </a:t>
            </a:r>
            <a:r>
              <a:rPr b="1" lang="en" sz="1800"/>
              <a:t>- 6 </a:t>
            </a:r>
            <a:r>
              <a:rPr lang="en" sz="1800"/>
              <a:t>tests</a:t>
            </a:r>
            <a:endParaRPr sz="1800"/>
          </a:p>
          <a:p>
            <a:pPr indent="-282575" lvl="1" marL="914400" rtl="0" algn="l">
              <a:lnSpc>
                <a:spcPct val="150000"/>
              </a:lnSpc>
              <a:spcBef>
                <a:spcPts val="0"/>
              </a:spcBef>
              <a:spcAft>
                <a:spcPts val="0"/>
              </a:spcAft>
              <a:buSzPts val="850"/>
              <a:buChar char="○"/>
            </a:pPr>
            <a:r>
              <a:rPr b="1" lang="en" sz="850"/>
              <a:t>Test 1: </a:t>
            </a:r>
            <a:r>
              <a:rPr lang="en" sz="850"/>
              <a:t>Subcategory list existence</a:t>
            </a:r>
            <a:endParaRPr sz="850"/>
          </a:p>
          <a:p>
            <a:pPr indent="-282575" lvl="1" marL="914400" rtl="0" algn="l">
              <a:lnSpc>
                <a:spcPct val="150000"/>
              </a:lnSpc>
              <a:spcBef>
                <a:spcPts val="0"/>
              </a:spcBef>
              <a:spcAft>
                <a:spcPts val="0"/>
              </a:spcAft>
              <a:buSzPts val="850"/>
              <a:buChar char="○"/>
            </a:pPr>
            <a:r>
              <a:rPr b="1" lang="en" sz="850"/>
              <a:t>Test 2: </a:t>
            </a:r>
            <a:r>
              <a:rPr lang="en" sz="850"/>
              <a:t>Subcategories list check</a:t>
            </a:r>
            <a:endParaRPr sz="850"/>
          </a:p>
          <a:p>
            <a:pPr indent="-282575" lvl="1" marL="914400" rtl="0" algn="l">
              <a:lnSpc>
                <a:spcPct val="150000"/>
              </a:lnSpc>
              <a:spcBef>
                <a:spcPts val="0"/>
              </a:spcBef>
              <a:spcAft>
                <a:spcPts val="0"/>
              </a:spcAft>
              <a:buSzPts val="850"/>
              <a:buChar char="○"/>
            </a:pPr>
            <a:r>
              <a:rPr b="1" lang="en" sz="850"/>
              <a:t>Test 3: </a:t>
            </a:r>
            <a:r>
              <a:rPr lang="en" sz="850"/>
              <a:t>Image navigation list existence</a:t>
            </a:r>
            <a:endParaRPr sz="850"/>
          </a:p>
          <a:p>
            <a:pPr indent="-282575" lvl="1" marL="914400" rtl="0" algn="l">
              <a:lnSpc>
                <a:spcPct val="150000"/>
              </a:lnSpc>
              <a:spcBef>
                <a:spcPts val="0"/>
              </a:spcBef>
              <a:spcAft>
                <a:spcPts val="0"/>
              </a:spcAft>
              <a:buSzPts val="850"/>
              <a:buChar char="○"/>
            </a:pPr>
            <a:r>
              <a:rPr b="1" lang="en" sz="850"/>
              <a:t>Test 4:</a:t>
            </a:r>
            <a:r>
              <a:rPr lang="en" sz="850"/>
              <a:t> Image navigation list check</a:t>
            </a:r>
            <a:endParaRPr sz="850"/>
          </a:p>
          <a:p>
            <a:pPr indent="-282575" lvl="1" marL="914400" rtl="0" algn="l">
              <a:lnSpc>
                <a:spcPct val="150000"/>
              </a:lnSpc>
              <a:spcBef>
                <a:spcPts val="0"/>
              </a:spcBef>
              <a:spcAft>
                <a:spcPts val="0"/>
              </a:spcAft>
              <a:buSzPts val="850"/>
              <a:buChar char="○"/>
            </a:pPr>
            <a:r>
              <a:rPr b="1" lang="en" sz="850"/>
              <a:t>Test 5:</a:t>
            </a:r>
            <a:r>
              <a:rPr lang="en" sz="850"/>
              <a:t> 3D Reality Showroom section check</a:t>
            </a:r>
            <a:endParaRPr sz="850"/>
          </a:p>
          <a:p>
            <a:pPr indent="-282575" lvl="1" marL="914400" rtl="0" algn="l">
              <a:lnSpc>
                <a:spcPct val="150000"/>
              </a:lnSpc>
              <a:spcBef>
                <a:spcPts val="0"/>
              </a:spcBef>
              <a:spcAft>
                <a:spcPts val="0"/>
              </a:spcAft>
              <a:buSzPts val="850"/>
              <a:buChar char="○"/>
            </a:pPr>
            <a:r>
              <a:rPr b="1" lang="en" sz="850"/>
              <a:t>Test 6: </a:t>
            </a:r>
            <a:r>
              <a:rPr lang="en" sz="850"/>
              <a:t>Product recommendations section check</a:t>
            </a:r>
            <a:endParaRPr sz="850"/>
          </a:p>
        </p:txBody>
      </p:sp>
      <p:sp>
        <p:nvSpPr>
          <p:cNvPr id="200" name="Google Shape;200;p22"/>
          <p:cNvSpPr txBox="1"/>
          <p:nvPr>
            <p:ph type="title"/>
          </p:nvPr>
        </p:nvSpPr>
        <p:spPr>
          <a:xfrm>
            <a:off x="3130800" y="3668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a:t>
            </a:r>
            <a:r>
              <a:rPr b="1" lang="en" sz="3600"/>
              <a:t>Tests</a:t>
            </a:r>
            <a:endParaRPr sz="3600"/>
          </a:p>
        </p:txBody>
      </p:sp>
      <p:sp>
        <p:nvSpPr>
          <p:cNvPr id="201" name="Google Shape;201;p22"/>
          <p:cNvSpPr txBox="1"/>
          <p:nvPr>
            <p:ph idx="1" type="body"/>
          </p:nvPr>
        </p:nvSpPr>
        <p:spPr>
          <a:xfrm>
            <a:off x="1188150" y="2961400"/>
            <a:ext cx="7257600" cy="1856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1800"/>
              <a:t>Regional Settings</a:t>
            </a:r>
            <a:r>
              <a:rPr lang="en" sz="1800"/>
              <a:t> </a:t>
            </a:r>
            <a:r>
              <a:rPr b="1" lang="en" sz="1800"/>
              <a:t>- 5 </a:t>
            </a:r>
            <a:r>
              <a:rPr lang="en" sz="1800"/>
              <a:t>tests</a:t>
            </a:r>
            <a:endParaRPr sz="1800"/>
          </a:p>
          <a:p>
            <a:pPr indent="-282575" lvl="1" marL="914400" rtl="0" algn="l">
              <a:lnSpc>
                <a:spcPct val="150000"/>
              </a:lnSpc>
              <a:spcBef>
                <a:spcPts val="0"/>
              </a:spcBef>
              <a:spcAft>
                <a:spcPts val="0"/>
              </a:spcAft>
              <a:buSzPts val="850"/>
              <a:buChar char="○"/>
            </a:pPr>
            <a:r>
              <a:rPr b="1" lang="en" sz="850"/>
              <a:t>Test 1: </a:t>
            </a:r>
            <a:r>
              <a:rPr lang="en" sz="850"/>
              <a:t>Language change check on Home Page</a:t>
            </a:r>
            <a:endParaRPr sz="850"/>
          </a:p>
          <a:p>
            <a:pPr indent="-282575" lvl="1" marL="914400" rtl="0" algn="l">
              <a:lnSpc>
                <a:spcPct val="150000"/>
              </a:lnSpc>
              <a:spcBef>
                <a:spcPts val="0"/>
              </a:spcBef>
              <a:spcAft>
                <a:spcPts val="0"/>
              </a:spcAft>
              <a:buSzPts val="850"/>
              <a:buChar char="○"/>
            </a:pPr>
            <a:r>
              <a:rPr b="1" lang="en" sz="850"/>
              <a:t>Test 2: </a:t>
            </a:r>
            <a:r>
              <a:rPr lang="en" sz="850"/>
              <a:t>Language change check on Login Page</a:t>
            </a:r>
            <a:endParaRPr sz="850"/>
          </a:p>
          <a:p>
            <a:pPr indent="-282575" lvl="1" marL="914400" rtl="0" algn="l">
              <a:lnSpc>
                <a:spcPct val="150000"/>
              </a:lnSpc>
              <a:spcBef>
                <a:spcPts val="0"/>
              </a:spcBef>
              <a:spcAft>
                <a:spcPts val="0"/>
              </a:spcAft>
              <a:buSzPts val="850"/>
              <a:buChar char="○"/>
            </a:pPr>
            <a:r>
              <a:rPr b="1" lang="en" sz="850"/>
              <a:t>Test 3: </a:t>
            </a:r>
            <a:r>
              <a:rPr lang="en" sz="850"/>
              <a:t>Language change check on Registration Page</a:t>
            </a:r>
            <a:endParaRPr sz="850"/>
          </a:p>
          <a:p>
            <a:pPr indent="-282575" lvl="1" marL="914400" rtl="0" algn="l">
              <a:lnSpc>
                <a:spcPct val="150000"/>
              </a:lnSpc>
              <a:spcBef>
                <a:spcPts val="0"/>
              </a:spcBef>
              <a:spcAft>
                <a:spcPts val="0"/>
              </a:spcAft>
              <a:buSzPts val="850"/>
              <a:buChar char="○"/>
            </a:pPr>
            <a:r>
              <a:rPr b="1" lang="en" sz="850"/>
              <a:t>Test 4: </a:t>
            </a:r>
            <a:r>
              <a:rPr lang="en" sz="850"/>
              <a:t>Language change check on Product Listing Page</a:t>
            </a:r>
            <a:endParaRPr sz="850"/>
          </a:p>
          <a:p>
            <a:pPr indent="-282575" lvl="1" marL="914400" rtl="0" algn="l">
              <a:lnSpc>
                <a:spcPct val="150000"/>
              </a:lnSpc>
              <a:spcBef>
                <a:spcPts val="0"/>
              </a:spcBef>
              <a:spcAft>
                <a:spcPts val="0"/>
              </a:spcAft>
              <a:buSzPts val="850"/>
              <a:buChar char="○"/>
            </a:pPr>
            <a:r>
              <a:rPr b="1" lang="en" sz="850"/>
              <a:t>Test 5: </a:t>
            </a:r>
            <a:r>
              <a:rPr lang="en" sz="850"/>
              <a:t>Language change check on Specific Product Page</a:t>
            </a:r>
            <a:endParaRPr sz="8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207" name="Google Shape;207;p23"/>
          <p:cNvSpPr txBox="1"/>
          <p:nvPr>
            <p:ph type="title"/>
          </p:nvPr>
        </p:nvSpPr>
        <p:spPr>
          <a:xfrm>
            <a:off x="3130800" y="4559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pic>
        <p:nvPicPr>
          <p:cNvPr id="208" name="Google Shape;208;p23"/>
          <p:cNvPicPr preferRelativeResize="0"/>
          <p:nvPr/>
        </p:nvPicPr>
        <p:blipFill>
          <a:blip r:embed="rId3">
            <a:alphaModFix/>
          </a:blip>
          <a:stretch>
            <a:fillRect/>
          </a:stretch>
        </p:blipFill>
        <p:spPr>
          <a:xfrm>
            <a:off x="1137862" y="1691200"/>
            <a:ext cx="7293975" cy="1307550"/>
          </a:xfrm>
          <a:prstGeom prst="rect">
            <a:avLst/>
          </a:prstGeom>
          <a:noFill/>
          <a:ln>
            <a:noFill/>
          </a:ln>
        </p:spPr>
      </p:pic>
      <p:pic>
        <p:nvPicPr>
          <p:cNvPr id="209" name="Google Shape;209;p23"/>
          <p:cNvPicPr preferRelativeResize="0"/>
          <p:nvPr/>
        </p:nvPicPr>
        <p:blipFill>
          <a:blip r:embed="rId4">
            <a:alphaModFix/>
          </a:blip>
          <a:stretch>
            <a:fillRect/>
          </a:stretch>
        </p:blipFill>
        <p:spPr>
          <a:xfrm>
            <a:off x="1137850" y="3319650"/>
            <a:ext cx="7293999" cy="106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215" name="Google Shape;215;p24"/>
          <p:cNvSpPr txBox="1"/>
          <p:nvPr>
            <p:ph idx="1" type="body"/>
          </p:nvPr>
        </p:nvSpPr>
        <p:spPr>
          <a:xfrm>
            <a:off x="1188150" y="1353450"/>
            <a:ext cx="7257600" cy="3373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1800"/>
              <a:t>Home </a:t>
            </a:r>
            <a:r>
              <a:rPr lang="en" sz="1800"/>
              <a:t>page </a:t>
            </a:r>
            <a:r>
              <a:rPr b="1" lang="en" sz="1800"/>
              <a:t>- 12 </a:t>
            </a:r>
            <a:r>
              <a:rPr lang="en" sz="1800"/>
              <a:t>tests</a:t>
            </a:r>
            <a:endParaRPr sz="1800"/>
          </a:p>
          <a:p>
            <a:pPr indent="-292100" lvl="1" marL="914400" rtl="0" algn="l">
              <a:lnSpc>
                <a:spcPct val="150000"/>
              </a:lnSpc>
              <a:spcBef>
                <a:spcPts val="0"/>
              </a:spcBef>
              <a:spcAft>
                <a:spcPts val="0"/>
              </a:spcAft>
              <a:buSzPts val="1000"/>
              <a:buChar char="○"/>
            </a:pPr>
            <a:r>
              <a:rPr b="1" lang="en" sz="1000"/>
              <a:t>Test 1: </a:t>
            </a:r>
            <a:r>
              <a:rPr lang="en" sz="1000"/>
              <a:t>Navigation existence</a:t>
            </a:r>
            <a:endParaRPr sz="1000"/>
          </a:p>
          <a:p>
            <a:pPr indent="-292100" lvl="1" marL="914400" rtl="0" algn="l">
              <a:lnSpc>
                <a:spcPct val="150000"/>
              </a:lnSpc>
              <a:spcBef>
                <a:spcPts val="0"/>
              </a:spcBef>
              <a:spcAft>
                <a:spcPts val="0"/>
              </a:spcAft>
              <a:buSzPts val="1000"/>
              <a:buChar char="○"/>
            </a:pPr>
            <a:r>
              <a:rPr b="1" lang="en" sz="1000"/>
              <a:t>Test 2: </a:t>
            </a:r>
            <a:r>
              <a:rPr lang="en" sz="1000"/>
              <a:t>Search bar existence</a:t>
            </a:r>
            <a:endParaRPr sz="1000"/>
          </a:p>
          <a:p>
            <a:pPr indent="-292100" lvl="1" marL="914400" rtl="0" algn="l">
              <a:lnSpc>
                <a:spcPct val="150000"/>
              </a:lnSpc>
              <a:spcBef>
                <a:spcPts val="0"/>
              </a:spcBef>
              <a:spcAft>
                <a:spcPts val="0"/>
              </a:spcAft>
              <a:buSzPts val="1000"/>
              <a:buChar char="○"/>
            </a:pPr>
            <a:r>
              <a:rPr b="1" lang="en" sz="1000"/>
              <a:t>Test 3: </a:t>
            </a:r>
            <a:r>
              <a:rPr lang="en" sz="1000"/>
              <a:t>Account widget icons without logged in user existence</a:t>
            </a:r>
            <a:endParaRPr sz="1000"/>
          </a:p>
          <a:p>
            <a:pPr indent="-292100" lvl="1" marL="914400" rtl="0" algn="l">
              <a:lnSpc>
                <a:spcPct val="150000"/>
              </a:lnSpc>
              <a:spcBef>
                <a:spcPts val="0"/>
              </a:spcBef>
              <a:spcAft>
                <a:spcPts val="0"/>
              </a:spcAft>
              <a:buSzPts val="1000"/>
              <a:buChar char="○"/>
            </a:pPr>
            <a:r>
              <a:rPr b="1" lang="en" sz="1000"/>
              <a:t>Test 4: </a:t>
            </a:r>
            <a:r>
              <a:rPr lang="en" sz="1000"/>
              <a:t>Important navigation items existence</a:t>
            </a:r>
            <a:endParaRPr sz="1000"/>
          </a:p>
          <a:p>
            <a:pPr indent="-292100" lvl="1" marL="914400" rtl="0" algn="l">
              <a:lnSpc>
                <a:spcPct val="150000"/>
              </a:lnSpc>
              <a:spcBef>
                <a:spcPts val="0"/>
              </a:spcBef>
              <a:spcAft>
                <a:spcPts val="0"/>
              </a:spcAft>
              <a:buSzPts val="1000"/>
              <a:buChar char="○"/>
            </a:pPr>
            <a:r>
              <a:rPr b="1" lang="en" sz="1000"/>
              <a:t>Test 5: </a:t>
            </a:r>
            <a:r>
              <a:rPr lang="en" sz="1000"/>
              <a:t>Important category listing</a:t>
            </a:r>
            <a:endParaRPr sz="1000"/>
          </a:p>
          <a:p>
            <a:pPr indent="-292100" lvl="1" marL="914400" rtl="0" algn="l">
              <a:lnSpc>
                <a:spcPct val="150000"/>
              </a:lnSpc>
              <a:spcBef>
                <a:spcPts val="0"/>
              </a:spcBef>
              <a:spcAft>
                <a:spcPts val="0"/>
              </a:spcAft>
              <a:buSzPts val="1000"/>
              <a:buChar char="○"/>
            </a:pPr>
            <a:r>
              <a:rPr b="1" lang="en" sz="1000"/>
              <a:t>Test 6: </a:t>
            </a:r>
            <a:r>
              <a:rPr lang="en" sz="1000"/>
              <a:t>Trending products listing</a:t>
            </a:r>
            <a:endParaRPr sz="1000"/>
          </a:p>
          <a:p>
            <a:pPr indent="-292100" lvl="1" marL="914400" rtl="0" algn="l">
              <a:lnSpc>
                <a:spcPct val="150000"/>
              </a:lnSpc>
              <a:spcBef>
                <a:spcPts val="0"/>
              </a:spcBef>
              <a:spcAft>
                <a:spcPts val="0"/>
              </a:spcAft>
              <a:buSzPts val="1000"/>
              <a:buChar char="○"/>
            </a:pPr>
            <a:r>
              <a:rPr b="1" lang="en" sz="1000"/>
              <a:t>Test 7: </a:t>
            </a:r>
            <a:r>
              <a:rPr lang="en" sz="1000"/>
              <a:t>Customized category product listing</a:t>
            </a:r>
            <a:endParaRPr sz="1000"/>
          </a:p>
          <a:p>
            <a:pPr indent="-292100" lvl="1" marL="914400" rtl="0" algn="l">
              <a:lnSpc>
                <a:spcPct val="150000"/>
              </a:lnSpc>
              <a:spcBef>
                <a:spcPts val="0"/>
              </a:spcBef>
              <a:spcAft>
                <a:spcPts val="0"/>
              </a:spcAft>
              <a:buSzPts val="1000"/>
              <a:buChar char="○"/>
            </a:pPr>
            <a:r>
              <a:rPr b="1" lang="en" sz="1000"/>
              <a:t>Test 8: </a:t>
            </a:r>
            <a:r>
              <a:rPr lang="en" sz="1000"/>
              <a:t>Ready to Ship category product listing</a:t>
            </a:r>
            <a:endParaRPr sz="1000"/>
          </a:p>
          <a:p>
            <a:pPr indent="-292100" lvl="1" marL="914400" rtl="0" algn="l">
              <a:lnSpc>
                <a:spcPct val="150000"/>
              </a:lnSpc>
              <a:spcBef>
                <a:spcPts val="0"/>
              </a:spcBef>
              <a:spcAft>
                <a:spcPts val="0"/>
              </a:spcAft>
              <a:buSzPts val="1000"/>
              <a:buChar char="○"/>
            </a:pPr>
            <a:r>
              <a:rPr b="1" lang="en" sz="1000"/>
              <a:t>Test 9: </a:t>
            </a:r>
            <a:r>
              <a:rPr lang="en" sz="1000"/>
              <a:t>Personalized category listing</a:t>
            </a:r>
            <a:endParaRPr sz="1000"/>
          </a:p>
          <a:p>
            <a:pPr indent="-292100" lvl="1" marL="914400" rtl="0" algn="l">
              <a:lnSpc>
                <a:spcPct val="150000"/>
              </a:lnSpc>
              <a:spcBef>
                <a:spcPts val="0"/>
              </a:spcBef>
              <a:spcAft>
                <a:spcPts val="0"/>
              </a:spcAft>
              <a:buSzPts val="1000"/>
              <a:buChar char="○"/>
            </a:pPr>
            <a:r>
              <a:rPr b="1" lang="en" sz="1000"/>
              <a:t>Test 10: </a:t>
            </a:r>
            <a:r>
              <a:rPr lang="en" sz="1000"/>
              <a:t>Weekly market listing</a:t>
            </a:r>
            <a:endParaRPr sz="1000"/>
          </a:p>
          <a:p>
            <a:pPr indent="-292100" lvl="1" marL="914400" rtl="0" algn="l">
              <a:lnSpc>
                <a:spcPct val="150000"/>
              </a:lnSpc>
              <a:spcBef>
                <a:spcPts val="0"/>
              </a:spcBef>
              <a:spcAft>
                <a:spcPts val="0"/>
              </a:spcAft>
              <a:buSzPts val="1000"/>
              <a:buChar char="○"/>
            </a:pPr>
            <a:r>
              <a:rPr b="1" lang="en" sz="1000"/>
              <a:t>Test 11: </a:t>
            </a:r>
            <a:r>
              <a:rPr lang="en" sz="1000"/>
              <a:t>Request for quotation form existence</a:t>
            </a:r>
            <a:endParaRPr sz="1000"/>
          </a:p>
          <a:p>
            <a:pPr indent="-292100" lvl="1" marL="914400" rtl="0" algn="l">
              <a:lnSpc>
                <a:spcPct val="150000"/>
              </a:lnSpc>
              <a:spcBef>
                <a:spcPts val="0"/>
              </a:spcBef>
              <a:spcAft>
                <a:spcPts val="0"/>
              </a:spcAft>
              <a:buSzPts val="1000"/>
              <a:buChar char="○"/>
            </a:pPr>
            <a:r>
              <a:rPr b="1" lang="en" sz="1000"/>
              <a:t>Test 12: </a:t>
            </a:r>
            <a:r>
              <a:rPr lang="en" sz="1000"/>
              <a:t>Recommendations and personalization products existence</a:t>
            </a:r>
            <a:endParaRPr sz="1000"/>
          </a:p>
        </p:txBody>
      </p:sp>
      <p:sp>
        <p:nvSpPr>
          <p:cNvPr id="216" name="Google Shape;216;p24"/>
          <p:cNvSpPr txBox="1"/>
          <p:nvPr>
            <p:ph type="title"/>
          </p:nvPr>
        </p:nvSpPr>
        <p:spPr>
          <a:xfrm>
            <a:off x="3130800" y="4238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222" name="Google Shape;222;p25"/>
          <p:cNvSpPr txBox="1"/>
          <p:nvPr>
            <p:ph type="title"/>
          </p:nvPr>
        </p:nvSpPr>
        <p:spPr>
          <a:xfrm>
            <a:off x="3130800" y="4559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pic>
        <p:nvPicPr>
          <p:cNvPr id="223" name="Google Shape;223;p25"/>
          <p:cNvPicPr preferRelativeResize="0"/>
          <p:nvPr/>
        </p:nvPicPr>
        <p:blipFill>
          <a:blip r:embed="rId3">
            <a:alphaModFix/>
          </a:blip>
          <a:stretch>
            <a:fillRect/>
          </a:stretch>
        </p:blipFill>
        <p:spPr>
          <a:xfrm>
            <a:off x="1033550" y="1902250"/>
            <a:ext cx="7566798" cy="2343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229" name="Google Shape;229;p26"/>
          <p:cNvSpPr txBox="1"/>
          <p:nvPr>
            <p:ph idx="1" type="body"/>
          </p:nvPr>
        </p:nvSpPr>
        <p:spPr>
          <a:xfrm>
            <a:off x="1300500" y="1385525"/>
            <a:ext cx="7257600" cy="3373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1800"/>
              <a:t>Search/Filter options</a:t>
            </a:r>
            <a:r>
              <a:rPr lang="en" sz="1800"/>
              <a:t> </a:t>
            </a:r>
            <a:r>
              <a:rPr b="1" lang="en" sz="1800"/>
              <a:t>- 14 </a:t>
            </a:r>
            <a:r>
              <a:rPr lang="en" sz="1800"/>
              <a:t>tests</a:t>
            </a:r>
            <a:endParaRPr sz="1800"/>
          </a:p>
          <a:p>
            <a:pPr indent="-282575" lvl="1" marL="914400" rtl="0" algn="l">
              <a:lnSpc>
                <a:spcPct val="150000"/>
              </a:lnSpc>
              <a:spcBef>
                <a:spcPts val="0"/>
              </a:spcBef>
              <a:spcAft>
                <a:spcPts val="0"/>
              </a:spcAft>
              <a:buSzPts val="850"/>
              <a:buChar char="○"/>
            </a:pPr>
            <a:r>
              <a:rPr b="1" lang="en" sz="850"/>
              <a:t>Test 1: </a:t>
            </a:r>
            <a:r>
              <a:rPr lang="en" sz="850"/>
              <a:t>Search for a product</a:t>
            </a:r>
            <a:endParaRPr sz="850"/>
          </a:p>
          <a:p>
            <a:pPr indent="-282575" lvl="1" marL="914400" rtl="0" algn="l">
              <a:lnSpc>
                <a:spcPct val="150000"/>
              </a:lnSpc>
              <a:spcBef>
                <a:spcPts val="0"/>
              </a:spcBef>
              <a:spcAft>
                <a:spcPts val="0"/>
              </a:spcAft>
              <a:buSzPts val="850"/>
              <a:buChar char="○"/>
            </a:pPr>
            <a:r>
              <a:rPr b="1" lang="en" sz="850"/>
              <a:t>Test 2: </a:t>
            </a:r>
            <a:r>
              <a:rPr lang="en" sz="850"/>
              <a:t>Main filters list existence</a:t>
            </a:r>
            <a:endParaRPr sz="850"/>
          </a:p>
          <a:p>
            <a:pPr indent="-282575" lvl="1" marL="914400" rtl="0" algn="l">
              <a:lnSpc>
                <a:spcPct val="150000"/>
              </a:lnSpc>
              <a:spcBef>
                <a:spcPts val="0"/>
              </a:spcBef>
              <a:spcAft>
                <a:spcPts val="0"/>
              </a:spcAft>
              <a:buSzPts val="850"/>
              <a:buChar char="○"/>
            </a:pPr>
            <a:r>
              <a:rPr b="1" lang="en" sz="850"/>
              <a:t>Test 3: </a:t>
            </a:r>
            <a:r>
              <a:rPr lang="en" sz="850"/>
              <a:t>Main filters items check</a:t>
            </a:r>
            <a:endParaRPr sz="850"/>
          </a:p>
          <a:p>
            <a:pPr indent="-282575" lvl="1" marL="914400" rtl="0" algn="l">
              <a:lnSpc>
                <a:spcPct val="150000"/>
              </a:lnSpc>
              <a:spcBef>
                <a:spcPts val="0"/>
              </a:spcBef>
              <a:spcAft>
                <a:spcPts val="0"/>
              </a:spcAft>
              <a:buSzPts val="850"/>
              <a:buChar char="○"/>
            </a:pPr>
            <a:r>
              <a:rPr b="1" lang="en" sz="850"/>
              <a:t>Test 4: </a:t>
            </a:r>
            <a:r>
              <a:rPr lang="en" sz="850"/>
              <a:t>Category filter check</a:t>
            </a:r>
            <a:endParaRPr sz="850"/>
          </a:p>
          <a:p>
            <a:pPr indent="-282575" lvl="1" marL="914400" rtl="0" algn="l">
              <a:lnSpc>
                <a:spcPct val="150000"/>
              </a:lnSpc>
              <a:spcBef>
                <a:spcPts val="0"/>
              </a:spcBef>
              <a:spcAft>
                <a:spcPts val="0"/>
              </a:spcAft>
              <a:buSzPts val="850"/>
              <a:buChar char="○"/>
            </a:pPr>
            <a:r>
              <a:rPr b="1" lang="en" sz="850"/>
              <a:t>Test 5: </a:t>
            </a:r>
            <a:r>
              <a:rPr lang="en" sz="850"/>
              <a:t>Supplier types filter check</a:t>
            </a:r>
            <a:endParaRPr sz="850"/>
          </a:p>
          <a:p>
            <a:pPr indent="-282575" lvl="1" marL="914400" rtl="0" algn="l">
              <a:lnSpc>
                <a:spcPct val="150000"/>
              </a:lnSpc>
              <a:spcBef>
                <a:spcPts val="0"/>
              </a:spcBef>
              <a:spcAft>
                <a:spcPts val="0"/>
              </a:spcAft>
              <a:buSzPts val="850"/>
              <a:buChar char="○"/>
            </a:pPr>
            <a:r>
              <a:rPr b="1" lang="en" sz="850"/>
              <a:t>Test 6: </a:t>
            </a:r>
            <a:r>
              <a:rPr lang="en" sz="850"/>
              <a:t>Product types filter check</a:t>
            </a:r>
            <a:endParaRPr sz="850"/>
          </a:p>
          <a:p>
            <a:pPr indent="-282575" lvl="1" marL="914400" rtl="0" algn="l">
              <a:lnSpc>
                <a:spcPct val="150000"/>
              </a:lnSpc>
              <a:spcBef>
                <a:spcPts val="0"/>
              </a:spcBef>
              <a:spcAft>
                <a:spcPts val="0"/>
              </a:spcAft>
              <a:buSzPts val="850"/>
              <a:buChar char="○"/>
            </a:pPr>
            <a:r>
              <a:rPr b="1" lang="en" sz="850"/>
              <a:t>Test 7: </a:t>
            </a:r>
            <a:r>
              <a:rPr lang="en" sz="850"/>
              <a:t>Minimal order quantity filter check</a:t>
            </a:r>
            <a:endParaRPr sz="850"/>
          </a:p>
          <a:p>
            <a:pPr indent="-282575" lvl="1" marL="914400" rtl="0" algn="l">
              <a:lnSpc>
                <a:spcPct val="150000"/>
              </a:lnSpc>
              <a:spcBef>
                <a:spcPts val="0"/>
              </a:spcBef>
              <a:spcAft>
                <a:spcPts val="0"/>
              </a:spcAft>
              <a:buSzPts val="850"/>
              <a:buChar char="○"/>
            </a:pPr>
            <a:r>
              <a:rPr b="1" lang="en" sz="850"/>
              <a:t>Test 8: </a:t>
            </a:r>
            <a:r>
              <a:rPr lang="en" sz="850"/>
              <a:t>Minimal price filter check</a:t>
            </a:r>
            <a:endParaRPr sz="850"/>
          </a:p>
          <a:p>
            <a:pPr indent="-282575" lvl="1" marL="914400" rtl="0" algn="l">
              <a:lnSpc>
                <a:spcPct val="150000"/>
              </a:lnSpc>
              <a:spcBef>
                <a:spcPts val="0"/>
              </a:spcBef>
              <a:spcAft>
                <a:spcPts val="0"/>
              </a:spcAft>
              <a:buSzPts val="850"/>
              <a:buChar char="○"/>
            </a:pPr>
            <a:r>
              <a:rPr b="1" lang="en" sz="850"/>
              <a:t>Test 9: </a:t>
            </a:r>
            <a:r>
              <a:rPr lang="en" sz="850"/>
              <a:t>Maximum price filter check</a:t>
            </a:r>
            <a:endParaRPr sz="850"/>
          </a:p>
          <a:p>
            <a:pPr indent="-282575" lvl="1" marL="914400" rtl="0" algn="l">
              <a:lnSpc>
                <a:spcPct val="150000"/>
              </a:lnSpc>
              <a:spcBef>
                <a:spcPts val="0"/>
              </a:spcBef>
              <a:spcAft>
                <a:spcPts val="0"/>
              </a:spcAft>
              <a:buSzPts val="850"/>
              <a:buChar char="○"/>
            </a:pPr>
            <a:r>
              <a:rPr b="1" lang="en" sz="850"/>
              <a:t>Test 10: </a:t>
            </a:r>
            <a:r>
              <a:rPr lang="en" sz="850"/>
              <a:t>Minimal and maximum price filter check</a:t>
            </a:r>
            <a:endParaRPr sz="850"/>
          </a:p>
          <a:p>
            <a:pPr indent="-282575" lvl="1" marL="914400" rtl="0" algn="l">
              <a:lnSpc>
                <a:spcPct val="150000"/>
              </a:lnSpc>
              <a:spcBef>
                <a:spcPts val="0"/>
              </a:spcBef>
              <a:spcAft>
                <a:spcPts val="0"/>
              </a:spcAft>
              <a:buSzPts val="850"/>
              <a:buChar char="○"/>
            </a:pPr>
            <a:r>
              <a:rPr b="1" lang="en" sz="850"/>
              <a:t>Test 11: </a:t>
            </a:r>
            <a:r>
              <a:rPr lang="en" sz="850"/>
              <a:t>Supplier country/region filter check</a:t>
            </a:r>
            <a:endParaRPr sz="850"/>
          </a:p>
          <a:p>
            <a:pPr indent="-282575" lvl="1" marL="914400" rtl="0" algn="l">
              <a:lnSpc>
                <a:spcPct val="150000"/>
              </a:lnSpc>
              <a:spcBef>
                <a:spcPts val="0"/>
              </a:spcBef>
              <a:spcAft>
                <a:spcPts val="0"/>
              </a:spcAft>
              <a:buSzPts val="850"/>
              <a:buChar char="○"/>
            </a:pPr>
            <a:r>
              <a:rPr b="1" lang="en" sz="850"/>
              <a:t>Test 12: </a:t>
            </a:r>
            <a:r>
              <a:rPr lang="en" sz="850"/>
              <a:t>Past export country/region filter check</a:t>
            </a:r>
            <a:endParaRPr sz="850"/>
          </a:p>
          <a:p>
            <a:pPr indent="-282575" lvl="1" marL="914400" rtl="0" algn="l">
              <a:lnSpc>
                <a:spcPct val="150000"/>
              </a:lnSpc>
              <a:spcBef>
                <a:spcPts val="0"/>
              </a:spcBef>
              <a:spcAft>
                <a:spcPts val="0"/>
              </a:spcAft>
              <a:buSzPts val="850"/>
              <a:buChar char="○"/>
            </a:pPr>
            <a:r>
              <a:rPr b="1" lang="en" sz="850"/>
              <a:t>Test 13: </a:t>
            </a:r>
            <a:r>
              <a:rPr lang="en" sz="850"/>
              <a:t>Management certification filter check</a:t>
            </a:r>
            <a:endParaRPr sz="850"/>
          </a:p>
          <a:p>
            <a:pPr indent="-282575" lvl="1" marL="914400" rtl="0" algn="l">
              <a:lnSpc>
                <a:spcPct val="150000"/>
              </a:lnSpc>
              <a:spcBef>
                <a:spcPts val="0"/>
              </a:spcBef>
              <a:spcAft>
                <a:spcPts val="0"/>
              </a:spcAft>
              <a:buSzPts val="850"/>
              <a:buChar char="○"/>
            </a:pPr>
            <a:r>
              <a:rPr b="1" lang="en" sz="850"/>
              <a:t>Test 14: </a:t>
            </a:r>
            <a:r>
              <a:rPr lang="en" sz="850"/>
              <a:t>Product certification filter check</a:t>
            </a:r>
            <a:endParaRPr sz="850"/>
          </a:p>
        </p:txBody>
      </p:sp>
      <p:sp>
        <p:nvSpPr>
          <p:cNvPr id="230" name="Google Shape;230;p26"/>
          <p:cNvSpPr txBox="1"/>
          <p:nvPr>
            <p:ph type="title"/>
          </p:nvPr>
        </p:nvSpPr>
        <p:spPr>
          <a:xfrm>
            <a:off x="3130800" y="4238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236" name="Google Shape;236;p27"/>
          <p:cNvSpPr txBox="1"/>
          <p:nvPr>
            <p:ph type="title"/>
          </p:nvPr>
        </p:nvSpPr>
        <p:spPr>
          <a:xfrm>
            <a:off x="3130800" y="4559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pic>
        <p:nvPicPr>
          <p:cNvPr id="237" name="Google Shape;237;p27"/>
          <p:cNvPicPr preferRelativeResize="0"/>
          <p:nvPr/>
        </p:nvPicPr>
        <p:blipFill>
          <a:blip r:embed="rId3">
            <a:alphaModFix/>
          </a:blip>
          <a:stretch>
            <a:fillRect/>
          </a:stretch>
        </p:blipFill>
        <p:spPr>
          <a:xfrm>
            <a:off x="1109775" y="1899850"/>
            <a:ext cx="7414351" cy="2409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243" name="Google Shape;243;p28"/>
          <p:cNvSpPr txBox="1"/>
          <p:nvPr>
            <p:ph idx="1" type="body"/>
          </p:nvPr>
        </p:nvSpPr>
        <p:spPr>
          <a:xfrm>
            <a:off x="1188150" y="1449725"/>
            <a:ext cx="7257600" cy="3373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1800"/>
              <a:t>Products List </a:t>
            </a:r>
            <a:r>
              <a:rPr lang="en" sz="1800"/>
              <a:t>page </a:t>
            </a:r>
            <a:r>
              <a:rPr b="1" lang="en" sz="1800"/>
              <a:t>- 9 </a:t>
            </a:r>
            <a:r>
              <a:rPr lang="en" sz="1800"/>
              <a:t>tests</a:t>
            </a:r>
            <a:endParaRPr sz="1800"/>
          </a:p>
          <a:p>
            <a:pPr indent="-301625" lvl="1" marL="914400" rtl="0" algn="l">
              <a:lnSpc>
                <a:spcPct val="150000"/>
              </a:lnSpc>
              <a:spcBef>
                <a:spcPts val="0"/>
              </a:spcBef>
              <a:spcAft>
                <a:spcPts val="0"/>
              </a:spcAft>
              <a:buSzPts val="1150"/>
              <a:buChar char="○"/>
            </a:pPr>
            <a:r>
              <a:rPr b="1" lang="en" sz="1150"/>
              <a:t>Test 1:</a:t>
            </a:r>
            <a:r>
              <a:rPr lang="en" sz="1150"/>
              <a:t> List of products type/category/subcategory title</a:t>
            </a:r>
            <a:endParaRPr sz="1150"/>
          </a:p>
          <a:p>
            <a:pPr indent="-301625" lvl="1" marL="914400" rtl="0" algn="l">
              <a:lnSpc>
                <a:spcPct val="150000"/>
              </a:lnSpc>
              <a:spcBef>
                <a:spcPts val="0"/>
              </a:spcBef>
              <a:spcAft>
                <a:spcPts val="0"/>
              </a:spcAft>
              <a:buSzPts val="1150"/>
              <a:buChar char="○"/>
            </a:pPr>
            <a:r>
              <a:rPr b="1" lang="en" sz="1150"/>
              <a:t>Test 2: </a:t>
            </a:r>
            <a:r>
              <a:rPr lang="en" sz="1150"/>
              <a:t>Products list existence</a:t>
            </a:r>
            <a:endParaRPr sz="1150"/>
          </a:p>
          <a:p>
            <a:pPr indent="-301625" lvl="1" marL="914400" rtl="0" algn="l">
              <a:lnSpc>
                <a:spcPct val="150000"/>
              </a:lnSpc>
              <a:spcBef>
                <a:spcPts val="0"/>
              </a:spcBef>
              <a:spcAft>
                <a:spcPts val="0"/>
              </a:spcAft>
              <a:buSzPts val="1150"/>
              <a:buChar char="○"/>
            </a:pPr>
            <a:r>
              <a:rPr b="1" lang="en" sz="1150"/>
              <a:t>Test 3: </a:t>
            </a:r>
            <a:r>
              <a:rPr lang="en" sz="1150"/>
              <a:t>Product image existence</a:t>
            </a:r>
            <a:endParaRPr sz="1150"/>
          </a:p>
          <a:p>
            <a:pPr indent="-301625" lvl="1" marL="914400" rtl="0" algn="l">
              <a:lnSpc>
                <a:spcPct val="150000"/>
              </a:lnSpc>
              <a:spcBef>
                <a:spcPts val="0"/>
              </a:spcBef>
              <a:spcAft>
                <a:spcPts val="0"/>
              </a:spcAft>
              <a:buSzPts val="1150"/>
              <a:buChar char="○"/>
            </a:pPr>
            <a:r>
              <a:rPr b="1" lang="en" sz="1150"/>
              <a:t>Test 4: </a:t>
            </a:r>
            <a:r>
              <a:rPr lang="en" sz="1150"/>
              <a:t>Product title existence</a:t>
            </a:r>
            <a:endParaRPr sz="1150"/>
          </a:p>
          <a:p>
            <a:pPr indent="-301625" lvl="1" marL="914400" rtl="0" algn="l">
              <a:lnSpc>
                <a:spcPct val="150000"/>
              </a:lnSpc>
              <a:spcBef>
                <a:spcPts val="0"/>
              </a:spcBef>
              <a:spcAft>
                <a:spcPts val="0"/>
              </a:spcAft>
              <a:buSzPts val="1150"/>
              <a:buChar char="○"/>
            </a:pPr>
            <a:r>
              <a:rPr b="1" lang="en" sz="1150"/>
              <a:t>Test 5: </a:t>
            </a:r>
            <a:r>
              <a:rPr lang="en" sz="1150"/>
              <a:t>Product price existence</a:t>
            </a:r>
            <a:endParaRPr sz="1150"/>
          </a:p>
          <a:p>
            <a:pPr indent="-301625" lvl="1" marL="914400" rtl="0" algn="l">
              <a:lnSpc>
                <a:spcPct val="150000"/>
              </a:lnSpc>
              <a:spcBef>
                <a:spcPts val="0"/>
              </a:spcBef>
              <a:spcAft>
                <a:spcPts val="0"/>
              </a:spcAft>
              <a:buSzPts val="1150"/>
              <a:buChar char="○"/>
            </a:pPr>
            <a:r>
              <a:rPr b="1" lang="en" sz="1150"/>
              <a:t>Test 6: </a:t>
            </a:r>
            <a:r>
              <a:rPr lang="en" sz="1150"/>
              <a:t>Product minimum order quantity (MOQ) existence</a:t>
            </a:r>
            <a:endParaRPr sz="1150"/>
          </a:p>
          <a:p>
            <a:pPr indent="-301625" lvl="1" marL="914400" rtl="0" algn="l">
              <a:lnSpc>
                <a:spcPct val="150000"/>
              </a:lnSpc>
              <a:spcBef>
                <a:spcPts val="0"/>
              </a:spcBef>
              <a:spcAft>
                <a:spcPts val="0"/>
              </a:spcAft>
              <a:buSzPts val="1150"/>
              <a:buChar char="○"/>
            </a:pPr>
            <a:r>
              <a:rPr b="1" lang="en" sz="1150"/>
              <a:t>Test 7: </a:t>
            </a:r>
            <a:r>
              <a:rPr lang="en" sz="1150"/>
              <a:t>Product link to detailed information existence</a:t>
            </a:r>
            <a:endParaRPr sz="1150"/>
          </a:p>
          <a:p>
            <a:pPr indent="-301625" lvl="1" marL="914400" rtl="0" algn="l">
              <a:lnSpc>
                <a:spcPct val="150000"/>
              </a:lnSpc>
              <a:spcBef>
                <a:spcPts val="0"/>
              </a:spcBef>
              <a:spcAft>
                <a:spcPts val="0"/>
              </a:spcAft>
              <a:buSzPts val="1150"/>
              <a:buChar char="○"/>
            </a:pPr>
            <a:r>
              <a:rPr b="1" lang="en" sz="1150"/>
              <a:t>Test 8:</a:t>
            </a:r>
            <a:r>
              <a:rPr lang="en" sz="1150"/>
              <a:t> ‘About products and suppliers’ section existence</a:t>
            </a:r>
            <a:endParaRPr sz="1150"/>
          </a:p>
          <a:p>
            <a:pPr indent="-301625" lvl="1" marL="914400" rtl="0" algn="l">
              <a:lnSpc>
                <a:spcPct val="150000"/>
              </a:lnSpc>
              <a:spcBef>
                <a:spcPts val="0"/>
              </a:spcBef>
              <a:spcAft>
                <a:spcPts val="0"/>
              </a:spcAft>
              <a:buSzPts val="1150"/>
              <a:buChar char="○"/>
            </a:pPr>
            <a:r>
              <a:rPr b="1" lang="en" sz="1150"/>
              <a:t>Test 9:</a:t>
            </a:r>
            <a:r>
              <a:rPr lang="en" sz="1150"/>
              <a:t> ‘Related products’ section existence</a:t>
            </a:r>
            <a:endParaRPr sz="1150"/>
          </a:p>
        </p:txBody>
      </p:sp>
      <p:sp>
        <p:nvSpPr>
          <p:cNvPr id="244" name="Google Shape;244;p28"/>
          <p:cNvSpPr txBox="1"/>
          <p:nvPr>
            <p:ph type="title"/>
          </p:nvPr>
        </p:nvSpPr>
        <p:spPr>
          <a:xfrm>
            <a:off x="3130800" y="4238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250" name="Google Shape;250;p29"/>
          <p:cNvSpPr txBox="1"/>
          <p:nvPr>
            <p:ph type="title"/>
          </p:nvPr>
        </p:nvSpPr>
        <p:spPr>
          <a:xfrm>
            <a:off x="3130788" y="53617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pic>
        <p:nvPicPr>
          <p:cNvPr id="251" name="Google Shape;251;p29"/>
          <p:cNvPicPr preferRelativeResize="0"/>
          <p:nvPr/>
        </p:nvPicPr>
        <p:blipFill>
          <a:blip r:embed="rId3">
            <a:alphaModFix/>
          </a:blip>
          <a:stretch>
            <a:fillRect/>
          </a:stretch>
        </p:blipFill>
        <p:spPr>
          <a:xfrm>
            <a:off x="1081000" y="1939975"/>
            <a:ext cx="7471877" cy="2225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257" name="Google Shape;257;p30"/>
          <p:cNvSpPr txBox="1"/>
          <p:nvPr>
            <p:ph idx="1" type="body"/>
          </p:nvPr>
        </p:nvSpPr>
        <p:spPr>
          <a:xfrm>
            <a:off x="1188150" y="1425650"/>
            <a:ext cx="7257600" cy="3373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1800"/>
              <a:t>Specific Product </a:t>
            </a:r>
            <a:r>
              <a:rPr lang="en" sz="1800"/>
              <a:t>page</a:t>
            </a:r>
            <a:r>
              <a:rPr lang="en" sz="1800"/>
              <a:t> </a:t>
            </a:r>
            <a:r>
              <a:rPr b="1" lang="en" sz="1800"/>
              <a:t>- 27 </a:t>
            </a:r>
            <a:r>
              <a:rPr lang="en" sz="1800"/>
              <a:t>tests</a:t>
            </a:r>
            <a:endParaRPr sz="1800"/>
          </a:p>
          <a:p>
            <a:pPr indent="-282575" lvl="1" marL="914400" rtl="0" algn="l">
              <a:lnSpc>
                <a:spcPct val="150000"/>
              </a:lnSpc>
              <a:spcBef>
                <a:spcPts val="0"/>
              </a:spcBef>
              <a:spcAft>
                <a:spcPts val="0"/>
              </a:spcAft>
              <a:buSzPts val="850"/>
              <a:buChar char="○"/>
            </a:pPr>
            <a:r>
              <a:rPr b="1" lang="en" sz="850"/>
              <a:t>Test 1:</a:t>
            </a:r>
            <a:r>
              <a:rPr lang="en" sz="850"/>
              <a:t> Product appearance check</a:t>
            </a:r>
            <a:endParaRPr sz="850"/>
          </a:p>
          <a:p>
            <a:pPr indent="-282575" lvl="1" marL="914400" rtl="0" algn="l">
              <a:lnSpc>
                <a:spcPct val="150000"/>
              </a:lnSpc>
              <a:spcBef>
                <a:spcPts val="0"/>
              </a:spcBef>
              <a:spcAft>
                <a:spcPts val="0"/>
              </a:spcAft>
              <a:buSzPts val="850"/>
              <a:buChar char="○"/>
            </a:pPr>
            <a:r>
              <a:rPr b="1" lang="en" sz="850"/>
              <a:t>Test 2: </a:t>
            </a:r>
            <a:r>
              <a:rPr lang="en" sz="850"/>
              <a:t>Product image check</a:t>
            </a:r>
            <a:endParaRPr sz="850"/>
          </a:p>
          <a:p>
            <a:pPr indent="-282575" lvl="1" marL="914400" rtl="0" algn="l">
              <a:lnSpc>
                <a:spcPct val="150000"/>
              </a:lnSpc>
              <a:spcBef>
                <a:spcPts val="0"/>
              </a:spcBef>
              <a:spcAft>
                <a:spcPts val="0"/>
              </a:spcAft>
              <a:buSzPts val="850"/>
              <a:buChar char="○"/>
            </a:pPr>
            <a:r>
              <a:rPr b="1" lang="en" sz="850"/>
              <a:t>Test 3: </a:t>
            </a:r>
            <a:r>
              <a:rPr lang="en" sz="850"/>
              <a:t>Product image list check</a:t>
            </a:r>
            <a:endParaRPr sz="850"/>
          </a:p>
          <a:p>
            <a:pPr indent="-282575" lvl="1" marL="914400" rtl="0" algn="l">
              <a:lnSpc>
                <a:spcPct val="150000"/>
              </a:lnSpc>
              <a:spcBef>
                <a:spcPts val="0"/>
              </a:spcBef>
              <a:spcAft>
                <a:spcPts val="0"/>
              </a:spcAft>
              <a:buSzPts val="850"/>
              <a:buChar char="○"/>
            </a:pPr>
            <a:r>
              <a:rPr b="1" lang="en" sz="850"/>
              <a:t>Test 4: </a:t>
            </a:r>
            <a:r>
              <a:rPr lang="en" sz="850"/>
              <a:t>Product title check</a:t>
            </a:r>
            <a:endParaRPr sz="850"/>
          </a:p>
          <a:p>
            <a:pPr indent="-282575" lvl="1" marL="914400" rtl="0" algn="l">
              <a:lnSpc>
                <a:spcPct val="150000"/>
              </a:lnSpc>
              <a:spcBef>
                <a:spcPts val="0"/>
              </a:spcBef>
              <a:spcAft>
                <a:spcPts val="0"/>
              </a:spcAft>
              <a:buSzPts val="850"/>
              <a:buChar char="○"/>
            </a:pPr>
            <a:r>
              <a:rPr b="1" lang="en" sz="850"/>
              <a:t>Test 5: </a:t>
            </a:r>
            <a:r>
              <a:rPr lang="en" sz="850"/>
              <a:t>Product tags check</a:t>
            </a:r>
            <a:endParaRPr sz="850"/>
          </a:p>
          <a:p>
            <a:pPr indent="-282575" lvl="1" marL="914400" rtl="0" algn="l">
              <a:lnSpc>
                <a:spcPct val="150000"/>
              </a:lnSpc>
              <a:spcBef>
                <a:spcPts val="0"/>
              </a:spcBef>
              <a:spcAft>
                <a:spcPts val="0"/>
              </a:spcAft>
              <a:buSzPts val="850"/>
              <a:buChar char="○"/>
            </a:pPr>
            <a:r>
              <a:rPr b="1" lang="en" sz="850"/>
              <a:t>Test 6: </a:t>
            </a:r>
            <a:r>
              <a:rPr lang="en" sz="850"/>
              <a:t>Product overall review check</a:t>
            </a:r>
            <a:endParaRPr sz="850"/>
          </a:p>
          <a:p>
            <a:pPr indent="-282575" lvl="1" marL="914400" rtl="0" algn="l">
              <a:lnSpc>
                <a:spcPct val="150000"/>
              </a:lnSpc>
              <a:spcBef>
                <a:spcPts val="0"/>
              </a:spcBef>
              <a:spcAft>
                <a:spcPts val="0"/>
              </a:spcAft>
              <a:buSzPts val="850"/>
              <a:buChar char="○"/>
            </a:pPr>
            <a:r>
              <a:rPr b="1" lang="en" sz="850"/>
              <a:t>Test 7: </a:t>
            </a:r>
            <a:r>
              <a:rPr lang="en" sz="850"/>
              <a:t>Product quantity sold check</a:t>
            </a:r>
            <a:endParaRPr sz="850"/>
          </a:p>
          <a:p>
            <a:pPr indent="-282575" lvl="1" marL="914400" rtl="0" algn="l">
              <a:lnSpc>
                <a:spcPct val="150000"/>
              </a:lnSpc>
              <a:spcBef>
                <a:spcPts val="0"/>
              </a:spcBef>
              <a:spcAft>
                <a:spcPts val="0"/>
              </a:spcAft>
              <a:buSzPts val="850"/>
              <a:buChar char="○"/>
            </a:pPr>
            <a:r>
              <a:rPr b="1" lang="en" sz="850"/>
              <a:t>Test 8: </a:t>
            </a:r>
            <a:r>
              <a:rPr lang="en" sz="850"/>
              <a:t>Product price check</a:t>
            </a:r>
            <a:endParaRPr sz="850"/>
          </a:p>
          <a:p>
            <a:pPr indent="-282575" lvl="1" marL="914400" rtl="0" algn="l">
              <a:lnSpc>
                <a:spcPct val="150000"/>
              </a:lnSpc>
              <a:spcBef>
                <a:spcPts val="0"/>
              </a:spcBef>
              <a:spcAft>
                <a:spcPts val="0"/>
              </a:spcAft>
              <a:buSzPts val="850"/>
              <a:buChar char="○"/>
            </a:pPr>
            <a:r>
              <a:rPr b="1" lang="en" sz="850"/>
              <a:t>Test 9: </a:t>
            </a:r>
            <a:r>
              <a:rPr lang="en" sz="850"/>
              <a:t>Product minimum order quantity (MOQ) check</a:t>
            </a:r>
            <a:endParaRPr sz="850"/>
          </a:p>
          <a:p>
            <a:pPr indent="-282575" lvl="1" marL="914400" rtl="0" algn="l">
              <a:lnSpc>
                <a:spcPct val="150000"/>
              </a:lnSpc>
              <a:spcBef>
                <a:spcPts val="0"/>
              </a:spcBef>
              <a:spcAft>
                <a:spcPts val="0"/>
              </a:spcAft>
              <a:buSzPts val="850"/>
              <a:buChar char="○"/>
            </a:pPr>
            <a:r>
              <a:rPr b="1" lang="en" sz="850"/>
              <a:t>Test 10: </a:t>
            </a:r>
            <a:r>
              <a:rPr lang="en" sz="850"/>
              <a:t>Product quantity check</a:t>
            </a:r>
            <a:endParaRPr sz="850"/>
          </a:p>
          <a:p>
            <a:pPr indent="-282575" lvl="1" marL="914400" rtl="0" algn="l">
              <a:lnSpc>
                <a:spcPct val="150000"/>
              </a:lnSpc>
              <a:spcBef>
                <a:spcPts val="0"/>
              </a:spcBef>
              <a:spcAft>
                <a:spcPts val="0"/>
              </a:spcAft>
              <a:buSzPts val="850"/>
              <a:buChar char="○"/>
            </a:pPr>
            <a:r>
              <a:rPr b="1" lang="en" sz="850"/>
              <a:t>Test 11: </a:t>
            </a:r>
            <a:r>
              <a:rPr lang="en" sz="850"/>
              <a:t>Product description check</a:t>
            </a:r>
            <a:endParaRPr sz="850"/>
          </a:p>
          <a:p>
            <a:pPr indent="-282575" lvl="1" marL="914400" rtl="0" algn="l">
              <a:lnSpc>
                <a:spcPct val="150000"/>
              </a:lnSpc>
              <a:spcBef>
                <a:spcPts val="0"/>
              </a:spcBef>
              <a:spcAft>
                <a:spcPts val="0"/>
              </a:spcAft>
              <a:buSzPts val="850"/>
              <a:buChar char="○"/>
            </a:pPr>
            <a:r>
              <a:rPr b="1" lang="en" sz="850"/>
              <a:t>Test 12: </a:t>
            </a:r>
            <a:r>
              <a:rPr lang="en" sz="850"/>
              <a:t>Product company profile check</a:t>
            </a:r>
            <a:endParaRPr sz="850"/>
          </a:p>
          <a:p>
            <a:pPr indent="-282575" lvl="1" marL="914400" rtl="0" algn="l">
              <a:lnSpc>
                <a:spcPct val="150000"/>
              </a:lnSpc>
              <a:spcBef>
                <a:spcPts val="0"/>
              </a:spcBef>
              <a:spcAft>
                <a:spcPts val="0"/>
              </a:spcAft>
              <a:buSzPts val="850"/>
              <a:buChar char="○"/>
            </a:pPr>
            <a:r>
              <a:rPr b="1" lang="en" sz="850"/>
              <a:t>Test 13: </a:t>
            </a:r>
            <a:r>
              <a:rPr lang="en" sz="850"/>
              <a:t>Product buyer reviews check</a:t>
            </a:r>
            <a:endParaRPr sz="850"/>
          </a:p>
          <a:p>
            <a:pPr indent="-282575" lvl="1" marL="914400" rtl="0" algn="l">
              <a:lnSpc>
                <a:spcPct val="150000"/>
              </a:lnSpc>
              <a:spcBef>
                <a:spcPts val="0"/>
              </a:spcBef>
              <a:spcAft>
                <a:spcPts val="0"/>
              </a:spcAft>
              <a:buSzPts val="850"/>
              <a:buChar char="○"/>
            </a:pPr>
            <a:r>
              <a:rPr b="1" lang="en" sz="850"/>
              <a:t>Test 14: </a:t>
            </a:r>
            <a:r>
              <a:rPr lang="en" sz="850"/>
              <a:t>Product feedback form existence</a:t>
            </a:r>
            <a:endParaRPr sz="850"/>
          </a:p>
        </p:txBody>
      </p:sp>
      <p:sp>
        <p:nvSpPr>
          <p:cNvPr id="258" name="Google Shape;258;p30"/>
          <p:cNvSpPr txBox="1"/>
          <p:nvPr>
            <p:ph type="title"/>
          </p:nvPr>
        </p:nvSpPr>
        <p:spPr>
          <a:xfrm>
            <a:off x="3130800" y="496051"/>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264" name="Google Shape;264;p31"/>
          <p:cNvSpPr txBox="1"/>
          <p:nvPr>
            <p:ph idx="1" type="body"/>
          </p:nvPr>
        </p:nvSpPr>
        <p:spPr>
          <a:xfrm>
            <a:off x="1188150" y="1481825"/>
            <a:ext cx="7257600" cy="3373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1800"/>
              <a:t>Specific Product </a:t>
            </a:r>
            <a:r>
              <a:rPr lang="en" sz="1800"/>
              <a:t>page </a:t>
            </a:r>
            <a:r>
              <a:rPr b="1" lang="en" sz="1800"/>
              <a:t>- 27 </a:t>
            </a:r>
            <a:r>
              <a:rPr lang="en" sz="1800"/>
              <a:t>tests</a:t>
            </a:r>
            <a:endParaRPr sz="1800"/>
          </a:p>
          <a:p>
            <a:pPr indent="-282575" lvl="1" marL="914400" rtl="0" algn="l">
              <a:lnSpc>
                <a:spcPct val="150000"/>
              </a:lnSpc>
              <a:spcBef>
                <a:spcPts val="0"/>
              </a:spcBef>
              <a:spcAft>
                <a:spcPts val="0"/>
              </a:spcAft>
              <a:buSzPts val="850"/>
              <a:buChar char="○"/>
            </a:pPr>
            <a:r>
              <a:rPr b="1" lang="en" sz="850"/>
              <a:t>Test 15: </a:t>
            </a:r>
            <a:r>
              <a:rPr lang="en" sz="850"/>
              <a:t>Product feedback form elements check</a:t>
            </a:r>
            <a:endParaRPr sz="850"/>
          </a:p>
          <a:p>
            <a:pPr indent="-282575" lvl="1" marL="914400" rtl="0" algn="l">
              <a:lnSpc>
                <a:spcPct val="150000"/>
              </a:lnSpc>
              <a:spcBef>
                <a:spcPts val="0"/>
              </a:spcBef>
              <a:spcAft>
                <a:spcPts val="0"/>
              </a:spcAft>
              <a:buSzPts val="850"/>
              <a:buChar char="○"/>
            </a:pPr>
            <a:r>
              <a:rPr b="1" lang="en" sz="850"/>
              <a:t>Test 16: </a:t>
            </a:r>
            <a:r>
              <a:rPr lang="en" sz="850"/>
              <a:t>Product feedback form functionality</a:t>
            </a:r>
            <a:endParaRPr sz="850"/>
          </a:p>
          <a:p>
            <a:pPr indent="-282575" lvl="1" marL="914400" rtl="0" algn="l">
              <a:lnSpc>
                <a:spcPct val="150000"/>
              </a:lnSpc>
              <a:spcBef>
                <a:spcPts val="0"/>
              </a:spcBef>
              <a:spcAft>
                <a:spcPts val="0"/>
              </a:spcAft>
              <a:buSzPts val="850"/>
              <a:buChar char="○"/>
            </a:pPr>
            <a:r>
              <a:rPr b="1" lang="en" sz="850"/>
              <a:t>Test 17: </a:t>
            </a:r>
            <a:r>
              <a:rPr lang="en" sz="850"/>
              <a:t>Total product price check</a:t>
            </a:r>
            <a:endParaRPr sz="850"/>
          </a:p>
          <a:p>
            <a:pPr indent="-282575" lvl="1" marL="914400" rtl="0" algn="l">
              <a:lnSpc>
                <a:spcPct val="150000"/>
              </a:lnSpc>
              <a:spcBef>
                <a:spcPts val="0"/>
              </a:spcBef>
              <a:spcAft>
                <a:spcPts val="0"/>
              </a:spcAft>
              <a:buSzPts val="850"/>
              <a:buChar char="○"/>
            </a:pPr>
            <a:r>
              <a:rPr b="1" lang="en" sz="850"/>
              <a:t>Test 18:</a:t>
            </a:r>
            <a:r>
              <a:rPr lang="en" sz="850"/>
              <a:t> Shipping price check</a:t>
            </a:r>
            <a:endParaRPr sz="850"/>
          </a:p>
          <a:p>
            <a:pPr indent="-282575" lvl="1" marL="914400" rtl="0" algn="l">
              <a:lnSpc>
                <a:spcPct val="150000"/>
              </a:lnSpc>
              <a:spcBef>
                <a:spcPts val="0"/>
              </a:spcBef>
              <a:spcAft>
                <a:spcPts val="0"/>
              </a:spcAft>
              <a:buSzPts val="850"/>
              <a:buChar char="○"/>
            </a:pPr>
            <a:r>
              <a:rPr b="1" lang="en" sz="850"/>
              <a:t>Test 19: </a:t>
            </a:r>
            <a:r>
              <a:rPr lang="en" sz="850"/>
              <a:t>Shipping information check</a:t>
            </a:r>
            <a:endParaRPr sz="850"/>
          </a:p>
          <a:p>
            <a:pPr indent="-282575" lvl="1" marL="914400" rtl="0" algn="l">
              <a:lnSpc>
                <a:spcPct val="150000"/>
              </a:lnSpc>
              <a:spcBef>
                <a:spcPts val="0"/>
              </a:spcBef>
              <a:spcAft>
                <a:spcPts val="0"/>
              </a:spcAft>
              <a:buSzPts val="850"/>
              <a:buChar char="○"/>
            </a:pPr>
            <a:r>
              <a:rPr b="1" lang="en" sz="850"/>
              <a:t>Test 20: </a:t>
            </a:r>
            <a:r>
              <a:rPr lang="en" sz="850"/>
              <a:t>Total price check</a:t>
            </a:r>
            <a:endParaRPr sz="850"/>
          </a:p>
          <a:p>
            <a:pPr indent="-282575" lvl="1" marL="914400" rtl="0" algn="l">
              <a:lnSpc>
                <a:spcPct val="150000"/>
              </a:lnSpc>
              <a:spcBef>
                <a:spcPts val="0"/>
              </a:spcBef>
              <a:spcAft>
                <a:spcPts val="0"/>
              </a:spcAft>
              <a:buSzPts val="850"/>
              <a:buChar char="○"/>
            </a:pPr>
            <a:r>
              <a:rPr b="1" lang="en" sz="850"/>
              <a:t>Test 21: </a:t>
            </a:r>
            <a:r>
              <a:rPr lang="en" sz="850"/>
              <a:t>'Order' button check</a:t>
            </a:r>
            <a:endParaRPr sz="850"/>
          </a:p>
          <a:p>
            <a:pPr indent="-282575" lvl="1" marL="914400" rtl="0" algn="l">
              <a:lnSpc>
                <a:spcPct val="150000"/>
              </a:lnSpc>
              <a:spcBef>
                <a:spcPts val="0"/>
              </a:spcBef>
              <a:spcAft>
                <a:spcPts val="0"/>
              </a:spcAft>
              <a:buSzPts val="850"/>
              <a:buChar char="○"/>
            </a:pPr>
            <a:r>
              <a:rPr b="1" lang="en" sz="850"/>
              <a:t>Test 22: </a:t>
            </a:r>
            <a:r>
              <a:rPr lang="en" sz="850"/>
              <a:t>'Contact' button check</a:t>
            </a:r>
            <a:endParaRPr sz="850"/>
          </a:p>
          <a:p>
            <a:pPr indent="-282575" lvl="1" marL="914400" rtl="0" algn="l">
              <a:lnSpc>
                <a:spcPct val="150000"/>
              </a:lnSpc>
              <a:spcBef>
                <a:spcPts val="0"/>
              </a:spcBef>
              <a:spcAft>
                <a:spcPts val="0"/>
              </a:spcAft>
              <a:buSzPts val="850"/>
              <a:buChar char="○"/>
            </a:pPr>
            <a:r>
              <a:rPr b="1" lang="en" sz="850"/>
              <a:t>Test 23: </a:t>
            </a:r>
            <a:r>
              <a:rPr lang="en" sz="850"/>
              <a:t>'Call Us' button check</a:t>
            </a:r>
            <a:endParaRPr sz="850"/>
          </a:p>
          <a:p>
            <a:pPr indent="-282575" lvl="1" marL="914400" rtl="0" algn="l">
              <a:lnSpc>
                <a:spcPct val="150000"/>
              </a:lnSpc>
              <a:spcBef>
                <a:spcPts val="0"/>
              </a:spcBef>
              <a:spcAft>
                <a:spcPts val="0"/>
              </a:spcAft>
              <a:buSzPts val="850"/>
              <a:buChar char="○"/>
            </a:pPr>
            <a:r>
              <a:rPr b="1" lang="en" sz="850"/>
              <a:t>Test 24: </a:t>
            </a:r>
            <a:r>
              <a:rPr lang="en" sz="850"/>
              <a:t>'Add to cart' button check</a:t>
            </a:r>
            <a:endParaRPr sz="850"/>
          </a:p>
          <a:p>
            <a:pPr indent="-282575" lvl="1" marL="914400" rtl="0" algn="l">
              <a:lnSpc>
                <a:spcPct val="150000"/>
              </a:lnSpc>
              <a:spcBef>
                <a:spcPts val="0"/>
              </a:spcBef>
              <a:spcAft>
                <a:spcPts val="0"/>
              </a:spcAft>
              <a:buSzPts val="850"/>
              <a:buChar char="○"/>
            </a:pPr>
            <a:r>
              <a:rPr b="1" lang="en" sz="850"/>
              <a:t>Test 25:</a:t>
            </a:r>
            <a:r>
              <a:rPr lang="en" sz="850"/>
              <a:t> 'Favourite' button check</a:t>
            </a:r>
            <a:endParaRPr sz="850"/>
          </a:p>
          <a:p>
            <a:pPr indent="-282575" lvl="1" marL="914400" rtl="0" algn="l">
              <a:lnSpc>
                <a:spcPct val="150000"/>
              </a:lnSpc>
              <a:spcBef>
                <a:spcPts val="0"/>
              </a:spcBef>
              <a:spcAft>
                <a:spcPts val="0"/>
              </a:spcAft>
              <a:buSzPts val="850"/>
              <a:buChar char="○"/>
            </a:pPr>
            <a:r>
              <a:rPr b="1" lang="en" sz="850"/>
              <a:t>Test 26: </a:t>
            </a:r>
            <a:r>
              <a:rPr lang="en" sz="850"/>
              <a:t>Recommendations section check</a:t>
            </a:r>
            <a:endParaRPr sz="850"/>
          </a:p>
          <a:p>
            <a:pPr indent="-282575" lvl="1" marL="914400" rtl="0" algn="l">
              <a:lnSpc>
                <a:spcPct val="150000"/>
              </a:lnSpc>
              <a:spcBef>
                <a:spcPts val="0"/>
              </a:spcBef>
              <a:spcAft>
                <a:spcPts val="0"/>
              </a:spcAft>
              <a:buSzPts val="850"/>
              <a:buChar char="○"/>
            </a:pPr>
            <a:r>
              <a:rPr b="1" lang="en" sz="850"/>
              <a:t>Test 27:</a:t>
            </a:r>
            <a:r>
              <a:rPr lang="en" sz="850"/>
              <a:t> Recommendations section items check</a:t>
            </a:r>
            <a:endParaRPr sz="850"/>
          </a:p>
        </p:txBody>
      </p:sp>
      <p:sp>
        <p:nvSpPr>
          <p:cNvPr id="265" name="Google Shape;265;p31"/>
          <p:cNvSpPr txBox="1"/>
          <p:nvPr>
            <p:ph type="title"/>
          </p:nvPr>
        </p:nvSpPr>
        <p:spPr>
          <a:xfrm>
            <a:off x="3130800" y="4880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4294967295" type="title"/>
          </p:nvPr>
        </p:nvSpPr>
        <p:spPr>
          <a:xfrm>
            <a:off x="3487825" y="1631400"/>
            <a:ext cx="4687200" cy="139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400"/>
              <a:t>UI (User Interface) Testing</a:t>
            </a:r>
            <a:endParaRPr b="1" sz="3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271" name="Google Shape;271;p32"/>
          <p:cNvSpPr txBox="1"/>
          <p:nvPr>
            <p:ph type="title"/>
          </p:nvPr>
        </p:nvSpPr>
        <p:spPr>
          <a:xfrm>
            <a:off x="3130800" y="496051"/>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pic>
        <p:nvPicPr>
          <p:cNvPr id="272" name="Google Shape;272;p32"/>
          <p:cNvPicPr preferRelativeResize="0"/>
          <p:nvPr/>
        </p:nvPicPr>
        <p:blipFill>
          <a:blip r:embed="rId3">
            <a:alphaModFix/>
          </a:blip>
          <a:stretch>
            <a:fillRect/>
          </a:stretch>
        </p:blipFill>
        <p:spPr>
          <a:xfrm>
            <a:off x="1277150" y="1573225"/>
            <a:ext cx="7079598" cy="303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278" name="Google Shape;278;p33"/>
          <p:cNvSpPr txBox="1"/>
          <p:nvPr>
            <p:ph idx="1" type="body"/>
          </p:nvPr>
        </p:nvSpPr>
        <p:spPr>
          <a:xfrm>
            <a:off x="1188150" y="1481825"/>
            <a:ext cx="7257600" cy="3373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1800"/>
              <a:t>Help</a:t>
            </a:r>
            <a:r>
              <a:rPr b="1" lang="en" sz="1800"/>
              <a:t> </a:t>
            </a:r>
            <a:r>
              <a:rPr lang="en" sz="1800"/>
              <a:t>page </a:t>
            </a:r>
            <a:r>
              <a:rPr b="1" lang="en" sz="1800"/>
              <a:t>- 10 </a:t>
            </a:r>
            <a:r>
              <a:rPr lang="en" sz="1800"/>
              <a:t>tests</a:t>
            </a:r>
            <a:endParaRPr sz="1800"/>
          </a:p>
          <a:p>
            <a:pPr indent="-298450" lvl="1" marL="914400" rtl="0" algn="l">
              <a:lnSpc>
                <a:spcPct val="150000"/>
              </a:lnSpc>
              <a:spcBef>
                <a:spcPts val="0"/>
              </a:spcBef>
              <a:spcAft>
                <a:spcPts val="0"/>
              </a:spcAft>
              <a:buSzPts val="1100"/>
              <a:buChar char="○"/>
            </a:pPr>
            <a:r>
              <a:rPr b="1" lang="en"/>
              <a:t>Test 1:</a:t>
            </a:r>
            <a:r>
              <a:rPr lang="en"/>
              <a:t> 'Help' section existence check</a:t>
            </a:r>
            <a:endParaRPr/>
          </a:p>
          <a:p>
            <a:pPr indent="-298450" lvl="1" marL="914400" rtl="0" algn="l">
              <a:lnSpc>
                <a:spcPct val="150000"/>
              </a:lnSpc>
              <a:spcBef>
                <a:spcPts val="0"/>
              </a:spcBef>
              <a:spcAft>
                <a:spcPts val="0"/>
              </a:spcAft>
              <a:buSzPts val="1100"/>
              <a:buChar char="○"/>
            </a:pPr>
            <a:r>
              <a:rPr b="1" lang="en"/>
              <a:t>Test 2: </a:t>
            </a:r>
            <a:r>
              <a:rPr lang="en"/>
              <a:t>'Help' section links check</a:t>
            </a:r>
            <a:endParaRPr/>
          </a:p>
          <a:p>
            <a:pPr indent="-298450" lvl="1" marL="914400" rtl="0" algn="l">
              <a:lnSpc>
                <a:spcPct val="150000"/>
              </a:lnSpc>
              <a:spcBef>
                <a:spcPts val="0"/>
              </a:spcBef>
              <a:spcAft>
                <a:spcPts val="0"/>
              </a:spcAft>
              <a:buSzPts val="1100"/>
              <a:buChar char="○"/>
            </a:pPr>
            <a:r>
              <a:rPr b="1" lang="en"/>
              <a:t>Test 3:</a:t>
            </a:r>
            <a:r>
              <a:rPr lang="en"/>
              <a:t> 'For Buyers' link check</a:t>
            </a:r>
            <a:endParaRPr/>
          </a:p>
          <a:p>
            <a:pPr indent="-298450" lvl="1" marL="914400" rtl="0" algn="l">
              <a:lnSpc>
                <a:spcPct val="150000"/>
              </a:lnSpc>
              <a:spcBef>
                <a:spcPts val="0"/>
              </a:spcBef>
              <a:spcAft>
                <a:spcPts val="0"/>
              </a:spcAft>
              <a:buSzPts val="1100"/>
              <a:buChar char="○"/>
            </a:pPr>
            <a:r>
              <a:rPr b="1" lang="en"/>
              <a:t>Test 4: </a:t>
            </a:r>
            <a:r>
              <a:rPr lang="en"/>
              <a:t>'For Buyers' page check</a:t>
            </a:r>
            <a:endParaRPr/>
          </a:p>
          <a:p>
            <a:pPr indent="-298450" lvl="1" marL="914400" rtl="0" algn="l">
              <a:lnSpc>
                <a:spcPct val="150000"/>
              </a:lnSpc>
              <a:spcBef>
                <a:spcPts val="0"/>
              </a:spcBef>
              <a:spcAft>
                <a:spcPts val="0"/>
              </a:spcAft>
              <a:buSzPts val="1100"/>
              <a:buChar char="○"/>
            </a:pPr>
            <a:r>
              <a:rPr b="1" lang="en"/>
              <a:t>Test 5</a:t>
            </a:r>
            <a:r>
              <a:rPr lang="en"/>
              <a:t>: 'For Suppliers' link check</a:t>
            </a:r>
            <a:endParaRPr/>
          </a:p>
          <a:p>
            <a:pPr indent="-298450" lvl="1" marL="914400" rtl="0" algn="l">
              <a:lnSpc>
                <a:spcPct val="150000"/>
              </a:lnSpc>
              <a:spcBef>
                <a:spcPts val="0"/>
              </a:spcBef>
              <a:spcAft>
                <a:spcPts val="0"/>
              </a:spcAft>
              <a:buSzPts val="1100"/>
              <a:buChar char="○"/>
            </a:pPr>
            <a:r>
              <a:rPr b="1" lang="en"/>
              <a:t>Test 6: </a:t>
            </a:r>
            <a:r>
              <a:rPr lang="en"/>
              <a:t>'For Suppliers' page check</a:t>
            </a:r>
            <a:endParaRPr/>
          </a:p>
          <a:p>
            <a:pPr indent="-298450" lvl="1" marL="914400" rtl="0" algn="l">
              <a:lnSpc>
                <a:spcPct val="150000"/>
              </a:lnSpc>
              <a:spcBef>
                <a:spcPts val="0"/>
              </a:spcBef>
              <a:spcAft>
                <a:spcPts val="0"/>
              </a:spcAft>
              <a:buSzPts val="1100"/>
              <a:buChar char="○"/>
            </a:pPr>
            <a:r>
              <a:rPr b="1" lang="en"/>
              <a:t>Test 7:</a:t>
            </a:r>
            <a:r>
              <a:rPr lang="en"/>
              <a:t> 'Submit a Dispute' check</a:t>
            </a:r>
            <a:endParaRPr/>
          </a:p>
          <a:p>
            <a:pPr indent="-298450" lvl="1" marL="914400" rtl="0" algn="l">
              <a:lnSpc>
                <a:spcPct val="150000"/>
              </a:lnSpc>
              <a:spcBef>
                <a:spcPts val="0"/>
              </a:spcBef>
              <a:spcAft>
                <a:spcPts val="0"/>
              </a:spcAft>
              <a:buSzPts val="1100"/>
              <a:buChar char="○"/>
            </a:pPr>
            <a:r>
              <a:rPr b="1" lang="en"/>
              <a:t>Test 8: </a:t>
            </a:r>
            <a:r>
              <a:rPr lang="en"/>
              <a:t>'Report IPR Infringement' link check</a:t>
            </a:r>
            <a:endParaRPr/>
          </a:p>
          <a:p>
            <a:pPr indent="-298450" lvl="1" marL="914400" rtl="0" algn="l">
              <a:lnSpc>
                <a:spcPct val="150000"/>
              </a:lnSpc>
              <a:spcBef>
                <a:spcPts val="0"/>
              </a:spcBef>
              <a:spcAft>
                <a:spcPts val="0"/>
              </a:spcAft>
              <a:buSzPts val="1100"/>
              <a:buChar char="○"/>
            </a:pPr>
            <a:r>
              <a:rPr b="1" lang="en"/>
              <a:t>Test 9: </a:t>
            </a:r>
            <a:r>
              <a:rPr lang="en"/>
              <a:t>'Report IPR Infringement' page check</a:t>
            </a:r>
            <a:endParaRPr/>
          </a:p>
          <a:p>
            <a:pPr indent="-298450" lvl="1" marL="914400" rtl="0" algn="l">
              <a:lnSpc>
                <a:spcPct val="150000"/>
              </a:lnSpc>
              <a:spcBef>
                <a:spcPts val="0"/>
              </a:spcBef>
              <a:spcAft>
                <a:spcPts val="0"/>
              </a:spcAft>
              <a:buSzPts val="1100"/>
              <a:buChar char="○"/>
            </a:pPr>
            <a:r>
              <a:rPr b="1" lang="en"/>
              <a:t>Test 10:</a:t>
            </a:r>
            <a:r>
              <a:rPr lang="en"/>
              <a:t> 'Report Abuse' check</a:t>
            </a:r>
            <a:endParaRPr/>
          </a:p>
        </p:txBody>
      </p:sp>
      <p:sp>
        <p:nvSpPr>
          <p:cNvPr id="279" name="Google Shape;279;p33"/>
          <p:cNvSpPr txBox="1"/>
          <p:nvPr>
            <p:ph type="title"/>
          </p:nvPr>
        </p:nvSpPr>
        <p:spPr>
          <a:xfrm>
            <a:off x="3130800" y="496051"/>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285" name="Google Shape;285;p34"/>
          <p:cNvSpPr txBox="1"/>
          <p:nvPr>
            <p:ph type="title"/>
          </p:nvPr>
        </p:nvSpPr>
        <p:spPr>
          <a:xfrm>
            <a:off x="3130800" y="5121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pic>
        <p:nvPicPr>
          <p:cNvPr id="286" name="Google Shape;286;p34"/>
          <p:cNvPicPr preferRelativeResize="0"/>
          <p:nvPr/>
        </p:nvPicPr>
        <p:blipFill>
          <a:blip r:embed="rId3">
            <a:alphaModFix/>
          </a:blip>
          <a:stretch>
            <a:fillRect/>
          </a:stretch>
        </p:blipFill>
        <p:spPr>
          <a:xfrm>
            <a:off x="1246188" y="2030650"/>
            <a:ext cx="7141526" cy="2335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292" name="Google Shape;292;p35"/>
          <p:cNvSpPr txBox="1"/>
          <p:nvPr>
            <p:ph type="title"/>
          </p:nvPr>
        </p:nvSpPr>
        <p:spPr>
          <a:xfrm>
            <a:off x="3130800" y="5121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Conclusion</a:t>
            </a:r>
            <a:endParaRPr b="1" sz="3600"/>
          </a:p>
        </p:txBody>
      </p:sp>
      <p:sp>
        <p:nvSpPr>
          <p:cNvPr id="293" name="Google Shape;293;p35"/>
          <p:cNvSpPr txBox="1"/>
          <p:nvPr>
            <p:ph idx="1" type="body"/>
          </p:nvPr>
        </p:nvSpPr>
        <p:spPr>
          <a:xfrm>
            <a:off x="1068300" y="1551225"/>
            <a:ext cx="7497300" cy="31113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SzPts val="2200"/>
              <a:buChar char="●"/>
            </a:pPr>
            <a:r>
              <a:rPr b="1" lang="en" sz="2200"/>
              <a:t>AliBaba </a:t>
            </a:r>
            <a:r>
              <a:rPr lang="en" sz="2200"/>
              <a:t>has a very </a:t>
            </a:r>
            <a:r>
              <a:rPr b="1" lang="en" sz="2200"/>
              <a:t>secure user-management</a:t>
            </a:r>
            <a:endParaRPr b="1" sz="2200"/>
          </a:p>
          <a:p>
            <a:pPr indent="-368300" lvl="0" marL="457200" rtl="0" algn="l">
              <a:lnSpc>
                <a:spcPct val="150000"/>
              </a:lnSpc>
              <a:spcBef>
                <a:spcPts val="0"/>
              </a:spcBef>
              <a:spcAft>
                <a:spcPts val="0"/>
              </a:spcAft>
              <a:buSzPts val="2200"/>
              <a:buChar char="●"/>
            </a:pPr>
            <a:r>
              <a:rPr b="1" lang="en" sz="2200"/>
              <a:t>AliBaba </a:t>
            </a:r>
            <a:r>
              <a:rPr lang="en" sz="2200"/>
              <a:t>has the most important functionalities and they are really </a:t>
            </a:r>
            <a:r>
              <a:rPr b="1" lang="en" sz="2200"/>
              <a:t>optimized </a:t>
            </a:r>
            <a:r>
              <a:rPr lang="en" sz="2200"/>
              <a:t>and </a:t>
            </a:r>
            <a:r>
              <a:rPr b="1" lang="en" sz="2200"/>
              <a:t>available </a:t>
            </a:r>
            <a:r>
              <a:rPr lang="en" sz="2200"/>
              <a:t>all the time</a:t>
            </a:r>
            <a:endParaRPr sz="2200"/>
          </a:p>
          <a:p>
            <a:pPr indent="-368300" lvl="0" marL="457200" rtl="0" algn="l">
              <a:lnSpc>
                <a:spcPct val="150000"/>
              </a:lnSpc>
              <a:spcBef>
                <a:spcPts val="0"/>
              </a:spcBef>
              <a:spcAft>
                <a:spcPts val="0"/>
              </a:spcAft>
              <a:buSzPts val="2200"/>
              <a:buChar char="●"/>
            </a:pPr>
            <a:r>
              <a:rPr b="1" lang="en" sz="2200"/>
              <a:t>AliBaba </a:t>
            </a:r>
            <a:r>
              <a:rPr lang="en" sz="2200"/>
              <a:t>has UI features and shopping features which separates it from the competition</a:t>
            </a:r>
            <a:endParaRPr sz="2200"/>
          </a:p>
          <a:p>
            <a:pPr indent="-368300" lvl="0" marL="457200" rtl="0" algn="l">
              <a:lnSpc>
                <a:spcPct val="150000"/>
              </a:lnSpc>
              <a:spcBef>
                <a:spcPts val="0"/>
              </a:spcBef>
              <a:spcAft>
                <a:spcPts val="0"/>
              </a:spcAft>
              <a:buSzPts val="2200"/>
              <a:buChar char="●"/>
            </a:pPr>
            <a:r>
              <a:rPr b="1" lang="en" sz="2200"/>
              <a:t>Alibaba </a:t>
            </a:r>
            <a:r>
              <a:rPr lang="en" sz="2200"/>
              <a:t>is a very </a:t>
            </a:r>
            <a:r>
              <a:rPr b="1" lang="en" sz="2200"/>
              <a:t>reliable </a:t>
            </a:r>
            <a:r>
              <a:rPr lang="en" sz="2200"/>
              <a:t>website</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idx="4294967295" type="title"/>
          </p:nvPr>
        </p:nvSpPr>
        <p:spPr>
          <a:xfrm>
            <a:off x="3487825" y="1631400"/>
            <a:ext cx="4687200" cy="139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400"/>
              <a:t>Performance </a:t>
            </a:r>
            <a:r>
              <a:rPr b="1" lang="en" sz="3400"/>
              <a:t>Testing</a:t>
            </a:r>
            <a:endParaRPr b="1" sz="3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a:t>Goals &amp; Objectives</a:t>
            </a:r>
            <a:endParaRPr b="1" sz="3600"/>
          </a:p>
        </p:txBody>
      </p:sp>
      <p:sp>
        <p:nvSpPr>
          <p:cNvPr id="304" name="Google Shape;304;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336550" lvl="0" marL="457200" rtl="0" algn="l">
              <a:lnSpc>
                <a:spcPct val="150000"/>
              </a:lnSpc>
              <a:spcBef>
                <a:spcPts val="0"/>
              </a:spcBef>
              <a:spcAft>
                <a:spcPts val="0"/>
              </a:spcAft>
              <a:buSzPct val="100000"/>
              <a:buChar char="●"/>
            </a:pPr>
            <a:r>
              <a:rPr lang="en" sz="2000"/>
              <a:t>Test the performance of Alibaba website compared to Amazon</a:t>
            </a:r>
            <a:endParaRPr sz="2000"/>
          </a:p>
          <a:p>
            <a:pPr indent="-336550" lvl="0" marL="457200" rtl="0" algn="l">
              <a:lnSpc>
                <a:spcPct val="150000"/>
              </a:lnSpc>
              <a:spcBef>
                <a:spcPts val="0"/>
              </a:spcBef>
              <a:spcAft>
                <a:spcPts val="0"/>
              </a:spcAft>
              <a:buSzPct val="100000"/>
              <a:buChar char="●"/>
            </a:pPr>
            <a:r>
              <a:rPr lang="en" sz="2000"/>
              <a:t>Test the performance of logging in, loading home page and searching term in the search bar</a:t>
            </a:r>
            <a:endParaRPr sz="2000"/>
          </a:p>
          <a:p>
            <a:pPr indent="-336550" lvl="0" marL="457200" rtl="0" algn="l">
              <a:lnSpc>
                <a:spcPct val="150000"/>
              </a:lnSpc>
              <a:spcBef>
                <a:spcPts val="0"/>
              </a:spcBef>
              <a:spcAft>
                <a:spcPts val="0"/>
              </a:spcAft>
              <a:buSzPct val="100000"/>
              <a:buChar char="●"/>
            </a:pPr>
            <a:r>
              <a:rPr lang="en" sz="2000"/>
              <a:t>Try each of these three functionalities with different number of users</a:t>
            </a:r>
            <a:endParaRPr sz="2000"/>
          </a:p>
          <a:p>
            <a:pPr indent="-336550" lvl="0" marL="457200" rtl="0" algn="l">
              <a:lnSpc>
                <a:spcPct val="150000"/>
              </a:lnSpc>
              <a:spcBef>
                <a:spcPts val="0"/>
              </a:spcBef>
              <a:spcAft>
                <a:spcPts val="0"/>
              </a:spcAft>
              <a:buSzPct val="100000"/>
              <a:buChar char="●"/>
            </a:pPr>
            <a:r>
              <a:rPr lang="en" sz="2000"/>
              <a:t>Comparing </a:t>
            </a:r>
            <a:r>
              <a:rPr b="1" lang="en" sz="2000"/>
              <a:t>response times</a:t>
            </a:r>
            <a:r>
              <a:rPr lang="en" sz="2000"/>
              <a:t> and other valuable metrics such as </a:t>
            </a:r>
            <a:r>
              <a:rPr b="1" lang="en" sz="2000"/>
              <a:t>throughput</a:t>
            </a:r>
            <a:r>
              <a:rPr lang="en" sz="2000"/>
              <a:t> </a:t>
            </a:r>
            <a:endParaRPr sz="2000"/>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Tools</a:t>
            </a:r>
            <a:endParaRPr b="1" sz="3600"/>
          </a:p>
          <a:p>
            <a:pPr indent="0" lvl="0" marL="0" rtl="0" algn="l">
              <a:spcBef>
                <a:spcPts val="0"/>
              </a:spcBef>
              <a:spcAft>
                <a:spcPts val="0"/>
              </a:spcAft>
              <a:buNone/>
            </a:pPr>
            <a:r>
              <a:t/>
            </a:r>
            <a:endParaRPr/>
          </a:p>
        </p:txBody>
      </p:sp>
      <p:sp>
        <p:nvSpPr>
          <p:cNvPr id="310" name="Google Shape;310;p38"/>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23850" lvl="0" marL="457200" rtl="0" algn="l">
              <a:lnSpc>
                <a:spcPct val="140000"/>
              </a:lnSpc>
              <a:spcBef>
                <a:spcPts val="0"/>
              </a:spcBef>
              <a:spcAft>
                <a:spcPts val="0"/>
              </a:spcAft>
              <a:buSzPts val="1500"/>
              <a:buChar char="●"/>
            </a:pPr>
            <a:r>
              <a:rPr b="1" lang="en" sz="1500"/>
              <a:t>Apache jMeter - </a:t>
            </a:r>
            <a:r>
              <a:rPr i="1" lang="en" sz="1500"/>
              <a:t>performance testing tool which includes Stress and Load Testing. It simulates multiple users who are using the target web application.</a:t>
            </a:r>
            <a:endParaRPr i="1" sz="1500"/>
          </a:p>
          <a:p>
            <a:pPr indent="0" lvl="0" marL="0" rtl="0" algn="l">
              <a:lnSpc>
                <a:spcPct val="105000"/>
              </a:lnSpc>
              <a:spcBef>
                <a:spcPts val="1200"/>
              </a:spcBef>
              <a:spcAft>
                <a:spcPts val="0"/>
              </a:spcAft>
              <a:buNone/>
            </a:pPr>
            <a:r>
              <a:t/>
            </a:r>
            <a:endParaRPr sz="600"/>
          </a:p>
          <a:p>
            <a:pPr indent="0" lvl="0" marL="0" rtl="0" algn="l">
              <a:lnSpc>
                <a:spcPct val="105000"/>
              </a:lnSpc>
              <a:spcBef>
                <a:spcPts val="1200"/>
              </a:spcBef>
              <a:spcAft>
                <a:spcPts val="1200"/>
              </a:spcAft>
              <a:buNone/>
            </a:pPr>
            <a:r>
              <a:t/>
            </a:r>
            <a:endParaRPr sz="600"/>
          </a:p>
        </p:txBody>
      </p:sp>
      <p:pic>
        <p:nvPicPr>
          <p:cNvPr id="311" name="Google Shape;311;p38"/>
          <p:cNvPicPr preferRelativeResize="0"/>
          <p:nvPr/>
        </p:nvPicPr>
        <p:blipFill>
          <a:blip r:embed="rId3">
            <a:alphaModFix/>
          </a:blip>
          <a:stretch>
            <a:fillRect/>
          </a:stretch>
        </p:blipFill>
        <p:spPr>
          <a:xfrm>
            <a:off x="811675" y="2102113"/>
            <a:ext cx="8010525" cy="2714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Test: Loading Home Page</a:t>
            </a:r>
            <a:endParaRPr b="1" sz="3600"/>
          </a:p>
          <a:p>
            <a:pPr indent="0" lvl="0" marL="0" rtl="0" algn="ctr">
              <a:spcBef>
                <a:spcPts val="0"/>
              </a:spcBef>
              <a:spcAft>
                <a:spcPts val="0"/>
              </a:spcAft>
              <a:buNone/>
            </a:pPr>
            <a:r>
              <a:rPr b="1" lang="en" sz="3600"/>
              <a:t>1 User</a:t>
            </a:r>
            <a:endParaRPr b="1" sz="3600"/>
          </a:p>
        </p:txBody>
      </p:sp>
      <p:sp>
        <p:nvSpPr>
          <p:cNvPr id="317" name="Google Shape;317;p39"/>
          <p:cNvSpPr txBox="1"/>
          <p:nvPr>
            <p:ph idx="1" type="body"/>
          </p:nvPr>
        </p:nvSpPr>
        <p:spPr>
          <a:xfrm>
            <a:off x="2870400" y="1567550"/>
            <a:ext cx="3403200" cy="544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u="sng"/>
              <a:t>Alibaba.com</a:t>
            </a:r>
            <a:endParaRPr sz="2000" u="sng"/>
          </a:p>
        </p:txBody>
      </p:sp>
      <p:sp>
        <p:nvSpPr>
          <p:cNvPr id="318" name="Google Shape;318;p39"/>
          <p:cNvSpPr txBox="1"/>
          <p:nvPr>
            <p:ph idx="2" type="body"/>
          </p:nvPr>
        </p:nvSpPr>
        <p:spPr>
          <a:xfrm>
            <a:off x="2870400" y="2732400"/>
            <a:ext cx="3403200" cy="621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u="sng"/>
              <a:t>Amazon.de</a:t>
            </a:r>
            <a:endParaRPr sz="2000" u="sng"/>
          </a:p>
        </p:txBody>
      </p:sp>
      <p:pic>
        <p:nvPicPr>
          <p:cNvPr id="319" name="Google Shape;319;p39"/>
          <p:cNvPicPr preferRelativeResize="0"/>
          <p:nvPr/>
        </p:nvPicPr>
        <p:blipFill>
          <a:blip r:embed="rId3">
            <a:alphaModFix/>
          </a:blip>
          <a:stretch>
            <a:fillRect/>
          </a:stretch>
        </p:blipFill>
        <p:spPr>
          <a:xfrm>
            <a:off x="769900" y="2286525"/>
            <a:ext cx="7529366" cy="359950"/>
          </a:xfrm>
          <a:prstGeom prst="rect">
            <a:avLst/>
          </a:prstGeom>
          <a:noFill/>
          <a:ln>
            <a:noFill/>
          </a:ln>
        </p:spPr>
      </p:pic>
      <p:pic>
        <p:nvPicPr>
          <p:cNvPr id="320" name="Google Shape;320;p39"/>
          <p:cNvPicPr preferRelativeResize="0"/>
          <p:nvPr/>
        </p:nvPicPr>
        <p:blipFill>
          <a:blip r:embed="rId4">
            <a:alphaModFix/>
          </a:blip>
          <a:stretch>
            <a:fillRect/>
          </a:stretch>
        </p:blipFill>
        <p:spPr>
          <a:xfrm>
            <a:off x="769900" y="3534775"/>
            <a:ext cx="7601451" cy="323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Test: Loading Home Page</a:t>
            </a:r>
            <a:endParaRPr b="1" sz="3600"/>
          </a:p>
          <a:p>
            <a:pPr indent="0" lvl="0" marL="0" rtl="0" algn="ctr">
              <a:spcBef>
                <a:spcPts val="0"/>
              </a:spcBef>
              <a:spcAft>
                <a:spcPts val="0"/>
              </a:spcAft>
              <a:buNone/>
            </a:pPr>
            <a:r>
              <a:rPr b="1" lang="en" sz="3600"/>
              <a:t>10 Users</a:t>
            </a:r>
            <a:endParaRPr b="1" sz="3600"/>
          </a:p>
          <a:p>
            <a:pPr indent="0" lvl="0" marL="0" rtl="0" algn="l">
              <a:spcBef>
                <a:spcPts val="0"/>
              </a:spcBef>
              <a:spcAft>
                <a:spcPts val="0"/>
              </a:spcAft>
              <a:buNone/>
            </a:pPr>
            <a:r>
              <a:t/>
            </a:r>
            <a:endParaRPr/>
          </a:p>
        </p:txBody>
      </p:sp>
      <p:sp>
        <p:nvSpPr>
          <p:cNvPr id="326" name="Google Shape;326;p40"/>
          <p:cNvSpPr txBox="1"/>
          <p:nvPr>
            <p:ph idx="1" type="body"/>
          </p:nvPr>
        </p:nvSpPr>
        <p:spPr>
          <a:xfrm>
            <a:off x="3115350" y="1518425"/>
            <a:ext cx="3403200" cy="7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50" u="sng"/>
              <a:t>Alibaba.com</a:t>
            </a:r>
            <a:endParaRPr sz="1850" u="sng"/>
          </a:p>
          <a:p>
            <a:pPr indent="0" lvl="0" marL="0" rtl="0" algn="l">
              <a:spcBef>
                <a:spcPts val="1200"/>
              </a:spcBef>
              <a:spcAft>
                <a:spcPts val="1200"/>
              </a:spcAft>
              <a:buNone/>
            </a:pPr>
            <a:r>
              <a:t/>
            </a:r>
            <a:endParaRPr sz="1850"/>
          </a:p>
        </p:txBody>
      </p:sp>
      <p:sp>
        <p:nvSpPr>
          <p:cNvPr id="327" name="Google Shape;327;p40"/>
          <p:cNvSpPr txBox="1"/>
          <p:nvPr>
            <p:ph idx="2" type="body"/>
          </p:nvPr>
        </p:nvSpPr>
        <p:spPr>
          <a:xfrm>
            <a:off x="3115350" y="3048150"/>
            <a:ext cx="3403200" cy="790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sz="2000" u="sng"/>
              <a:t>Amazon.de</a:t>
            </a:r>
            <a:endParaRPr sz="2000" u="sng"/>
          </a:p>
          <a:p>
            <a:pPr indent="0" lvl="0" marL="0" rtl="0" algn="l">
              <a:spcBef>
                <a:spcPts val="1200"/>
              </a:spcBef>
              <a:spcAft>
                <a:spcPts val="1200"/>
              </a:spcAft>
              <a:buNone/>
            </a:pPr>
            <a:r>
              <a:t/>
            </a:r>
            <a:endParaRPr/>
          </a:p>
        </p:txBody>
      </p:sp>
      <p:pic>
        <p:nvPicPr>
          <p:cNvPr id="328" name="Google Shape;328;p40"/>
          <p:cNvPicPr preferRelativeResize="0"/>
          <p:nvPr/>
        </p:nvPicPr>
        <p:blipFill>
          <a:blip r:embed="rId3">
            <a:alphaModFix/>
          </a:blip>
          <a:stretch>
            <a:fillRect/>
          </a:stretch>
        </p:blipFill>
        <p:spPr>
          <a:xfrm>
            <a:off x="152400" y="2215425"/>
            <a:ext cx="8839199" cy="394400"/>
          </a:xfrm>
          <a:prstGeom prst="rect">
            <a:avLst/>
          </a:prstGeom>
          <a:noFill/>
          <a:ln>
            <a:noFill/>
          </a:ln>
        </p:spPr>
      </p:pic>
      <p:pic>
        <p:nvPicPr>
          <p:cNvPr id="329" name="Google Shape;329;p40"/>
          <p:cNvPicPr preferRelativeResize="0"/>
          <p:nvPr/>
        </p:nvPicPr>
        <p:blipFill>
          <a:blip r:embed="rId4">
            <a:alphaModFix/>
          </a:blip>
          <a:stretch>
            <a:fillRect/>
          </a:stretch>
        </p:blipFill>
        <p:spPr>
          <a:xfrm>
            <a:off x="152400" y="4004775"/>
            <a:ext cx="8839200" cy="39964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Test: Loading Home Page</a:t>
            </a:r>
            <a:endParaRPr b="1" sz="3600"/>
          </a:p>
          <a:p>
            <a:pPr indent="0" lvl="0" marL="0" rtl="0" algn="ctr">
              <a:spcBef>
                <a:spcPts val="0"/>
              </a:spcBef>
              <a:spcAft>
                <a:spcPts val="0"/>
              </a:spcAft>
              <a:buNone/>
            </a:pPr>
            <a:r>
              <a:rPr b="1" lang="en" sz="3600"/>
              <a:t>100 Users</a:t>
            </a:r>
            <a:endParaRPr b="1" sz="3600"/>
          </a:p>
          <a:p>
            <a:pPr indent="0" lvl="0" marL="0" rtl="0" algn="l">
              <a:spcBef>
                <a:spcPts val="0"/>
              </a:spcBef>
              <a:spcAft>
                <a:spcPts val="0"/>
              </a:spcAft>
              <a:buNone/>
            </a:pPr>
            <a:r>
              <a:t/>
            </a:r>
            <a:endParaRPr/>
          </a:p>
        </p:txBody>
      </p:sp>
      <p:sp>
        <p:nvSpPr>
          <p:cNvPr id="335" name="Google Shape;335;p41"/>
          <p:cNvSpPr txBox="1"/>
          <p:nvPr>
            <p:ph idx="1" type="body"/>
          </p:nvPr>
        </p:nvSpPr>
        <p:spPr>
          <a:xfrm>
            <a:off x="2870400" y="1567550"/>
            <a:ext cx="3403200" cy="128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u="sng"/>
              <a:t>Alibaba.com</a:t>
            </a:r>
            <a:endParaRPr sz="2000" u="sng"/>
          </a:p>
          <a:p>
            <a:pPr indent="0" lvl="0" marL="0" rtl="0" algn="l">
              <a:spcBef>
                <a:spcPts val="1200"/>
              </a:spcBef>
              <a:spcAft>
                <a:spcPts val="1200"/>
              </a:spcAft>
              <a:buNone/>
            </a:pPr>
            <a:r>
              <a:t/>
            </a:r>
            <a:endParaRPr/>
          </a:p>
        </p:txBody>
      </p:sp>
      <p:sp>
        <p:nvSpPr>
          <p:cNvPr id="336" name="Google Shape;336;p41"/>
          <p:cNvSpPr txBox="1"/>
          <p:nvPr>
            <p:ph idx="2" type="body"/>
          </p:nvPr>
        </p:nvSpPr>
        <p:spPr>
          <a:xfrm>
            <a:off x="2870413" y="3150825"/>
            <a:ext cx="3403200" cy="135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u="sng"/>
              <a:t>Amazon.de</a:t>
            </a:r>
            <a:endParaRPr sz="2000" u="sng"/>
          </a:p>
          <a:p>
            <a:pPr indent="0" lvl="0" marL="0" rtl="0" algn="l">
              <a:spcBef>
                <a:spcPts val="1200"/>
              </a:spcBef>
              <a:spcAft>
                <a:spcPts val="1200"/>
              </a:spcAft>
              <a:buNone/>
            </a:pPr>
            <a:r>
              <a:t/>
            </a:r>
            <a:endParaRPr/>
          </a:p>
        </p:txBody>
      </p:sp>
      <p:pic>
        <p:nvPicPr>
          <p:cNvPr id="337" name="Google Shape;337;p41"/>
          <p:cNvPicPr preferRelativeResize="0"/>
          <p:nvPr/>
        </p:nvPicPr>
        <p:blipFill>
          <a:blip r:embed="rId3">
            <a:alphaModFix/>
          </a:blip>
          <a:stretch>
            <a:fillRect/>
          </a:stretch>
        </p:blipFill>
        <p:spPr>
          <a:xfrm>
            <a:off x="227575" y="2389625"/>
            <a:ext cx="8688875" cy="364250"/>
          </a:xfrm>
          <a:prstGeom prst="rect">
            <a:avLst/>
          </a:prstGeom>
          <a:noFill/>
          <a:ln>
            <a:noFill/>
          </a:ln>
        </p:spPr>
      </p:pic>
      <p:pic>
        <p:nvPicPr>
          <p:cNvPr id="338" name="Google Shape;338;p41"/>
          <p:cNvPicPr preferRelativeResize="0"/>
          <p:nvPr/>
        </p:nvPicPr>
        <p:blipFill>
          <a:blip r:embed="rId4">
            <a:alphaModFix/>
          </a:blip>
          <a:stretch>
            <a:fillRect/>
          </a:stretch>
        </p:blipFill>
        <p:spPr>
          <a:xfrm>
            <a:off x="227563" y="3918125"/>
            <a:ext cx="8688878" cy="36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147" name="Google Shape;147;p15"/>
          <p:cNvSpPr txBox="1"/>
          <p:nvPr>
            <p:ph idx="1" type="body"/>
          </p:nvPr>
        </p:nvSpPr>
        <p:spPr>
          <a:xfrm>
            <a:off x="1297500" y="1639775"/>
            <a:ext cx="7038900" cy="2911200"/>
          </a:xfrm>
          <a:prstGeom prst="rect">
            <a:avLst/>
          </a:prstGeom>
        </p:spPr>
        <p:txBody>
          <a:bodyPr anchorCtr="0" anchor="t" bIns="91425" lIns="91425" spcFirstLastPara="1" rIns="91425" wrap="square" tIns="91425">
            <a:normAutofit lnSpcReduction="20000"/>
          </a:bodyPr>
          <a:lstStyle/>
          <a:p>
            <a:pPr indent="-355600" lvl="0" marL="457200" rtl="0" algn="l">
              <a:lnSpc>
                <a:spcPct val="150000"/>
              </a:lnSpc>
              <a:spcBef>
                <a:spcPts val="0"/>
              </a:spcBef>
              <a:spcAft>
                <a:spcPts val="0"/>
              </a:spcAft>
              <a:buSzPts val="2000"/>
              <a:buChar char="●"/>
            </a:pPr>
            <a:r>
              <a:rPr lang="en" sz="2000"/>
              <a:t>Testing the overall website quality</a:t>
            </a:r>
            <a:endParaRPr sz="2000"/>
          </a:p>
          <a:p>
            <a:pPr indent="-355600" lvl="0" marL="457200" rtl="0" algn="l">
              <a:lnSpc>
                <a:spcPct val="150000"/>
              </a:lnSpc>
              <a:spcBef>
                <a:spcPts val="0"/>
              </a:spcBef>
              <a:spcAft>
                <a:spcPts val="0"/>
              </a:spcAft>
              <a:buSzPts val="2000"/>
              <a:buChar char="●"/>
            </a:pPr>
            <a:r>
              <a:rPr lang="en" sz="2000"/>
              <a:t>Testing the integrity of the website</a:t>
            </a:r>
            <a:endParaRPr sz="2000"/>
          </a:p>
          <a:p>
            <a:pPr indent="-355600" lvl="0" marL="457200" rtl="0" algn="l">
              <a:lnSpc>
                <a:spcPct val="150000"/>
              </a:lnSpc>
              <a:spcBef>
                <a:spcPts val="0"/>
              </a:spcBef>
              <a:spcAft>
                <a:spcPts val="0"/>
              </a:spcAft>
              <a:buSzPts val="2000"/>
              <a:buChar char="●"/>
            </a:pPr>
            <a:r>
              <a:rPr lang="en" sz="2000"/>
              <a:t>Testing the security of the website</a:t>
            </a:r>
            <a:endParaRPr sz="2000"/>
          </a:p>
          <a:p>
            <a:pPr indent="-355600" lvl="0" marL="457200" rtl="0" algn="l">
              <a:lnSpc>
                <a:spcPct val="150000"/>
              </a:lnSpc>
              <a:spcBef>
                <a:spcPts val="0"/>
              </a:spcBef>
              <a:spcAft>
                <a:spcPts val="0"/>
              </a:spcAft>
              <a:buSzPts val="2000"/>
              <a:buChar char="●"/>
            </a:pPr>
            <a:r>
              <a:rPr lang="en" sz="2000"/>
              <a:t>Verifying whether the UI elements and structure meets the main user requirements</a:t>
            </a:r>
            <a:endParaRPr sz="2000"/>
          </a:p>
          <a:p>
            <a:pPr indent="-355600" lvl="0" marL="457200" rtl="0" algn="l">
              <a:lnSpc>
                <a:spcPct val="150000"/>
              </a:lnSpc>
              <a:spcBef>
                <a:spcPts val="0"/>
              </a:spcBef>
              <a:spcAft>
                <a:spcPts val="0"/>
              </a:spcAft>
              <a:buSzPts val="2000"/>
              <a:buChar char="●"/>
            </a:pPr>
            <a:r>
              <a:rPr lang="en" sz="2000"/>
              <a:t>Verifying whether the website meets the required general known UI compliance &amp; standards</a:t>
            </a:r>
            <a:endParaRPr sz="2000"/>
          </a:p>
        </p:txBody>
      </p:sp>
      <p:sp>
        <p:nvSpPr>
          <p:cNvPr id="148" name="Google Shape;148;p15"/>
          <p:cNvSpPr txBox="1"/>
          <p:nvPr>
            <p:ph type="title"/>
          </p:nvPr>
        </p:nvSpPr>
        <p:spPr>
          <a:xfrm>
            <a:off x="2490600" y="553725"/>
            <a:ext cx="46527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Goals &amp; Objectives</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63150" y="225350"/>
            <a:ext cx="91440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040"/>
              <a:t>Test: Loading Home Page 100 Users</a:t>
            </a:r>
            <a:endParaRPr b="1" sz="2040"/>
          </a:p>
          <a:p>
            <a:pPr indent="0" lvl="0" marL="0" rtl="0" algn="ctr">
              <a:spcBef>
                <a:spcPts val="0"/>
              </a:spcBef>
              <a:spcAft>
                <a:spcPts val="0"/>
              </a:spcAft>
              <a:buSzPts val="990"/>
              <a:buNone/>
            </a:pPr>
            <a:r>
              <a:rPr b="1" lang="en" sz="2040"/>
              <a:t>Response Times</a:t>
            </a:r>
            <a:endParaRPr b="1" sz="2040"/>
          </a:p>
          <a:p>
            <a:pPr indent="0" lvl="0" marL="0" rtl="0" algn="l">
              <a:spcBef>
                <a:spcPts val="0"/>
              </a:spcBef>
              <a:spcAft>
                <a:spcPts val="0"/>
              </a:spcAft>
              <a:buSzPts val="990"/>
              <a:buNone/>
            </a:pPr>
            <a:r>
              <a:t/>
            </a:r>
            <a:endParaRPr sz="960"/>
          </a:p>
          <a:p>
            <a:pPr indent="0" lvl="0" marL="0" rtl="0" algn="l">
              <a:spcBef>
                <a:spcPts val="0"/>
              </a:spcBef>
              <a:spcAft>
                <a:spcPts val="0"/>
              </a:spcAft>
              <a:buSzPts val="990"/>
              <a:buNone/>
            </a:pPr>
            <a:r>
              <a:t/>
            </a:r>
            <a:endParaRPr sz="960"/>
          </a:p>
        </p:txBody>
      </p:sp>
      <p:pic>
        <p:nvPicPr>
          <p:cNvPr id="344" name="Google Shape;344;p42"/>
          <p:cNvPicPr preferRelativeResize="0"/>
          <p:nvPr/>
        </p:nvPicPr>
        <p:blipFill>
          <a:blip r:embed="rId3">
            <a:alphaModFix/>
          </a:blip>
          <a:stretch>
            <a:fillRect/>
          </a:stretch>
        </p:blipFill>
        <p:spPr>
          <a:xfrm>
            <a:off x="336525" y="935175"/>
            <a:ext cx="8470948" cy="3836199"/>
          </a:xfrm>
          <a:prstGeom prst="rect">
            <a:avLst/>
          </a:prstGeom>
          <a:noFill/>
          <a:ln>
            <a:noFill/>
          </a:ln>
        </p:spPr>
      </p:pic>
      <p:sp>
        <p:nvSpPr>
          <p:cNvPr id="345" name="Google Shape;345;p42"/>
          <p:cNvSpPr txBox="1"/>
          <p:nvPr/>
        </p:nvSpPr>
        <p:spPr>
          <a:xfrm>
            <a:off x="3003000" y="4743300"/>
            <a:ext cx="362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Alibaba.com</a:t>
            </a:r>
            <a:endParaRPr>
              <a:solidFill>
                <a:schemeClr val="l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48529"/>
              <a:buFont typeface="Arial"/>
              <a:buNone/>
            </a:pPr>
            <a:r>
              <a:rPr b="1" lang="en" sz="2040"/>
              <a:t>Test: Loading Home Page 100 Users</a:t>
            </a:r>
            <a:endParaRPr b="1" sz="2040"/>
          </a:p>
          <a:p>
            <a:pPr indent="0" lvl="0" marL="0" rtl="0" algn="ctr">
              <a:spcBef>
                <a:spcPts val="0"/>
              </a:spcBef>
              <a:spcAft>
                <a:spcPts val="0"/>
              </a:spcAft>
              <a:buClr>
                <a:srgbClr val="000000"/>
              </a:buClr>
              <a:buSzPct val="48529"/>
              <a:buFont typeface="Arial"/>
              <a:buNone/>
            </a:pPr>
            <a:r>
              <a:rPr b="1" lang="en" sz="2040"/>
              <a:t>Response Times</a:t>
            </a:r>
            <a:endParaRPr b="1" sz="2040"/>
          </a:p>
          <a:p>
            <a:pPr indent="0" lvl="0" marL="0" rtl="0" algn="l">
              <a:spcBef>
                <a:spcPts val="0"/>
              </a:spcBef>
              <a:spcAft>
                <a:spcPts val="0"/>
              </a:spcAft>
              <a:buClr>
                <a:srgbClr val="000000"/>
              </a:buClr>
              <a:buSzPct val="103124"/>
              <a:buFont typeface="Arial"/>
              <a:buNone/>
            </a:pPr>
            <a:r>
              <a:t/>
            </a:r>
            <a:endParaRPr sz="960"/>
          </a:p>
          <a:p>
            <a:pPr indent="0" lvl="0" marL="0" rtl="0" algn="l">
              <a:spcBef>
                <a:spcPts val="0"/>
              </a:spcBef>
              <a:spcAft>
                <a:spcPts val="0"/>
              </a:spcAft>
              <a:buClr>
                <a:srgbClr val="000000"/>
              </a:buClr>
              <a:buSzPct val="103124"/>
              <a:buFont typeface="Arial"/>
              <a:buNone/>
            </a:pPr>
            <a:r>
              <a:t/>
            </a:r>
            <a:endParaRPr sz="960"/>
          </a:p>
          <a:p>
            <a:pPr indent="0" lvl="0" marL="0" rtl="0" algn="l">
              <a:spcBef>
                <a:spcPts val="0"/>
              </a:spcBef>
              <a:spcAft>
                <a:spcPts val="0"/>
              </a:spcAft>
              <a:buNone/>
            </a:pPr>
            <a:r>
              <a:t/>
            </a:r>
            <a:endParaRPr/>
          </a:p>
        </p:txBody>
      </p:sp>
      <p:pic>
        <p:nvPicPr>
          <p:cNvPr id="351" name="Google Shape;351;p43"/>
          <p:cNvPicPr preferRelativeResize="0"/>
          <p:nvPr/>
        </p:nvPicPr>
        <p:blipFill>
          <a:blip r:embed="rId3">
            <a:alphaModFix/>
          </a:blip>
          <a:stretch>
            <a:fillRect/>
          </a:stretch>
        </p:blipFill>
        <p:spPr>
          <a:xfrm>
            <a:off x="603475" y="1102375"/>
            <a:ext cx="8097674" cy="3530850"/>
          </a:xfrm>
          <a:prstGeom prst="rect">
            <a:avLst/>
          </a:prstGeom>
          <a:noFill/>
          <a:ln>
            <a:noFill/>
          </a:ln>
        </p:spPr>
      </p:pic>
      <p:sp>
        <p:nvSpPr>
          <p:cNvPr id="352" name="Google Shape;352;p43"/>
          <p:cNvSpPr txBox="1"/>
          <p:nvPr/>
        </p:nvSpPr>
        <p:spPr>
          <a:xfrm>
            <a:off x="3003000" y="4743300"/>
            <a:ext cx="362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Amazon</a:t>
            </a:r>
            <a:r>
              <a:rPr lang="en">
                <a:solidFill>
                  <a:schemeClr val="lt1"/>
                </a:solidFill>
                <a:latin typeface="Lato"/>
                <a:ea typeface="Lato"/>
                <a:cs typeface="Lato"/>
                <a:sym typeface="Lato"/>
              </a:rPr>
              <a:t>.de</a:t>
            </a:r>
            <a:endParaRPr>
              <a:solidFill>
                <a:schemeClr val="lt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Test: Loading Home Page</a:t>
            </a:r>
            <a:endParaRPr b="1" sz="3600"/>
          </a:p>
          <a:p>
            <a:pPr indent="0" lvl="0" marL="0" rtl="0" algn="ctr">
              <a:spcBef>
                <a:spcPts val="0"/>
              </a:spcBef>
              <a:spcAft>
                <a:spcPts val="0"/>
              </a:spcAft>
              <a:buNone/>
            </a:pPr>
            <a:r>
              <a:rPr b="1" lang="en" sz="3600"/>
              <a:t>1000 User</a:t>
            </a:r>
            <a:endParaRPr b="1" sz="3600"/>
          </a:p>
          <a:p>
            <a:pPr indent="0" lvl="0" marL="0" rtl="0" algn="l">
              <a:spcBef>
                <a:spcPts val="0"/>
              </a:spcBef>
              <a:spcAft>
                <a:spcPts val="0"/>
              </a:spcAft>
              <a:buNone/>
            </a:pPr>
            <a:r>
              <a:t/>
            </a:r>
            <a:endParaRPr/>
          </a:p>
        </p:txBody>
      </p:sp>
      <p:sp>
        <p:nvSpPr>
          <p:cNvPr id="358" name="Google Shape;358;p44"/>
          <p:cNvSpPr txBox="1"/>
          <p:nvPr>
            <p:ph idx="1" type="body"/>
          </p:nvPr>
        </p:nvSpPr>
        <p:spPr>
          <a:xfrm>
            <a:off x="2870400" y="1470588"/>
            <a:ext cx="3403200" cy="148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u="sng"/>
              <a:t>Alibaba.com</a:t>
            </a:r>
            <a:endParaRPr sz="2000" u="sng"/>
          </a:p>
          <a:p>
            <a:pPr indent="0" lvl="0" marL="0" rtl="0" algn="l">
              <a:spcBef>
                <a:spcPts val="1200"/>
              </a:spcBef>
              <a:spcAft>
                <a:spcPts val="1200"/>
              </a:spcAft>
              <a:buNone/>
            </a:pPr>
            <a:r>
              <a:t/>
            </a:r>
            <a:endParaRPr/>
          </a:p>
        </p:txBody>
      </p:sp>
      <p:sp>
        <p:nvSpPr>
          <p:cNvPr id="359" name="Google Shape;359;p44"/>
          <p:cNvSpPr txBox="1"/>
          <p:nvPr>
            <p:ph idx="2" type="body"/>
          </p:nvPr>
        </p:nvSpPr>
        <p:spPr>
          <a:xfrm>
            <a:off x="2870400" y="3076225"/>
            <a:ext cx="3403200" cy="160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u="sng"/>
              <a:t>Amazon.de</a:t>
            </a:r>
            <a:endParaRPr sz="2000" u="sng"/>
          </a:p>
          <a:p>
            <a:pPr indent="0" lvl="0" marL="0" rtl="0" algn="l">
              <a:spcBef>
                <a:spcPts val="1200"/>
              </a:spcBef>
              <a:spcAft>
                <a:spcPts val="1200"/>
              </a:spcAft>
              <a:buNone/>
            </a:pPr>
            <a:r>
              <a:t/>
            </a:r>
            <a:endParaRPr/>
          </a:p>
        </p:txBody>
      </p:sp>
      <p:pic>
        <p:nvPicPr>
          <p:cNvPr id="360" name="Google Shape;360;p44"/>
          <p:cNvPicPr preferRelativeResize="0"/>
          <p:nvPr/>
        </p:nvPicPr>
        <p:blipFill>
          <a:blip r:embed="rId3">
            <a:alphaModFix/>
          </a:blip>
          <a:stretch>
            <a:fillRect/>
          </a:stretch>
        </p:blipFill>
        <p:spPr>
          <a:xfrm>
            <a:off x="718650" y="2339500"/>
            <a:ext cx="7706701" cy="349075"/>
          </a:xfrm>
          <a:prstGeom prst="rect">
            <a:avLst/>
          </a:prstGeom>
          <a:noFill/>
          <a:ln>
            <a:noFill/>
          </a:ln>
        </p:spPr>
      </p:pic>
      <p:pic>
        <p:nvPicPr>
          <p:cNvPr id="361" name="Google Shape;361;p44"/>
          <p:cNvPicPr preferRelativeResize="0"/>
          <p:nvPr/>
        </p:nvPicPr>
        <p:blipFill>
          <a:blip r:embed="rId4">
            <a:alphaModFix/>
          </a:blip>
          <a:stretch>
            <a:fillRect/>
          </a:stretch>
        </p:blipFill>
        <p:spPr>
          <a:xfrm>
            <a:off x="718849" y="3966350"/>
            <a:ext cx="7706501" cy="349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Conclusion</a:t>
            </a:r>
            <a:endParaRPr b="1" sz="3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7" name="Google Shape;367;p4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best data that we could get was from 1000 </a:t>
            </a:r>
            <a:r>
              <a:rPr lang="en"/>
              <a:t>simultaneous</a:t>
            </a:r>
            <a:r>
              <a:rPr lang="en"/>
              <a:t> users</a:t>
            </a:r>
            <a:endParaRPr/>
          </a:p>
          <a:p>
            <a:pPr indent="-311150" lvl="0" marL="457200" rtl="0" algn="l">
              <a:spcBef>
                <a:spcPts val="0"/>
              </a:spcBef>
              <a:spcAft>
                <a:spcPts val="0"/>
              </a:spcAft>
              <a:buSzPts val="1300"/>
              <a:buChar char="●"/>
            </a:pPr>
            <a:r>
              <a:rPr lang="en"/>
              <a:t>Errors started to occur</a:t>
            </a:r>
            <a:endParaRPr/>
          </a:p>
          <a:p>
            <a:pPr indent="-311150" lvl="0" marL="457200" rtl="0" algn="l">
              <a:spcBef>
                <a:spcPts val="0"/>
              </a:spcBef>
              <a:spcAft>
                <a:spcPts val="0"/>
              </a:spcAft>
              <a:buSzPts val="1300"/>
              <a:buChar char="●"/>
            </a:pPr>
            <a:r>
              <a:rPr lang="en"/>
              <a:t>Reached maximum load capacity - stress test</a:t>
            </a:r>
            <a:endParaRPr/>
          </a:p>
          <a:p>
            <a:pPr indent="-311150" lvl="0" marL="457200" rtl="0" algn="l">
              <a:spcBef>
                <a:spcPts val="0"/>
              </a:spcBef>
              <a:spcAft>
                <a:spcPts val="0"/>
              </a:spcAft>
              <a:buSzPts val="1300"/>
              <a:buChar char="●"/>
            </a:pPr>
            <a:r>
              <a:rPr lang="en"/>
              <a:t>Drastic  difference in throughput</a:t>
            </a:r>
            <a:endParaRPr/>
          </a:p>
          <a:p>
            <a:pPr indent="-311150" lvl="0" marL="457200" rtl="0" algn="l">
              <a:spcBef>
                <a:spcPts val="0"/>
              </a:spcBef>
              <a:spcAft>
                <a:spcPts val="0"/>
              </a:spcAft>
              <a:buSzPts val="1300"/>
              <a:buChar char="●"/>
            </a:pPr>
            <a:r>
              <a:rPr lang="en"/>
              <a:t>Based on the data from 1000 users, we can safely say that Amazon.de is performing better under more </a:t>
            </a:r>
            <a:r>
              <a:rPr lang="en"/>
              <a:t>simultaneous users compared to Alibaba.com</a:t>
            </a:r>
            <a:endParaRPr/>
          </a:p>
          <a:p>
            <a:pPr indent="-311150" lvl="0" marL="457200" rtl="0" algn="l">
              <a:spcBef>
                <a:spcPts val="0"/>
              </a:spcBef>
              <a:spcAft>
                <a:spcPts val="0"/>
              </a:spcAft>
              <a:buSzPts val="1300"/>
              <a:buChar char="●"/>
            </a:pPr>
            <a:r>
              <a:rPr lang="en"/>
              <a:t>But Alibaba.com is performing better when it comes to less </a:t>
            </a:r>
            <a:r>
              <a:rPr lang="en"/>
              <a:t>simultaneous</a:t>
            </a:r>
            <a:r>
              <a:rPr lang="en"/>
              <a:t> users than Amazon.de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Test: Search Term - table</a:t>
            </a:r>
            <a:endParaRPr b="1" sz="3600"/>
          </a:p>
          <a:p>
            <a:pPr indent="0" lvl="0" marL="0" rtl="0" algn="ctr">
              <a:spcBef>
                <a:spcPts val="0"/>
              </a:spcBef>
              <a:spcAft>
                <a:spcPts val="0"/>
              </a:spcAft>
              <a:buNone/>
            </a:pPr>
            <a:r>
              <a:rPr b="1" lang="en" sz="3600"/>
              <a:t>1 User</a:t>
            </a:r>
            <a:endParaRPr/>
          </a:p>
          <a:p>
            <a:pPr indent="0" lvl="0" marL="0" rtl="0" algn="l">
              <a:spcBef>
                <a:spcPts val="0"/>
              </a:spcBef>
              <a:spcAft>
                <a:spcPts val="0"/>
              </a:spcAft>
              <a:buNone/>
            </a:pPr>
            <a:r>
              <a:t/>
            </a:r>
            <a:endParaRPr/>
          </a:p>
        </p:txBody>
      </p:sp>
      <p:sp>
        <p:nvSpPr>
          <p:cNvPr id="373" name="Google Shape;373;p46"/>
          <p:cNvSpPr txBox="1"/>
          <p:nvPr>
            <p:ph idx="1" type="body"/>
          </p:nvPr>
        </p:nvSpPr>
        <p:spPr>
          <a:xfrm>
            <a:off x="3010100" y="1469325"/>
            <a:ext cx="3403200" cy="128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u="sng"/>
              <a:t>Alibaba.com</a:t>
            </a:r>
            <a:endParaRPr sz="2000" u="sng"/>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74" name="Google Shape;374;p46"/>
          <p:cNvSpPr txBox="1"/>
          <p:nvPr>
            <p:ph idx="2" type="body"/>
          </p:nvPr>
        </p:nvSpPr>
        <p:spPr>
          <a:xfrm>
            <a:off x="3115350" y="2919300"/>
            <a:ext cx="3403200" cy="134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u="sng"/>
              <a:t>Amazon.de</a:t>
            </a:r>
            <a:endParaRPr sz="2000" u="sng"/>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75" name="Google Shape;375;p46"/>
          <p:cNvPicPr preferRelativeResize="0"/>
          <p:nvPr/>
        </p:nvPicPr>
        <p:blipFill>
          <a:blip r:embed="rId3">
            <a:alphaModFix/>
          </a:blip>
          <a:stretch>
            <a:fillRect/>
          </a:stretch>
        </p:blipFill>
        <p:spPr>
          <a:xfrm>
            <a:off x="180475" y="2166425"/>
            <a:ext cx="8839201" cy="405325"/>
          </a:xfrm>
          <a:prstGeom prst="rect">
            <a:avLst/>
          </a:prstGeom>
          <a:noFill/>
          <a:ln>
            <a:noFill/>
          </a:ln>
        </p:spPr>
      </p:pic>
      <p:pic>
        <p:nvPicPr>
          <p:cNvPr id="376" name="Google Shape;376;p46"/>
          <p:cNvPicPr preferRelativeResize="0"/>
          <p:nvPr/>
        </p:nvPicPr>
        <p:blipFill>
          <a:blip r:embed="rId4">
            <a:alphaModFix/>
          </a:blip>
          <a:stretch>
            <a:fillRect/>
          </a:stretch>
        </p:blipFill>
        <p:spPr>
          <a:xfrm>
            <a:off x="152400" y="3812850"/>
            <a:ext cx="8839200" cy="38870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Test: Search Term - table</a:t>
            </a:r>
            <a:endParaRPr b="1" sz="3600"/>
          </a:p>
          <a:p>
            <a:pPr indent="0" lvl="0" marL="0" rtl="0" algn="ctr">
              <a:spcBef>
                <a:spcPts val="0"/>
              </a:spcBef>
              <a:spcAft>
                <a:spcPts val="0"/>
              </a:spcAft>
              <a:buNone/>
            </a:pPr>
            <a:r>
              <a:rPr b="1" lang="en" sz="3600"/>
              <a:t>10 Users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2" name="Google Shape;382;p47"/>
          <p:cNvSpPr txBox="1"/>
          <p:nvPr>
            <p:ph idx="1" type="body"/>
          </p:nvPr>
        </p:nvSpPr>
        <p:spPr>
          <a:xfrm>
            <a:off x="3115350" y="1567550"/>
            <a:ext cx="3403200" cy="159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u="sng"/>
              <a:t>Alibaba.com</a:t>
            </a:r>
            <a:endParaRPr sz="2000" u="sng"/>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83" name="Google Shape;383;p47"/>
          <p:cNvSpPr txBox="1"/>
          <p:nvPr>
            <p:ph idx="2" type="body"/>
          </p:nvPr>
        </p:nvSpPr>
        <p:spPr>
          <a:xfrm>
            <a:off x="3115350" y="3157550"/>
            <a:ext cx="3403200" cy="141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u="sng"/>
              <a:t>Amazon.de</a:t>
            </a:r>
            <a:endParaRPr sz="2000" u="sng"/>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84" name="Google Shape;384;p47"/>
          <p:cNvPicPr preferRelativeResize="0"/>
          <p:nvPr/>
        </p:nvPicPr>
        <p:blipFill>
          <a:blip r:embed="rId3">
            <a:alphaModFix/>
          </a:blip>
          <a:stretch>
            <a:fillRect/>
          </a:stretch>
        </p:blipFill>
        <p:spPr>
          <a:xfrm>
            <a:off x="175425" y="2439900"/>
            <a:ext cx="8799375" cy="382800"/>
          </a:xfrm>
          <a:prstGeom prst="rect">
            <a:avLst/>
          </a:prstGeom>
          <a:noFill/>
          <a:ln>
            <a:noFill/>
          </a:ln>
        </p:spPr>
      </p:pic>
      <p:pic>
        <p:nvPicPr>
          <p:cNvPr id="385" name="Google Shape;385;p47"/>
          <p:cNvPicPr preferRelativeResize="0"/>
          <p:nvPr/>
        </p:nvPicPr>
        <p:blipFill>
          <a:blip r:embed="rId4">
            <a:alphaModFix/>
          </a:blip>
          <a:stretch>
            <a:fillRect/>
          </a:stretch>
        </p:blipFill>
        <p:spPr>
          <a:xfrm>
            <a:off x="175425" y="4128325"/>
            <a:ext cx="8799374" cy="389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Test: Search Term - table</a:t>
            </a:r>
            <a:endParaRPr b="1" sz="3600"/>
          </a:p>
          <a:p>
            <a:pPr indent="0" lvl="0" marL="0" rtl="0" algn="ctr">
              <a:spcBef>
                <a:spcPts val="0"/>
              </a:spcBef>
              <a:spcAft>
                <a:spcPts val="0"/>
              </a:spcAft>
              <a:buNone/>
            </a:pPr>
            <a:r>
              <a:rPr b="1" lang="en" sz="3600"/>
              <a:t>100 Users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1" name="Google Shape;391;p48"/>
          <p:cNvSpPr txBox="1"/>
          <p:nvPr/>
        </p:nvSpPr>
        <p:spPr>
          <a:xfrm>
            <a:off x="3072000" y="1564800"/>
            <a:ext cx="3000000" cy="127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u="sng">
                <a:solidFill>
                  <a:schemeClr val="lt1"/>
                </a:solidFill>
                <a:latin typeface="Lato"/>
                <a:ea typeface="Lato"/>
                <a:cs typeface="Lato"/>
                <a:sym typeface="Lato"/>
              </a:rPr>
              <a:t>Alibaba.com</a:t>
            </a:r>
            <a:endParaRPr sz="2000" u="sng">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lt1"/>
              </a:solidFill>
              <a:latin typeface="Lato"/>
              <a:ea typeface="Lato"/>
              <a:cs typeface="Lato"/>
              <a:sym typeface="Lato"/>
            </a:endParaRPr>
          </a:p>
        </p:txBody>
      </p:sp>
      <p:sp>
        <p:nvSpPr>
          <p:cNvPr id="392" name="Google Shape;392;p48"/>
          <p:cNvSpPr txBox="1"/>
          <p:nvPr/>
        </p:nvSpPr>
        <p:spPr>
          <a:xfrm>
            <a:off x="3072000" y="3098550"/>
            <a:ext cx="3000000" cy="127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u="sng">
                <a:solidFill>
                  <a:schemeClr val="lt1"/>
                </a:solidFill>
                <a:latin typeface="Lato"/>
                <a:ea typeface="Lato"/>
                <a:cs typeface="Lato"/>
                <a:sym typeface="Lato"/>
              </a:rPr>
              <a:t>Amazon.de</a:t>
            </a:r>
            <a:endParaRPr sz="2000" u="sng">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lt1"/>
              </a:solidFill>
              <a:latin typeface="Lato"/>
              <a:ea typeface="Lato"/>
              <a:cs typeface="Lato"/>
              <a:sym typeface="Lato"/>
            </a:endParaRPr>
          </a:p>
        </p:txBody>
      </p:sp>
      <p:pic>
        <p:nvPicPr>
          <p:cNvPr id="393" name="Google Shape;393;p48"/>
          <p:cNvPicPr preferRelativeResize="0"/>
          <p:nvPr/>
        </p:nvPicPr>
        <p:blipFill>
          <a:blip r:embed="rId3">
            <a:alphaModFix/>
          </a:blip>
          <a:stretch>
            <a:fillRect/>
          </a:stretch>
        </p:blipFill>
        <p:spPr>
          <a:xfrm>
            <a:off x="152400" y="2345450"/>
            <a:ext cx="8839202" cy="394055"/>
          </a:xfrm>
          <a:prstGeom prst="rect">
            <a:avLst/>
          </a:prstGeom>
          <a:noFill/>
          <a:ln>
            <a:noFill/>
          </a:ln>
        </p:spPr>
      </p:pic>
      <p:pic>
        <p:nvPicPr>
          <p:cNvPr id="394" name="Google Shape;394;p48"/>
          <p:cNvPicPr preferRelativeResize="0"/>
          <p:nvPr/>
        </p:nvPicPr>
        <p:blipFill>
          <a:blip r:embed="rId4">
            <a:alphaModFix/>
          </a:blip>
          <a:stretch>
            <a:fillRect/>
          </a:stretch>
        </p:blipFill>
        <p:spPr>
          <a:xfrm>
            <a:off x="152400" y="3777100"/>
            <a:ext cx="8839198" cy="38531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040"/>
              <a:t>Test: Loading Home Page 100 Users</a:t>
            </a:r>
            <a:endParaRPr b="1" sz="2040"/>
          </a:p>
          <a:p>
            <a:pPr indent="0" lvl="0" marL="0" rtl="0" algn="ctr">
              <a:spcBef>
                <a:spcPts val="0"/>
              </a:spcBef>
              <a:spcAft>
                <a:spcPts val="0"/>
              </a:spcAft>
              <a:buNone/>
            </a:pPr>
            <a:r>
              <a:rPr b="1" lang="en" sz="2040"/>
              <a:t>Response Times</a:t>
            </a:r>
            <a:endParaRPr b="1" sz="2040"/>
          </a:p>
          <a:p>
            <a:pPr indent="0" lvl="0" marL="0" rtl="0" algn="l">
              <a:spcBef>
                <a:spcPts val="0"/>
              </a:spcBef>
              <a:spcAft>
                <a:spcPts val="0"/>
              </a:spcAft>
              <a:buNone/>
            </a:pPr>
            <a:r>
              <a:t/>
            </a:r>
            <a:endParaRPr sz="960"/>
          </a:p>
          <a:p>
            <a:pPr indent="0" lvl="0" marL="0" rtl="0" algn="l">
              <a:spcBef>
                <a:spcPts val="0"/>
              </a:spcBef>
              <a:spcAft>
                <a:spcPts val="0"/>
              </a:spcAft>
              <a:buNone/>
            </a:pPr>
            <a:r>
              <a:t/>
            </a:r>
            <a:endParaRPr sz="96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00" name="Google Shape;400;p49"/>
          <p:cNvPicPr preferRelativeResize="0"/>
          <p:nvPr/>
        </p:nvPicPr>
        <p:blipFill>
          <a:blip r:embed="rId3">
            <a:alphaModFix/>
          </a:blip>
          <a:stretch>
            <a:fillRect/>
          </a:stretch>
        </p:blipFill>
        <p:spPr>
          <a:xfrm>
            <a:off x="203500" y="1073600"/>
            <a:ext cx="8680100" cy="3692949"/>
          </a:xfrm>
          <a:prstGeom prst="rect">
            <a:avLst/>
          </a:prstGeom>
          <a:noFill/>
          <a:ln>
            <a:noFill/>
          </a:ln>
        </p:spPr>
      </p:pic>
      <p:sp>
        <p:nvSpPr>
          <p:cNvPr id="401" name="Google Shape;401;p49"/>
          <p:cNvSpPr txBox="1"/>
          <p:nvPr/>
        </p:nvSpPr>
        <p:spPr>
          <a:xfrm>
            <a:off x="3072000" y="47084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Alibaba.com</a:t>
            </a:r>
            <a:endParaRPr>
              <a:solidFill>
                <a:schemeClr val="lt1"/>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040"/>
              <a:t>Test: Loading Home Page 100 Users</a:t>
            </a:r>
            <a:endParaRPr b="1" sz="2040"/>
          </a:p>
          <a:p>
            <a:pPr indent="0" lvl="0" marL="0" rtl="0" algn="ctr">
              <a:spcBef>
                <a:spcPts val="0"/>
              </a:spcBef>
              <a:spcAft>
                <a:spcPts val="0"/>
              </a:spcAft>
              <a:buNone/>
            </a:pPr>
            <a:r>
              <a:rPr b="1" lang="en" sz="2040"/>
              <a:t>Response Times</a:t>
            </a:r>
            <a:endParaRPr b="1" sz="2040"/>
          </a:p>
          <a:p>
            <a:pPr indent="0" lvl="0" marL="0" rtl="0" algn="l">
              <a:spcBef>
                <a:spcPts val="0"/>
              </a:spcBef>
              <a:spcAft>
                <a:spcPts val="0"/>
              </a:spcAft>
              <a:buNone/>
            </a:pPr>
            <a:r>
              <a:t/>
            </a:r>
            <a:endParaRPr sz="960"/>
          </a:p>
          <a:p>
            <a:pPr indent="0" lvl="0" marL="0" rtl="0" algn="l">
              <a:spcBef>
                <a:spcPts val="0"/>
              </a:spcBef>
              <a:spcAft>
                <a:spcPts val="0"/>
              </a:spcAft>
              <a:buNone/>
            </a:pPr>
            <a:r>
              <a:t/>
            </a:r>
            <a:endParaRPr sz="96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07" name="Google Shape;407;p50"/>
          <p:cNvPicPr preferRelativeResize="0"/>
          <p:nvPr/>
        </p:nvPicPr>
        <p:blipFill>
          <a:blip r:embed="rId3">
            <a:alphaModFix/>
          </a:blip>
          <a:stretch>
            <a:fillRect/>
          </a:stretch>
        </p:blipFill>
        <p:spPr>
          <a:xfrm>
            <a:off x="357875" y="1102375"/>
            <a:ext cx="8490624" cy="3683250"/>
          </a:xfrm>
          <a:prstGeom prst="rect">
            <a:avLst/>
          </a:prstGeom>
          <a:noFill/>
          <a:ln>
            <a:noFill/>
          </a:ln>
        </p:spPr>
      </p:pic>
      <p:sp>
        <p:nvSpPr>
          <p:cNvPr id="408" name="Google Shape;408;p50"/>
          <p:cNvSpPr txBox="1"/>
          <p:nvPr/>
        </p:nvSpPr>
        <p:spPr>
          <a:xfrm>
            <a:off x="3103188" y="47856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Amazon.de</a:t>
            </a:r>
            <a:endParaRPr>
              <a:solidFill>
                <a:schemeClr val="lt1"/>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Test: Search Term - table</a:t>
            </a:r>
            <a:endParaRPr b="1" sz="3600"/>
          </a:p>
          <a:p>
            <a:pPr indent="0" lvl="0" marL="0" rtl="0" algn="ctr">
              <a:spcBef>
                <a:spcPts val="0"/>
              </a:spcBef>
              <a:spcAft>
                <a:spcPts val="0"/>
              </a:spcAft>
              <a:buNone/>
            </a:pPr>
            <a:r>
              <a:rPr b="1" lang="en" sz="3600"/>
              <a:t>1000 Users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4" name="Google Shape;414;p51"/>
          <p:cNvSpPr txBox="1"/>
          <p:nvPr/>
        </p:nvSpPr>
        <p:spPr>
          <a:xfrm>
            <a:off x="3316950" y="1585850"/>
            <a:ext cx="3000000" cy="127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u="sng">
                <a:solidFill>
                  <a:schemeClr val="lt1"/>
                </a:solidFill>
                <a:latin typeface="Lato"/>
                <a:ea typeface="Lato"/>
                <a:cs typeface="Lato"/>
                <a:sym typeface="Lato"/>
              </a:rPr>
              <a:t>Alibaba.com</a:t>
            </a:r>
            <a:endParaRPr sz="2000" u="sng">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lt1"/>
              </a:solidFill>
              <a:latin typeface="Lato"/>
              <a:ea typeface="Lato"/>
              <a:cs typeface="Lato"/>
              <a:sym typeface="Lato"/>
            </a:endParaRPr>
          </a:p>
        </p:txBody>
      </p:sp>
      <p:sp>
        <p:nvSpPr>
          <p:cNvPr id="415" name="Google Shape;415;p51"/>
          <p:cNvSpPr txBox="1"/>
          <p:nvPr/>
        </p:nvSpPr>
        <p:spPr>
          <a:xfrm>
            <a:off x="3316950" y="3140650"/>
            <a:ext cx="3000000" cy="127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u="sng">
                <a:solidFill>
                  <a:schemeClr val="lt1"/>
                </a:solidFill>
                <a:latin typeface="Lato"/>
                <a:ea typeface="Lato"/>
                <a:cs typeface="Lato"/>
                <a:sym typeface="Lato"/>
              </a:rPr>
              <a:t>Amazon.de</a:t>
            </a:r>
            <a:endParaRPr sz="2000" u="sng">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lt1"/>
              </a:solidFill>
              <a:latin typeface="Lato"/>
              <a:ea typeface="Lato"/>
              <a:cs typeface="Lato"/>
              <a:sym typeface="Lato"/>
            </a:endParaRPr>
          </a:p>
        </p:txBody>
      </p:sp>
      <p:pic>
        <p:nvPicPr>
          <p:cNvPr id="416" name="Google Shape;416;p51"/>
          <p:cNvPicPr preferRelativeResize="0"/>
          <p:nvPr/>
        </p:nvPicPr>
        <p:blipFill>
          <a:blip r:embed="rId3">
            <a:alphaModFix/>
          </a:blip>
          <a:stretch>
            <a:fillRect/>
          </a:stretch>
        </p:blipFill>
        <p:spPr>
          <a:xfrm>
            <a:off x="152400" y="2371038"/>
            <a:ext cx="8839200" cy="401431"/>
          </a:xfrm>
          <a:prstGeom prst="rect">
            <a:avLst/>
          </a:prstGeom>
          <a:noFill/>
          <a:ln>
            <a:noFill/>
          </a:ln>
        </p:spPr>
      </p:pic>
      <p:pic>
        <p:nvPicPr>
          <p:cNvPr id="417" name="Google Shape;417;p51"/>
          <p:cNvPicPr preferRelativeResize="0"/>
          <p:nvPr/>
        </p:nvPicPr>
        <p:blipFill>
          <a:blip r:embed="rId4">
            <a:alphaModFix/>
          </a:blip>
          <a:stretch>
            <a:fillRect/>
          </a:stretch>
        </p:blipFill>
        <p:spPr>
          <a:xfrm>
            <a:off x="152400" y="3835675"/>
            <a:ext cx="8839200" cy="3937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154" name="Google Shape;154;p16"/>
          <p:cNvSpPr txBox="1"/>
          <p:nvPr>
            <p:ph idx="1" type="body"/>
          </p:nvPr>
        </p:nvSpPr>
        <p:spPr>
          <a:xfrm>
            <a:off x="1068300" y="1551250"/>
            <a:ext cx="7497300" cy="2911200"/>
          </a:xfrm>
          <a:prstGeom prst="rect">
            <a:avLst/>
          </a:prstGeom>
        </p:spPr>
        <p:txBody>
          <a:bodyPr anchorCtr="0" anchor="t" bIns="91425" lIns="91425" spcFirstLastPara="1" rIns="91425" wrap="square" tIns="91425">
            <a:normAutofit lnSpcReduction="10000"/>
          </a:bodyPr>
          <a:lstStyle/>
          <a:p>
            <a:pPr indent="-368300" lvl="0" marL="457200" rtl="0" algn="l">
              <a:lnSpc>
                <a:spcPct val="150000"/>
              </a:lnSpc>
              <a:spcBef>
                <a:spcPts val="0"/>
              </a:spcBef>
              <a:spcAft>
                <a:spcPts val="0"/>
              </a:spcAft>
              <a:buSzPts val="2200"/>
              <a:buChar char="●"/>
            </a:pPr>
            <a:r>
              <a:rPr b="1" lang="en" sz="2200"/>
              <a:t>Selenium WebDriver - </a:t>
            </a:r>
            <a:r>
              <a:rPr i="1" lang="en" sz="2200"/>
              <a:t>testing </a:t>
            </a:r>
            <a:r>
              <a:rPr i="1" lang="en" sz="2200"/>
              <a:t>framework</a:t>
            </a:r>
            <a:r>
              <a:rPr i="1" lang="en" sz="2200"/>
              <a:t> </a:t>
            </a:r>
            <a:r>
              <a:rPr lang="en" sz="2200"/>
              <a:t>used for the cross browser-tests</a:t>
            </a:r>
            <a:endParaRPr b="1" sz="200"/>
          </a:p>
          <a:p>
            <a:pPr indent="-368300" lvl="0" marL="457200" rtl="0" algn="l">
              <a:lnSpc>
                <a:spcPct val="150000"/>
              </a:lnSpc>
              <a:spcBef>
                <a:spcPts val="0"/>
              </a:spcBef>
              <a:spcAft>
                <a:spcPts val="0"/>
              </a:spcAft>
              <a:buSzPts val="2200"/>
              <a:buChar char="●"/>
            </a:pPr>
            <a:r>
              <a:rPr b="1" lang="en" sz="2200"/>
              <a:t>Java</a:t>
            </a:r>
            <a:r>
              <a:rPr lang="en" sz="2200"/>
              <a:t> -</a:t>
            </a:r>
            <a:r>
              <a:rPr lang="en" sz="2200"/>
              <a:t> </a:t>
            </a:r>
            <a:r>
              <a:rPr i="1" lang="en" sz="2200"/>
              <a:t>programming language</a:t>
            </a:r>
            <a:endParaRPr b="1" sz="2200"/>
          </a:p>
          <a:p>
            <a:pPr indent="-368300" lvl="0" marL="457200" rtl="0" algn="l">
              <a:lnSpc>
                <a:spcPct val="150000"/>
              </a:lnSpc>
              <a:spcBef>
                <a:spcPts val="0"/>
              </a:spcBef>
              <a:spcAft>
                <a:spcPts val="0"/>
              </a:spcAft>
              <a:buSzPts val="2200"/>
              <a:buChar char="●"/>
            </a:pPr>
            <a:r>
              <a:rPr b="1" lang="en" sz="2200"/>
              <a:t>Maven </a:t>
            </a:r>
            <a:r>
              <a:rPr lang="en" sz="2200"/>
              <a:t>- </a:t>
            </a:r>
            <a:r>
              <a:rPr i="1" lang="en" sz="2200"/>
              <a:t>project management software</a:t>
            </a:r>
            <a:endParaRPr i="1" sz="2200"/>
          </a:p>
          <a:p>
            <a:pPr indent="-368300" lvl="0" marL="457200" rtl="0" algn="l">
              <a:lnSpc>
                <a:spcPct val="150000"/>
              </a:lnSpc>
              <a:spcBef>
                <a:spcPts val="0"/>
              </a:spcBef>
              <a:spcAft>
                <a:spcPts val="0"/>
              </a:spcAft>
              <a:buSzPts val="2200"/>
              <a:buChar char="●"/>
            </a:pPr>
            <a:r>
              <a:rPr b="1" lang="en" sz="2200"/>
              <a:t>Git </a:t>
            </a:r>
            <a:r>
              <a:rPr lang="en" sz="2200"/>
              <a:t>- </a:t>
            </a:r>
            <a:r>
              <a:rPr i="1" lang="en" sz="2200"/>
              <a:t>version control system</a:t>
            </a:r>
            <a:endParaRPr i="1" sz="2200"/>
          </a:p>
          <a:p>
            <a:pPr indent="-368300" lvl="0" marL="457200" rtl="0" algn="l">
              <a:lnSpc>
                <a:spcPct val="150000"/>
              </a:lnSpc>
              <a:spcBef>
                <a:spcPts val="0"/>
              </a:spcBef>
              <a:spcAft>
                <a:spcPts val="0"/>
              </a:spcAft>
              <a:buSzPts val="2200"/>
              <a:buChar char="●"/>
            </a:pPr>
            <a:r>
              <a:rPr b="1" lang="en" sz="2200"/>
              <a:t>JUnit </a:t>
            </a:r>
            <a:r>
              <a:rPr lang="en" sz="2200"/>
              <a:t>- </a:t>
            </a:r>
            <a:r>
              <a:rPr i="1" lang="en" sz="2200"/>
              <a:t>unit testing framework</a:t>
            </a:r>
            <a:endParaRPr i="1" sz="2200"/>
          </a:p>
        </p:txBody>
      </p:sp>
      <p:sp>
        <p:nvSpPr>
          <p:cNvPr id="155" name="Google Shape;155;p16"/>
          <p:cNvSpPr txBox="1"/>
          <p:nvPr>
            <p:ph type="title"/>
          </p:nvPr>
        </p:nvSpPr>
        <p:spPr>
          <a:xfrm>
            <a:off x="3130800" y="5617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Tools</a:t>
            </a:r>
            <a:endParaRPr sz="3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2"/>
          <p:cNvSpPr txBox="1"/>
          <p:nvPr>
            <p:ph type="title"/>
          </p:nvPr>
        </p:nvSpPr>
        <p:spPr>
          <a:xfrm>
            <a:off x="1297500" y="2744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040"/>
              <a:t>Test: Loading Home Page 1000 Users</a:t>
            </a:r>
            <a:endParaRPr b="1" sz="2040"/>
          </a:p>
          <a:p>
            <a:pPr indent="0" lvl="0" marL="0" rtl="0" algn="ctr">
              <a:spcBef>
                <a:spcPts val="0"/>
              </a:spcBef>
              <a:spcAft>
                <a:spcPts val="0"/>
              </a:spcAft>
              <a:buNone/>
            </a:pPr>
            <a:r>
              <a:rPr b="1" lang="en" sz="2040"/>
              <a:t>Response Times</a:t>
            </a:r>
            <a:endParaRPr b="1" sz="2040"/>
          </a:p>
          <a:p>
            <a:pPr indent="0" lvl="0" marL="0" rtl="0" algn="l">
              <a:spcBef>
                <a:spcPts val="0"/>
              </a:spcBef>
              <a:spcAft>
                <a:spcPts val="0"/>
              </a:spcAft>
              <a:buNone/>
            </a:pPr>
            <a:r>
              <a:t/>
            </a:r>
            <a:endParaRPr sz="960"/>
          </a:p>
          <a:p>
            <a:pPr indent="0" lvl="0" marL="0" rtl="0" algn="l">
              <a:spcBef>
                <a:spcPts val="0"/>
              </a:spcBef>
              <a:spcAft>
                <a:spcPts val="0"/>
              </a:spcAft>
              <a:buNone/>
            </a:pPr>
            <a:r>
              <a:t/>
            </a:r>
            <a:endParaRPr sz="96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23" name="Google Shape;423;p52"/>
          <p:cNvPicPr preferRelativeResize="0"/>
          <p:nvPr/>
        </p:nvPicPr>
        <p:blipFill>
          <a:blip r:embed="rId3">
            <a:alphaModFix/>
          </a:blip>
          <a:stretch>
            <a:fillRect/>
          </a:stretch>
        </p:blipFill>
        <p:spPr>
          <a:xfrm>
            <a:off x="484175" y="1074300"/>
            <a:ext cx="8245048" cy="3655199"/>
          </a:xfrm>
          <a:prstGeom prst="rect">
            <a:avLst/>
          </a:prstGeom>
          <a:noFill/>
          <a:ln>
            <a:noFill/>
          </a:ln>
        </p:spPr>
      </p:pic>
      <p:sp>
        <p:nvSpPr>
          <p:cNvPr id="424" name="Google Shape;424;p52"/>
          <p:cNvSpPr txBox="1"/>
          <p:nvPr/>
        </p:nvSpPr>
        <p:spPr>
          <a:xfrm>
            <a:off x="3106700" y="47295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Alibaba.com</a:t>
            </a:r>
            <a:endParaRPr>
              <a:solidFill>
                <a:schemeClr val="lt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3"/>
          <p:cNvSpPr txBox="1"/>
          <p:nvPr>
            <p:ph type="title"/>
          </p:nvPr>
        </p:nvSpPr>
        <p:spPr>
          <a:xfrm>
            <a:off x="1297500" y="2464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040"/>
              <a:t>Test: Loading Home Page 1000 Users</a:t>
            </a:r>
            <a:endParaRPr b="1" sz="2040"/>
          </a:p>
          <a:p>
            <a:pPr indent="0" lvl="0" marL="0" rtl="0" algn="ctr">
              <a:spcBef>
                <a:spcPts val="0"/>
              </a:spcBef>
              <a:spcAft>
                <a:spcPts val="0"/>
              </a:spcAft>
              <a:buNone/>
            </a:pPr>
            <a:r>
              <a:rPr b="1" lang="en" sz="2040"/>
              <a:t>Response Times</a:t>
            </a:r>
            <a:endParaRPr b="1" sz="2040"/>
          </a:p>
          <a:p>
            <a:pPr indent="0" lvl="0" marL="0" rtl="0" algn="l">
              <a:spcBef>
                <a:spcPts val="0"/>
              </a:spcBef>
              <a:spcAft>
                <a:spcPts val="0"/>
              </a:spcAft>
              <a:buNone/>
            </a:pPr>
            <a:r>
              <a:t/>
            </a:r>
            <a:endParaRPr sz="960"/>
          </a:p>
          <a:p>
            <a:pPr indent="0" lvl="0" marL="0" rtl="0" algn="l">
              <a:spcBef>
                <a:spcPts val="0"/>
              </a:spcBef>
              <a:spcAft>
                <a:spcPts val="0"/>
              </a:spcAft>
              <a:buNone/>
            </a:pPr>
            <a:r>
              <a:t/>
            </a:r>
            <a:endParaRPr sz="96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30" name="Google Shape;430;p53"/>
          <p:cNvPicPr preferRelativeResize="0"/>
          <p:nvPr/>
        </p:nvPicPr>
        <p:blipFill>
          <a:blip r:embed="rId3">
            <a:alphaModFix/>
          </a:blip>
          <a:stretch>
            <a:fillRect/>
          </a:stretch>
        </p:blipFill>
        <p:spPr>
          <a:xfrm>
            <a:off x="456100" y="962050"/>
            <a:ext cx="8315223" cy="3781476"/>
          </a:xfrm>
          <a:prstGeom prst="rect">
            <a:avLst/>
          </a:prstGeom>
          <a:noFill/>
          <a:ln>
            <a:noFill/>
          </a:ln>
        </p:spPr>
      </p:pic>
      <p:sp>
        <p:nvSpPr>
          <p:cNvPr id="431" name="Google Shape;431;p53"/>
          <p:cNvSpPr txBox="1"/>
          <p:nvPr/>
        </p:nvSpPr>
        <p:spPr>
          <a:xfrm>
            <a:off x="3113713" y="47435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Amazon.de</a:t>
            </a:r>
            <a:endParaRPr>
              <a:solidFill>
                <a:schemeClr val="lt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Conclusion</a:t>
            </a:r>
            <a:endParaRPr b="1" sz="3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7" name="Google Shape;437;p5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Things change when it comes to searching term in Alibaba.com and Amazon.de</a:t>
            </a:r>
            <a:endParaRPr/>
          </a:p>
          <a:p>
            <a:pPr indent="-311150" lvl="0" marL="457200" rtl="0" algn="l">
              <a:spcBef>
                <a:spcPts val="0"/>
              </a:spcBef>
              <a:spcAft>
                <a:spcPts val="0"/>
              </a:spcAft>
              <a:buSzPts val="1300"/>
              <a:buChar char="●"/>
            </a:pPr>
            <a:r>
              <a:rPr lang="en"/>
              <a:t>The tables are turned</a:t>
            </a:r>
            <a:endParaRPr/>
          </a:p>
          <a:p>
            <a:pPr indent="-311150" lvl="0" marL="457200" rtl="0" algn="l">
              <a:spcBef>
                <a:spcPts val="0"/>
              </a:spcBef>
              <a:spcAft>
                <a:spcPts val="0"/>
              </a:spcAft>
              <a:buSzPts val="1300"/>
              <a:buChar char="●"/>
            </a:pPr>
            <a:r>
              <a:rPr lang="en"/>
              <a:t>Alibaba.com beats Amazon.de in almost every measured metric</a:t>
            </a:r>
            <a:endParaRPr/>
          </a:p>
          <a:p>
            <a:pPr indent="-311150" lvl="0" marL="457200" rtl="0" algn="l">
              <a:spcBef>
                <a:spcPts val="0"/>
              </a:spcBef>
              <a:spcAft>
                <a:spcPts val="0"/>
              </a:spcAft>
              <a:buSzPts val="1300"/>
              <a:buChar char="●"/>
            </a:pPr>
            <a:r>
              <a:rPr lang="en"/>
              <a:t>Especially when it comes to a lot of simultaneous users accessing the website</a:t>
            </a:r>
            <a:endParaRPr/>
          </a:p>
          <a:p>
            <a:pPr indent="-311150" lvl="0" marL="457200" rtl="0" algn="l">
              <a:spcBef>
                <a:spcPts val="0"/>
              </a:spcBef>
              <a:spcAft>
                <a:spcPts val="0"/>
              </a:spcAft>
              <a:buSzPts val="1300"/>
              <a:buChar char="●"/>
            </a:pPr>
            <a:r>
              <a:rPr lang="en"/>
              <a:t>But these results depend on a lot of other unpredictable and predictable factors, such as if there is a lot of traffic currently on the website or it even depends on the machine that I am using to send the requests or my internet speed.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Test: Logging in with</a:t>
            </a:r>
            <a:endParaRPr b="1" sz="3600"/>
          </a:p>
          <a:p>
            <a:pPr indent="0" lvl="0" marL="0" rtl="0" algn="ctr">
              <a:spcBef>
                <a:spcPts val="0"/>
              </a:spcBef>
              <a:spcAft>
                <a:spcPts val="0"/>
              </a:spcAft>
              <a:buNone/>
            </a:pPr>
            <a:r>
              <a:rPr b="1" lang="en" sz="3600"/>
              <a:t>1 User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3" name="Google Shape;443;p55"/>
          <p:cNvSpPr txBox="1"/>
          <p:nvPr/>
        </p:nvSpPr>
        <p:spPr>
          <a:xfrm>
            <a:off x="3316950" y="1656025"/>
            <a:ext cx="3000000" cy="127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u="sng">
                <a:solidFill>
                  <a:schemeClr val="lt1"/>
                </a:solidFill>
                <a:latin typeface="Lato"/>
                <a:ea typeface="Lato"/>
                <a:cs typeface="Lato"/>
                <a:sym typeface="Lato"/>
              </a:rPr>
              <a:t>Alibaba.com</a:t>
            </a:r>
            <a:endParaRPr sz="2000" u="sng">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lt1"/>
              </a:solidFill>
              <a:latin typeface="Lato"/>
              <a:ea typeface="Lato"/>
              <a:cs typeface="Lato"/>
              <a:sym typeface="Lato"/>
            </a:endParaRPr>
          </a:p>
        </p:txBody>
      </p:sp>
      <p:sp>
        <p:nvSpPr>
          <p:cNvPr id="444" name="Google Shape;444;p55"/>
          <p:cNvSpPr txBox="1"/>
          <p:nvPr/>
        </p:nvSpPr>
        <p:spPr>
          <a:xfrm>
            <a:off x="3316950" y="3281000"/>
            <a:ext cx="3000000" cy="127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u="sng">
                <a:solidFill>
                  <a:schemeClr val="lt1"/>
                </a:solidFill>
                <a:latin typeface="Lato"/>
                <a:ea typeface="Lato"/>
                <a:cs typeface="Lato"/>
                <a:sym typeface="Lato"/>
              </a:rPr>
              <a:t>Amazon.de</a:t>
            </a:r>
            <a:endParaRPr sz="2000" u="sng">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lt1"/>
              </a:solidFill>
              <a:latin typeface="Lato"/>
              <a:ea typeface="Lato"/>
              <a:cs typeface="Lato"/>
              <a:sym typeface="Lato"/>
            </a:endParaRPr>
          </a:p>
        </p:txBody>
      </p:sp>
      <p:pic>
        <p:nvPicPr>
          <p:cNvPr id="445" name="Google Shape;445;p55"/>
          <p:cNvPicPr preferRelativeResize="0"/>
          <p:nvPr/>
        </p:nvPicPr>
        <p:blipFill>
          <a:blip r:embed="rId3">
            <a:alphaModFix/>
          </a:blip>
          <a:stretch>
            <a:fillRect/>
          </a:stretch>
        </p:blipFill>
        <p:spPr>
          <a:xfrm>
            <a:off x="175425" y="2366500"/>
            <a:ext cx="8855525" cy="382033"/>
          </a:xfrm>
          <a:prstGeom prst="rect">
            <a:avLst/>
          </a:prstGeom>
          <a:noFill/>
          <a:ln>
            <a:noFill/>
          </a:ln>
        </p:spPr>
      </p:pic>
      <p:pic>
        <p:nvPicPr>
          <p:cNvPr id="446" name="Google Shape;446;p55"/>
          <p:cNvPicPr preferRelativeResize="0"/>
          <p:nvPr/>
        </p:nvPicPr>
        <p:blipFill>
          <a:blip r:embed="rId4">
            <a:alphaModFix/>
          </a:blip>
          <a:stretch>
            <a:fillRect/>
          </a:stretch>
        </p:blipFill>
        <p:spPr>
          <a:xfrm>
            <a:off x="175425" y="4158475"/>
            <a:ext cx="8855524" cy="3993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Test: Logging in with</a:t>
            </a:r>
            <a:endParaRPr b="1" sz="3600"/>
          </a:p>
          <a:p>
            <a:pPr indent="0" lvl="0" marL="0" rtl="0" algn="ctr">
              <a:spcBef>
                <a:spcPts val="0"/>
              </a:spcBef>
              <a:spcAft>
                <a:spcPts val="0"/>
              </a:spcAft>
              <a:buNone/>
            </a:pPr>
            <a:r>
              <a:rPr b="1" lang="en" sz="3600"/>
              <a:t>10 Users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2" name="Google Shape;452;p56"/>
          <p:cNvSpPr txBox="1"/>
          <p:nvPr/>
        </p:nvSpPr>
        <p:spPr>
          <a:xfrm>
            <a:off x="3316950" y="1606900"/>
            <a:ext cx="3000000" cy="127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u="sng">
                <a:solidFill>
                  <a:schemeClr val="lt1"/>
                </a:solidFill>
                <a:latin typeface="Lato"/>
                <a:ea typeface="Lato"/>
                <a:cs typeface="Lato"/>
                <a:sym typeface="Lato"/>
              </a:rPr>
              <a:t>Alibaba.com</a:t>
            </a:r>
            <a:endParaRPr sz="2000" u="sng">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lt1"/>
              </a:solidFill>
              <a:latin typeface="Lato"/>
              <a:ea typeface="Lato"/>
              <a:cs typeface="Lato"/>
              <a:sym typeface="Lato"/>
            </a:endParaRPr>
          </a:p>
        </p:txBody>
      </p:sp>
      <p:sp>
        <p:nvSpPr>
          <p:cNvPr id="453" name="Google Shape;453;p56"/>
          <p:cNvSpPr txBox="1"/>
          <p:nvPr/>
        </p:nvSpPr>
        <p:spPr>
          <a:xfrm>
            <a:off x="3316950" y="3182750"/>
            <a:ext cx="3000000" cy="127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u="sng">
                <a:solidFill>
                  <a:schemeClr val="lt1"/>
                </a:solidFill>
                <a:latin typeface="Lato"/>
                <a:ea typeface="Lato"/>
                <a:cs typeface="Lato"/>
                <a:sym typeface="Lato"/>
              </a:rPr>
              <a:t>Amazon.de</a:t>
            </a:r>
            <a:endParaRPr sz="2000" u="sng">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lt1"/>
              </a:solidFill>
              <a:latin typeface="Lato"/>
              <a:ea typeface="Lato"/>
              <a:cs typeface="Lato"/>
              <a:sym typeface="Lato"/>
            </a:endParaRPr>
          </a:p>
        </p:txBody>
      </p:sp>
      <p:pic>
        <p:nvPicPr>
          <p:cNvPr id="454" name="Google Shape;454;p56"/>
          <p:cNvPicPr preferRelativeResize="0"/>
          <p:nvPr/>
        </p:nvPicPr>
        <p:blipFill>
          <a:blip r:embed="rId3">
            <a:alphaModFix/>
          </a:blip>
          <a:stretch>
            <a:fillRect/>
          </a:stretch>
        </p:blipFill>
        <p:spPr>
          <a:xfrm>
            <a:off x="168400" y="2382175"/>
            <a:ext cx="8826626" cy="400496"/>
          </a:xfrm>
          <a:prstGeom prst="rect">
            <a:avLst/>
          </a:prstGeom>
          <a:noFill/>
          <a:ln>
            <a:noFill/>
          </a:ln>
        </p:spPr>
      </p:pic>
      <p:pic>
        <p:nvPicPr>
          <p:cNvPr id="455" name="Google Shape;455;p56"/>
          <p:cNvPicPr preferRelativeResize="0"/>
          <p:nvPr/>
        </p:nvPicPr>
        <p:blipFill>
          <a:blip r:embed="rId4">
            <a:alphaModFix/>
          </a:blip>
          <a:stretch>
            <a:fillRect/>
          </a:stretch>
        </p:blipFill>
        <p:spPr>
          <a:xfrm>
            <a:off x="168400" y="4073433"/>
            <a:ext cx="8826626" cy="38611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Test: Logging in with</a:t>
            </a:r>
            <a:endParaRPr b="1" sz="3600"/>
          </a:p>
          <a:p>
            <a:pPr indent="0" lvl="0" marL="0" rtl="0" algn="ctr">
              <a:spcBef>
                <a:spcPts val="0"/>
              </a:spcBef>
              <a:spcAft>
                <a:spcPts val="0"/>
              </a:spcAft>
              <a:buNone/>
            </a:pPr>
            <a:r>
              <a:rPr b="1" lang="en" sz="3600"/>
              <a:t>100 User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1" name="Google Shape;461;p57"/>
          <p:cNvSpPr txBox="1"/>
          <p:nvPr/>
        </p:nvSpPr>
        <p:spPr>
          <a:xfrm>
            <a:off x="3316950" y="1529725"/>
            <a:ext cx="3000000" cy="127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u="sng">
                <a:solidFill>
                  <a:schemeClr val="lt1"/>
                </a:solidFill>
                <a:latin typeface="Lato"/>
                <a:ea typeface="Lato"/>
                <a:cs typeface="Lato"/>
                <a:sym typeface="Lato"/>
              </a:rPr>
              <a:t>Alibaba.com</a:t>
            </a:r>
            <a:endParaRPr sz="2000" u="sng">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lt1"/>
              </a:solidFill>
              <a:latin typeface="Lato"/>
              <a:ea typeface="Lato"/>
              <a:cs typeface="Lato"/>
              <a:sym typeface="Lato"/>
            </a:endParaRPr>
          </a:p>
        </p:txBody>
      </p:sp>
      <p:sp>
        <p:nvSpPr>
          <p:cNvPr id="462" name="Google Shape;462;p57"/>
          <p:cNvSpPr txBox="1"/>
          <p:nvPr/>
        </p:nvSpPr>
        <p:spPr>
          <a:xfrm>
            <a:off x="3316950" y="3028400"/>
            <a:ext cx="3000000" cy="127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u="sng">
                <a:solidFill>
                  <a:schemeClr val="lt1"/>
                </a:solidFill>
                <a:latin typeface="Lato"/>
                <a:ea typeface="Lato"/>
                <a:cs typeface="Lato"/>
                <a:sym typeface="Lato"/>
              </a:rPr>
              <a:t>Amazon.de</a:t>
            </a:r>
            <a:endParaRPr sz="2000" u="sng">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lt1"/>
              </a:solidFill>
              <a:latin typeface="Lato"/>
              <a:ea typeface="Lato"/>
              <a:cs typeface="Lato"/>
              <a:sym typeface="Lato"/>
            </a:endParaRPr>
          </a:p>
        </p:txBody>
      </p:sp>
      <p:pic>
        <p:nvPicPr>
          <p:cNvPr id="463" name="Google Shape;463;p57"/>
          <p:cNvPicPr preferRelativeResize="0"/>
          <p:nvPr/>
        </p:nvPicPr>
        <p:blipFill>
          <a:blip r:embed="rId3">
            <a:alphaModFix/>
          </a:blip>
          <a:stretch>
            <a:fillRect/>
          </a:stretch>
        </p:blipFill>
        <p:spPr>
          <a:xfrm>
            <a:off x="152400" y="2268275"/>
            <a:ext cx="8839200" cy="402499"/>
          </a:xfrm>
          <a:prstGeom prst="rect">
            <a:avLst/>
          </a:prstGeom>
          <a:noFill/>
          <a:ln>
            <a:noFill/>
          </a:ln>
        </p:spPr>
      </p:pic>
      <p:pic>
        <p:nvPicPr>
          <p:cNvPr id="464" name="Google Shape;464;p57"/>
          <p:cNvPicPr preferRelativeResize="0"/>
          <p:nvPr/>
        </p:nvPicPr>
        <p:blipFill>
          <a:blip r:embed="rId4">
            <a:alphaModFix/>
          </a:blip>
          <a:stretch>
            <a:fillRect/>
          </a:stretch>
        </p:blipFill>
        <p:spPr>
          <a:xfrm>
            <a:off x="152400" y="3868150"/>
            <a:ext cx="8839201" cy="40820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Conclusion</a:t>
            </a:r>
            <a:endParaRPr b="1" sz="3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0" name="Google Shape;470;p5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It is hard to compare both websites </a:t>
            </a:r>
            <a:endParaRPr/>
          </a:p>
          <a:p>
            <a:pPr indent="-311150" lvl="0" marL="457200" rtl="0" algn="l">
              <a:spcBef>
                <a:spcPts val="0"/>
              </a:spcBef>
              <a:spcAft>
                <a:spcPts val="0"/>
              </a:spcAft>
              <a:buSzPts val="1300"/>
              <a:buChar char="●"/>
            </a:pPr>
            <a:r>
              <a:rPr lang="en"/>
              <a:t>For the logging in they use many redirections</a:t>
            </a:r>
            <a:endParaRPr/>
          </a:p>
          <a:p>
            <a:pPr indent="-311150" lvl="0" marL="457200" rtl="0" algn="l">
              <a:spcBef>
                <a:spcPts val="0"/>
              </a:spcBef>
              <a:spcAft>
                <a:spcPts val="0"/>
              </a:spcAft>
              <a:buSzPts val="1300"/>
              <a:buChar char="●"/>
            </a:pPr>
            <a:r>
              <a:rPr lang="en"/>
              <a:t>It is not as the previous test examples where we tested only access to a specific resource</a:t>
            </a:r>
            <a:endParaRPr/>
          </a:p>
          <a:p>
            <a:pPr indent="-311150" lvl="0" marL="457200" rtl="0" algn="l">
              <a:spcBef>
                <a:spcPts val="0"/>
              </a:spcBef>
              <a:spcAft>
                <a:spcPts val="0"/>
              </a:spcAft>
              <a:buSzPts val="1300"/>
              <a:buChar char="●"/>
            </a:pPr>
            <a:r>
              <a:rPr lang="en"/>
              <a:t>But comparing only the throughput (our main comparison metric) the Amazon.de website is taking the lead</a:t>
            </a:r>
            <a:endParaRPr/>
          </a:p>
          <a:p>
            <a:pPr indent="-311150" lvl="0" marL="457200" rtl="0" algn="l">
              <a:spcBef>
                <a:spcPts val="0"/>
              </a:spcBef>
              <a:spcAft>
                <a:spcPts val="0"/>
              </a:spcAft>
              <a:buSzPts val="1300"/>
              <a:buChar char="●"/>
            </a:pPr>
            <a:r>
              <a:rPr lang="en"/>
              <a:t>In every scenario it has a higher throughput</a:t>
            </a:r>
            <a:endParaRPr/>
          </a:p>
          <a:p>
            <a:pPr indent="-311150" lvl="0" marL="457200" rtl="0" algn="l">
              <a:spcBef>
                <a:spcPts val="0"/>
              </a:spcBef>
              <a:spcAft>
                <a:spcPts val="0"/>
              </a:spcAft>
              <a:buSzPts val="1300"/>
              <a:buChar char="●"/>
            </a:pPr>
            <a:r>
              <a:rPr lang="en"/>
              <a:t>But it also has a lot of errors which means it failed to response to some of the requests because it was overloaded where on the other hand Alibaba.com website is handling the logging in without that much error responses (it provides errors only for 100 users)</a:t>
            </a:r>
            <a:endParaRPr/>
          </a:p>
          <a:p>
            <a:pPr indent="-311150" lvl="0" marL="457200" rtl="0" algn="l">
              <a:spcBef>
                <a:spcPts val="0"/>
              </a:spcBef>
              <a:spcAft>
                <a:spcPts val="0"/>
              </a:spcAft>
              <a:buSzPts val="1300"/>
              <a:buChar char="●"/>
            </a:pPr>
            <a:r>
              <a:rPr lang="en"/>
              <a:t>Generally speaking </a:t>
            </a:r>
            <a:r>
              <a:rPr b="1" lang="en" u="sng"/>
              <a:t>we can not declare a winner</a:t>
            </a:r>
            <a:r>
              <a:rPr lang="en"/>
              <a:t> but we can surely  see the different performances in both websites</a:t>
            </a:r>
            <a:endParaRPr/>
          </a:p>
          <a:p>
            <a:pPr indent="-311150" lvl="0" marL="457200" rtl="0" algn="l">
              <a:spcBef>
                <a:spcPts val="0"/>
              </a:spcBef>
              <a:spcAft>
                <a:spcPts val="0"/>
              </a:spcAft>
              <a:buSzPts val="1300"/>
              <a:buChar char="●"/>
            </a:pPr>
            <a:r>
              <a:rPr lang="en"/>
              <a:t>NOTE: </a:t>
            </a:r>
            <a:r>
              <a:rPr lang="en"/>
              <a:t>The performance testing was done following this article: </a:t>
            </a:r>
            <a:r>
              <a:rPr lang="en" u="sng">
                <a:solidFill>
                  <a:schemeClr val="accent5"/>
                </a:solidFill>
                <a:hlinkClick r:id="rId3">
                  <a:extLst>
                    <a:ext uri="{A12FA001-AC4F-418D-AE19-62706E023703}">
                      <ahyp:hlinkClr val="tx"/>
                    </a:ext>
                  </a:extLst>
                </a:hlinkClick>
              </a:rPr>
              <a:t>https://www.guru99.com/jmeter-performance-testing.html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600"/>
              <a:t>Thank you for your attention!</a:t>
            </a:r>
            <a:endParaRPr b="1" sz="3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76" name="Google Shape;476;p59"/>
          <p:cNvPicPr preferRelativeResize="0"/>
          <p:nvPr/>
        </p:nvPicPr>
        <p:blipFill>
          <a:blip r:embed="rId3">
            <a:alphaModFix/>
          </a:blip>
          <a:stretch>
            <a:fillRect/>
          </a:stretch>
        </p:blipFill>
        <p:spPr>
          <a:xfrm>
            <a:off x="1679263" y="1237625"/>
            <a:ext cx="6275370"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161" name="Google Shape;161;p17"/>
          <p:cNvSpPr txBox="1"/>
          <p:nvPr>
            <p:ph idx="1" type="body"/>
          </p:nvPr>
        </p:nvSpPr>
        <p:spPr>
          <a:xfrm>
            <a:off x="1117150" y="1657000"/>
            <a:ext cx="3548700" cy="26997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SzPts val="2200"/>
              <a:buChar char="●"/>
            </a:pPr>
            <a:r>
              <a:rPr b="1" lang="en" sz="2200"/>
              <a:t>Registration Page</a:t>
            </a:r>
            <a:endParaRPr b="1" sz="2200"/>
          </a:p>
          <a:p>
            <a:pPr indent="-368300" lvl="0" marL="457200" rtl="0" algn="l">
              <a:lnSpc>
                <a:spcPct val="150000"/>
              </a:lnSpc>
              <a:spcBef>
                <a:spcPts val="0"/>
              </a:spcBef>
              <a:spcAft>
                <a:spcPts val="0"/>
              </a:spcAft>
              <a:buSzPts val="2200"/>
              <a:buChar char="●"/>
            </a:pPr>
            <a:r>
              <a:rPr b="1" lang="en" sz="2200"/>
              <a:t>Login Page</a:t>
            </a:r>
            <a:endParaRPr b="1" sz="2200"/>
          </a:p>
          <a:p>
            <a:pPr indent="-368300" lvl="0" marL="457200" rtl="0" algn="l">
              <a:lnSpc>
                <a:spcPct val="150000"/>
              </a:lnSpc>
              <a:spcBef>
                <a:spcPts val="0"/>
              </a:spcBef>
              <a:spcAft>
                <a:spcPts val="0"/>
              </a:spcAft>
              <a:buSzPts val="2200"/>
              <a:buChar char="●"/>
            </a:pPr>
            <a:r>
              <a:rPr b="1" lang="en" sz="2200"/>
              <a:t>Home Page</a:t>
            </a:r>
            <a:endParaRPr b="1" sz="2200"/>
          </a:p>
          <a:p>
            <a:pPr indent="-368300" lvl="0" marL="457200" rtl="0" algn="l">
              <a:lnSpc>
                <a:spcPct val="150000"/>
              </a:lnSpc>
              <a:spcBef>
                <a:spcPts val="0"/>
              </a:spcBef>
              <a:spcAft>
                <a:spcPts val="0"/>
              </a:spcAft>
              <a:buSzPts val="2200"/>
              <a:buChar char="●"/>
            </a:pPr>
            <a:r>
              <a:rPr b="1" lang="en" sz="2200"/>
              <a:t>Categories Page</a:t>
            </a:r>
            <a:endParaRPr b="1" sz="2200"/>
          </a:p>
          <a:p>
            <a:pPr indent="-368300" lvl="0" marL="457200" rtl="0" algn="l">
              <a:lnSpc>
                <a:spcPct val="150000"/>
              </a:lnSpc>
              <a:spcBef>
                <a:spcPts val="0"/>
              </a:spcBef>
              <a:spcAft>
                <a:spcPts val="0"/>
              </a:spcAft>
              <a:buSzPts val="2200"/>
              <a:buChar char="●"/>
            </a:pPr>
            <a:r>
              <a:rPr b="1" lang="en" sz="2200"/>
              <a:t>Subcategories page</a:t>
            </a:r>
            <a:endParaRPr b="1" sz="2200"/>
          </a:p>
        </p:txBody>
      </p:sp>
      <p:sp>
        <p:nvSpPr>
          <p:cNvPr id="162" name="Google Shape;162;p17"/>
          <p:cNvSpPr txBox="1"/>
          <p:nvPr>
            <p:ph type="title"/>
          </p:nvPr>
        </p:nvSpPr>
        <p:spPr>
          <a:xfrm>
            <a:off x="3130800" y="5617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Coverage</a:t>
            </a:r>
            <a:endParaRPr sz="3600"/>
          </a:p>
        </p:txBody>
      </p:sp>
      <p:sp>
        <p:nvSpPr>
          <p:cNvPr id="163" name="Google Shape;163;p17"/>
          <p:cNvSpPr txBox="1"/>
          <p:nvPr>
            <p:ph idx="1" type="body"/>
          </p:nvPr>
        </p:nvSpPr>
        <p:spPr>
          <a:xfrm>
            <a:off x="4778950" y="1657000"/>
            <a:ext cx="3548700" cy="26997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SzPts val="2200"/>
              <a:buChar char="●"/>
            </a:pPr>
            <a:r>
              <a:rPr b="1" lang="en" sz="2200"/>
              <a:t>Search/Filter options</a:t>
            </a:r>
            <a:endParaRPr b="1" sz="2200"/>
          </a:p>
          <a:p>
            <a:pPr indent="-368300" lvl="0" marL="457200" rtl="0" algn="l">
              <a:lnSpc>
                <a:spcPct val="150000"/>
              </a:lnSpc>
              <a:spcBef>
                <a:spcPts val="0"/>
              </a:spcBef>
              <a:spcAft>
                <a:spcPts val="0"/>
              </a:spcAft>
              <a:buSzPts val="2200"/>
              <a:buChar char="●"/>
            </a:pPr>
            <a:r>
              <a:rPr b="1" lang="en" sz="2200"/>
              <a:t>Product List page</a:t>
            </a:r>
            <a:endParaRPr b="1" sz="2200"/>
          </a:p>
          <a:p>
            <a:pPr indent="-368300" lvl="0" marL="457200" rtl="0" algn="l">
              <a:lnSpc>
                <a:spcPct val="150000"/>
              </a:lnSpc>
              <a:spcBef>
                <a:spcPts val="0"/>
              </a:spcBef>
              <a:spcAft>
                <a:spcPts val="0"/>
              </a:spcAft>
              <a:buSzPts val="2200"/>
              <a:buChar char="●"/>
            </a:pPr>
            <a:r>
              <a:rPr b="1" lang="en" sz="2200"/>
              <a:t>Specific Product page</a:t>
            </a:r>
            <a:endParaRPr b="1" sz="2200"/>
          </a:p>
          <a:p>
            <a:pPr indent="-368300" lvl="0" marL="457200" rtl="0" algn="l">
              <a:lnSpc>
                <a:spcPct val="150000"/>
              </a:lnSpc>
              <a:spcBef>
                <a:spcPts val="0"/>
              </a:spcBef>
              <a:spcAft>
                <a:spcPts val="0"/>
              </a:spcAft>
              <a:buSzPts val="2200"/>
              <a:buChar char="●"/>
            </a:pPr>
            <a:r>
              <a:rPr b="1" lang="en" sz="2200"/>
              <a:t>Help page</a:t>
            </a:r>
            <a:endParaRPr b="1" sz="2200"/>
          </a:p>
          <a:p>
            <a:pPr indent="-368300" lvl="0" marL="457200" rtl="0" algn="l">
              <a:lnSpc>
                <a:spcPct val="150000"/>
              </a:lnSpc>
              <a:spcBef>
                <a:spcPts val="0"/>
              </a:spcBef>
              <a:spcAft>
                <a:spcPts val="0"/>
              </a:spcAft>
              <a:buSzPts val="2200"/>
              <a:buChar char="●"/>
            </a:pPr>
            <a:r>
              <a:rPr b="1" lang="en" sz="2200"/>
              <a:t>Regional Settings page</a:t>
            </a:r>
            <a:endParaRPr b="1"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169" name="Google Shape;169;p18"/>
          <p:cNvSpPr txBox="1"/>
          <p:nvPr>
            <p:ph idx="1" type="body"/>
          </p:nvPr>
        </p:nvSpPr>
        <p:spPr>
          <a:xfrm>
            <a:off x="1188150" y="1177725"/>
            <a:ext cx="7257600" cy="3554100"/>
          </a:xfrm>
          <a:prstGeom prst="rect">
            <a:avLst/>
          </a:prstGeom>
        </p:spPr>
        <p:txBody>
          <a:bodyPr anchorCtr="0" anchor="t" bIns="91425" lIns="91425" spcFirstLastPara="1" rIns="91425" wrap="square" tIns="91425">
            <a:normAutofit fontScale="40000"/>
          </a:bodyPr>
          <a:lstStyle/>
          <a:p>
            <a:pPr indent="-342900" lvl="0" marL="457200" rtl="0" algn="l">
              <a:lnSpc>
                <a:spcPct val="150000"/>
              </a:lnSpc>
              <a:spcBef>
                <a:spcPts val="0"/>
              </a:spcBef>
              <a:spcAft>
                <a:spcPts val="0"/>
              </a:spcAft>
              <a:buSzPct val="100000"/>
              <a:buChar char="●"/>
            </a:pPr>
            <a:r>
              <a:rPr b="1" lang="en" sz="4500"/>
              <a:t>Registration </a:t>
            </a:r>
            <a:r>
              <a:rPr lang="en" sz="4500"/>
              <a:t>page </a:t>
            </a:r>
            <a:r>
              <a:rPr b="1" lang="en" sz="4500"/>
              <a:t>- 14 </a:t>
            </a:r>
            <a:r>
              <a:rPr lang="en" sz="4500"/>
              <a:t>tests</a:t>
            </a:r>
            <a:endParaRPr sz="4500"/>
          </a:p>
          <a:p>
            <a:pPr indent="-284480" lvl="1" marL="914400" rtl="0" algn="l">
              <a:lnSpc>
                <a:spcPct val="150000"/>
              </a:lnSpc>
              <a:spcBef>
                <a:spcPts val="0"/>
              </a:spcBef>
              <a:spcAft>
                <a:spcPts val="0"/>
              </a:spcAft>
              <a:buSzPct val="100000"/>
              <a:buChar char="○"/>
            </a:pPr>
            <a:r>
              <a:rPr b="1" lang="en" sz="2200"/>
              <a:t>Test 1: </a:t>
            </a:r>
            <a:r>
              <a:rPr lang="en" sz="2200"/>
              <a:t>Successful registration with valid credentials</a:t>
            </a:r>
            <a:endParaRPr sz="2200"/>
          </a:p>
          <a:p>
            <a:pPr indent="-284480" lvl="1" marL="914400" rtl="0" algn="l">
              <a:lnSpc>
                <a:spcPct val="150000"/>
              </a:lnSpc>
              <a:spcBef>
                <a:spcPts val="0"/>
              </a:spcBef>
              <a:spcAft>
                <a:spcPts val="0"/>
              </a:spcAft>
              <a:buSzPct val="100000"/>
              <a:buChar char="○"/>
            </a:pPr>
            <a:r>
              <a:rPr b="1" lang="en" sz="2200"/>
              <a:t>Test 2: </a:t>
            </a:r>
            <a:r>
              <a:rPr lang="en" sz="2200"/>
              <a:t>Unsuccessful registration with invalid trade role</a:t>
            </a:r>
            <a:endParaRPr sz="2200"/>
          </a:p>
          <a:p>
            <a:pPr indent="-284480" lvl="1" marL="914400" rtl="0" algn="l">
              <a:lnSpc>
                <a:spcPct val="150000"/>
              </a:lnSpc>
              <a:spcBef>
                <a:spcPts val="0"/>
              </a:spcBef>
              <a:spcAft>
                <a:spcPts val="0"/>
              </a:spcAft>
              <a:buSzPct val="100000"/>
              <a:buChar char="○"/>
            </a:pPr>
            <a:r>
              <a:rPr b="1" lang="en" sz="2200"/>
              <a:t>Test 3: </a:t>
            </a:r>
            <a:r>
              <a:rPr lang="en" sz="2200"/>
              <a:t>Unsuccessful registration with empty email address</a:t>
            </a:r>
            <a:endParaRPr sz="2200"/>
          </a:p>
          <a:p>
            <a:pPr indent="-284480" lvl="1" marL="914400" rtl="0" algn="l">
              <a:lnSpc>
                <a:spcPct val="150000"/>
              </a:lnSpc>
              <a:spcBef>
                <a:spcPts val="0"/>
              </a:spcBef>
              <a:spcAft>
                <a:spcPts val="0"/>
              </a:spcAft>
              <a:buSzPct val="100000"/>
              <a:buChar char="○"/>
            </a:pPr>
            <a:r>
              <a:rPr b="1" lang="en" sz="2200"/>
              <a:t>Test 4: </a:t>
            </a:r>
            <a:r>
              <a:rPr lang="en" sz="2200"/>
              <a:t>Unsuccessful registration with incorrect email address format (correct email address format: test@test.com)</a:t>
            </a:r>
            <a:endParaRPr sz="2200"/>
          </a:p>
          <a:p>
            <a:pPr indent="-284480" lvl="1" marL="914400" rtl="0" algn="l">
              <a:lnSpc>
                <a:spcPct val="150000"/>
              </a:lnSpc>
              <a:spcBef>
                <a:spcPts val="0"/>
              </a:spcBef>
              <a:spcAft>
                <a:spcPts val="0"/>
              </a:spcAft>
              <a:buSzPct val="100000"/>
              <a:buChar char="○"/>
            </a:pPr>
            <a:r>
              <a:rPr b="1" lang="en" sz="2200"/>
              <a:t>Test 5: </a:t>
            </a:r>
            <a:r>
              <a:rPr lang="en" sz="2200"/>
              <a:t>Unsuccessful registration with empty password</a:t>
            </a:r>
            <a:endParaRPr sz="2200"/>
          </a:p>
          <a:p>
            <a:pPr indent="-284480" lvl="1" marL="914400" rtl="0" algn="l">
              <a:lnSpc>
                <a:spcPct val="150000"/>
              </a:lnSpc>
              <a:spcBef>
                <a:spcPts val="0"/>
              </a:spcBef>
              <a:spcAft>
                <a:spcPts val="0"/>
              </a:spcAft>
              <a:buSzPct val="100000"/>
              <a:buChar char="○"/>
            </a:pPr>
            <a:r>
              <a:rPr b="1" lang="en" sz="2200"/>
              <a:t>Test 6: </a:t>
            </a:r>
            <a:r>
              <a:rPr lang="en" sz="2200"/>
              <a:t>Unsuccessful registration with incorrect login password with unsatisfied requirements (Requirements: 6 to 20 characters and combination of letters, numbers and symbols)</a:t>
            </a:r>
            <a:endParaRPr sz="2200"/>
          </a:p>
          <a:p>
            <a:pPr indent="-284480" lvl="1" marL="914400" rtl="0" algn="l">
              <a:lnSpc>
                <a:spcPct val="150000"/>
              </a:lnSpc>
              <a:spcBef>
                <a:spcPts val="0"/>
              </a:spcBef>
              <a:spcAft>
                <a:spcPts val="0"/>
              </a:spcAft>
              <a:buSzPct val="100000"/>
              <a:buChar char="○"/>
            </a:pPr>
            <a:r>
              <a:rPr b="1" lang="en" sz="2200"/>
              <a:t>Test 7: </a:t>
            </a:r>
            <a:r>
              <a:rPr lang="en" sz="2200"/>
              <a:t>Unsuccessful registration with empty confirm password</a:t>
            </a:r>
            <a:endParaRPr sz="2200"/>
          </a:p>
          <a:p>
            <a:pPr indent="-284480" lvl="1" marL="914400" rtl="0" algn="l">
              <a:lnSpc>
                <a:spcPct val="150000"/>
              </a:lnSpc>
              <a:spcBef>
                <a:spcPts val="0"/>
              </a:spcBef>
              <a:spcAft>
                <a:spcPts val="0"/>
              </a:spcAft>
              <a:buSzPct val="100000"/>
              <a:buChar char="○"/>
            </a:pPr>
            <a:r>
              <a:rPr b="1" lang="en" sz="2200"/>
              <a:t>Test 8: </a:t>
            </a:r>
            <a:r>
              <a:rPr lang="en" sz="2200"/>
              <a:t>Unsuccessful registration with unmatched password and confirm password</a:t>
            </a:r>
            <a:endParaRPr sz="2200"/>
          </a:p>
          <a:p>
            <a:pPr indent="-284480" lvl="1" marL="914400" rtl="0" algn="l">
              <a:lnSpc>
                <a:spcPct val="150000"/>
              </a:lnSpc>
              <a:spcBef>
                <a:spcPts val="0"/>
              </a:spcBef>
              <a:spcAft>
                <a:spcPts val="0"/>
              </a:spcAft>
              <a:buSzPct val="100000"/>
              <a:buChar char="○"/>
            </a:pPr>
            <a:r>
              <a:rPr b="1" lang="en" sz="2200"/>
              <a:t>Test 9: </a:t>
            </a:r>
            <a:r>
              <a:rPr lang="en" sz="2200"/>
              <a:t>Unsuccessful registration with empty company name</a:t>
            </a:r>
            <a:endParaRPr sz="2200"/>
          </a:p>
          <a:p>
            <a:pPr indent="-284480" lvl="1" marL="914400" rtl="0" algn="l">
              <a:lnSpc>
                <a:spcPct val="150000"/>
              </a:lnSpc>
              <a:spcBef>
                <a:spcPts val="0"/>
              </a:spcBef>
              <a:spcAft>
                <a:spcPts val="0"/>
              </a:spcAft>
              <a:buSzPct val="100000"/>
              <a:buChar char="○"/>
            </a:pPr>
            <a:r>
              <a:rPr b="1" lang="en" sz="2200"/>
              <a:t>Test 10: </a:t>
            </a:r>
            <a:r>
              <a:rPr lang="en" sz="2200"/>
              <a:t>Unsuccessful registration with empty username</a:t>
            </a:r>
            <a:endParaRPr sz="2200"/>
          </a:p>
          <a:p>
            <a:pPr indent="-284480" lvl="1" marL="914400" rtl="0" algn="l">
              <a:lnSpc>
                <a:spcPct val="150000"/>
              </a:lnSpc>
              <a:spcBef>
                <a:spcPts val="0"/>
              </a:spcBef>
              <a:spcAft>
                <a:spcPts val="0"/>
              </a:spcAft>
              <a:buSzPct val="100000"/>
              <a:buChar char="○"/>
            </a:pPr>
            <a:r>
              <a:rPr b="1" lang="en" sz="2200"/>
              <a:t>Test 11: </a:t>
            </a:r>
            <a:r>
              <a:rPr lang="en" sz="2200"/>
              <a:t>Unsuccessful registration with incorrect username format</a:t>
            </a:r>
            <a:endParaRPr sz="2200"/>
          </a:p>
          <a:p>
            <a:pPr indent="-284480" lvl="1" marL="914400" rtl="0" algn="l">
              <a:lnSpc>
                <a:spcPct val="150000"/>
              </a:lnSpc>
              <a:spcBef>
                <a:spcPts val="0"/>
              </a:spcBef>
              <a:spcAft>
                <a:spcPts val="0"/>
              </a:spcAft>
              <a:buSzPct val="100000"/>
              <a:buChar char="○"/>
            </a:pPr>
            <a:r>
              <a:rPr b="1" lang="en" sz="2200"/>
              <a:t>Test 12: </a:t>
            </a:r>
            <a:r>
              <a:rPr lang="en" sz="2200"/>
              <a:t>Unsuccessful registration with incorrect phone number (phone number should be valid and have less than 14 digits)</a:t>
            </a:r>
            <a:endParaRPr sz="2200"/>
          </a:p>
          <a:p>
            <a:pPr indent="-284480" lvl="1" marL="914400" rtl="0" algn="l">
              <a:lnSpc>
                <a:spcPct val="150000"/>
              </a:lnSpc>
              <a:spcBef>
                <a:spcPts val="0"/>
              </a:spcBef>
              <a:spcAft>
                <a:spcPts val="0"/>
              </a:spcAft>
              <a:buSzPct val="100000"/>
              <a:buChar char="○"/>
            </a:pPr>
            <a:r>
              <a:rPr b="1" lang="en" sz="2200"/>
              <a:t>Test 13: </a:t>
            </a:r>
            <a:r>
              <a:rPr lang="en" sz="2200"/>
              <a:t>Unsuccessful registration with unverified slider bar</a:t>
            </a:r>
            <a:endParaRPr sz="2200"/>
          </a:p>
          <a:p>
            <a:pPr indent="-284480" lvl="1" marL="914400" rtl="0" algn="l">
              <a:lnSpc>
                <a:spcPct val="150000"/>
              </a:lnSpc>
              <a:spcBef>
                <a:spcPts val="0"/>
              </a:spcBef>
              <a:spcAft>
                <a:spcPts val="0"/>
              </a:spcAft>
              <a:buSzPct val="100000"/>
              <a:buChar char="○"/>
            </a:pPr>
            <a:r>
              <a:rPr b="1" lang="en" sz="2200"/>
              <a:t>Test 14: </a:t>
            </a:r>
            <a:r>
              <a:rPr lang="en" sz="2200"/>
              <a:t>Unsuccessful registration with unchecked license agreement</a:t>
            </a:r>
            <a:endParaRPr sz="2200"/>
          </a:p>
        </p:txBody>
      </p:sp>
      <p:sp>
        <p:nvSpPr>
          <p:cNvPr id="170" name="Google Shape;170;p18"/>
          <p:cNvSpPr txBox="1"/>
          <p:nvPr>
            <p:ph type="title"/>
          </p:nvPr>
        </p:nvSpPr>
        <p:spPr>
          <a:xfrm>
            <a:off x="3130800" y="4238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176" name="Google Shape;176;p19"/>
          <p:cNvSpPr txBox="1"/>
          <p:nvPr>
            <p:ph type="title"/>
          </p:nvPr>
        </p:nvSpPr>
        <p:spPr>
          <a:xfrm>
            <a:off x="3130800" y="505251"/>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pic>
        <p:nvPicPr>
          <p:cNvPr id="177" name="Google Shape;177;p19"/>
          <p:cNvPicPr preferRelativeResize="0"/>
          <p:nvPr/>
        </p:nvPicPr>
        <p:blipFill>
          <a:blip r:embed="rId3">
            <a:alphaModFix/>
          </a:blip>
          <a:stretch>
            <a:fillRect/>
          </a:stretch>
        </p:blipFill>
        <p:spPr>
          <a:xfrm>
            <a:off x="1287550" y="1748275"/>
            <a:ext cx="7058800" cy="280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183" name="Google Shape;183;p20"/>
          <p:cNvSpPr txBox="1"/>
          <p:nvPr>
            <p:ph idx="1" type="body"/>
          </p:nvPr>
        </p:nvSpPr>
        <p:spPr>
          <a:xfrm>
            <a:off x="1188150" y="1192950"/>
            <a:ext cx="7257600" cy="3782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1800"/>
              <a:t>Login </a:t>
            </a:r>
            <a:r>
              <a:rPr lang="en" sz="1800"/>
              <a:t>page </a:t>
            </a:r>
            <a:r>
              <a:rPr b="1" lang="en" sz="1800"/>
              <a:t>- 4 </a:t>
            </a:r>
            <a:r>
              <a:rPr lang="en" sz="1800"/>
              <a:t>tests</a:t>
            </a:r>
            <a:endParaRPr sz="1800"/>
          </a:p>
          <a:p>
            <a:pPr indent="-282575" lvl="1" marL="914400" rtl="0" algn="l">
              <a:lnSpc>
                <a:spcPct val="150000"/>
              </a:lnSpc>
              <a:spcBef>
                <a:spcPts val="0"/>
              </a:spcBef>
              <a:spcAft>
                <a:spcPts val="0"/>
              </a:spcAft>
              <a:buSzPts val="850"/>
              <a:buChar char="○"/>
            </a:pPr>
            <a:r>
              <a:rPr b="1" lang="en" sz="850"/>
              <a:t>Test 1: </a:t>
            </a:r>
            <a:r>
              <a:rPr lang="en" sz="850"/>
              <a:t>Successful login with valid credentials</a:t>
            </a:r>
            <a:endParaRPr sz="850"/>
          </a:p>
          <a:p>
            <a:pPr indent="-282575" lvl="1" marL="914400" rtl="0" algn="l">
              <a:lnSpc>
                <a:spcPct val="150000"/>
              </a:lnSpc>
              <a:spcBef>
                <a:spcPts val="0"/>
              </a:spcBef>
              <a:spcAft>
                <a:spcPts val="0"/>
              </a:spcAft>
              <a:buSzPts val="850"/>
              <a:buChar char="○"/>
            </a:pPr>
            <a:r>
              <a:rPr b="1" lang="en" sz="850"/>
              <a:t>Test 2: </a:t>
            </a:r>
            <a:r>
              <a:rPr lang="en" sz="850"/>
              <a:t>Unsuccessful login with invalid email address</a:t>
            </a:r>
            <a:endParaRPr sz="850"/>
          </a:p>
          <a:p>
            <a:pPr indent="-282575" lvl="1" marL="914400" rtl="0" algn="l">
              <a:lnSpc>
                <a:spcPct val="150000"/>
              </a:lnSpc>
              <a:spcBef>
                <a:spcPts val="0"/>
              </a:spcBef>
              <a:spcAft>
                <a:spcPts val="0"/>
              </a:spcAft>
              <a:buSzPts val="850"/>
              <a:buChar char="○"/>
            </a:pPr>
            <a:r>
              <a:rPr b="1" lang="en" sz="850"/>
              <a:t>Test 3: </a:t>
            </a:r>
            <a:r>
              <a:rPr lang="en" sz="850"/>
              <a:t>Unsuccessful login with invalid password</a:t>
            </a:r>
            <a:endParaRPr sz="850"/>
          </a:p>
          <a:p>
            <a:pPr indent="-282575" lvl="1" marL="914400" rtl="0" algn="l">
              <a:lnSpc>
                <a:spcPct val="150000"/>
              </a:lnSpc>
              <a:spcBef>
                <a:spcPts val="0"/>
              </a:spcBef>
              <a:spcAft>
                <a:spcPts val="0"/>
              </a:spcAft>
              <a:buSzPts val="850"/>
              <a:buChar char="○"/>
            </a:pPr>
            <a:r>
              <a:rPr b="1" lang="en" sz="850"/>
              <a:t>Test 4: </a:t>
            </a:r>
            <a:r>
              <a:rPr lang="en" sz="850"/>
              <a:t>Unsuccessful login with invalid credentials</a:t>
            </a:r>
            <a:endParaRPr sz="850"/>
          </a:p>
        </p:txBody>
      </p:sp>
      <p:sp>
        <p:nvSpPr>
          <p:cNvPr id="184" name="Google Shape;184;p20"/>
          <p:cNvSpPr txBox="1"/>
          <p:nvPr>
            <p:ph type="title"/>
          </p:nvPr>
        </p:nvSpPr>
        <p:spPr>
          <a:xfrm>
            <a:off x="3130800" y="4238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sp>
        <p:nvSpPr>
          <p:cNvPr id="185" name="Google Shape;185;p20"/>
          <p:cNvSpPr txBox="1"/>
          <p:nvPr>
            <p:ph idx="1" type="body"/>
          </p:nvPr>
        </p:nvSpPr>
        <p:spPr>
          <a:xfrm>
            <a:off x="1146775" y="2571750"/>
            <a:ext cx="7257600" cy="3782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1800"/>
              <a:t>Categories </a:t>
            </a:r>
            <a:r>
              <a:rPr lang="en" sz="1800"/>
              <a:t>page </a:t>
            </a:r>
            <a:r>
              <a:rPr b="1" lang="en" sz="1800"/>
              <a:t>– 7 </a:t>
            </a:r>
            <a:r>
              <a:rPr lang="en" sz="1800"/>
              <a:t>tests</a:t>
            </a:r>
            <a:endParaRPr sz="1800"/>
          </a:p>
          <a:p>
            <a:pPr indent="-282575" lvl="1" marL="914400" rtl="0" algn="l">
              <a:lnSpc>
                <a:spcPct val="150000"/>
              </a:lnSpc>
              <a:spcBef>
                <a:spcPts val="0"/>
              </a:spcBef>
              <a:spcAft>
                <a:spcPts val="0"/>
              </a:spcAft>
              <a:buSzPts val="850"/>
              <a:buChar char="○"/>
            </a:pPr>
            <a:r>
              <a:rPr b="1" lang="en" sz="850"/>
              <a:t>Test 1: </a:t>
            </a:r>
            <a:r>
              <a:rPr lang="en" sz="850"/>
              <a:t>Main categories list existence</a:t>
            </a:r>
            <a:endParaRPr sz="850"/>
          </a:p>
          <a:p>
            <a:pPr indent="-282575" lvl="1" marL="914400" rtl="0" algn="l">
              <a:lnSpc>
                <a:spcPct val="150000"/>
              </a:lnSpc>
              <a:spcBef>
                <a:spcPts val="0"/>
              </a:spcBef>
              <a:spcAft>
                <a:spcPts val="0"/>
              </a:spcAft>
              <a:buSzPts val="850"/>
              <a:buChar char="○"/>
            </a:pPr>
            <a:r>
              <a:rPr b="1" lang="en" sz="850"/>
              <a:t>Test 2:</a:t>
            </a:r>
            <a:r>
              <a:rPr lang="en" sz="850"/>
              <a:t> Main specific categories listing check</a:t>
            </a:r>
            <a:endParaRPr sz="850"/>
          </a:p>
          <a:p>
            <a:pPr indent="-282575" lvl="1" marL="914400" rtl="0" algn="l">
              <a:lnSpc>
                <a:spcPct val="150000"/>
              </a:lnSpc>
              <a:spcBef>
                <a:spcPts val="0"/>
              </a:spcBef>
              <a:spcAft>
                <a:spcPts val="0"/>
              </a:spcAft>
              <a:buSzPts val="850"/>
              <a:buChar char="○"/>
            </a:pPr>
            <a:r>
              <a:rPr b="1" lang="en" sz="850"/>
              <a:t>Test 3: </a:t>
            </a:r>
            <a:r>
              <a:rPr lang="en" sz="850"/>
              <a:t>Main specific categories in the page existence</a:t>
            </a:r>
            <a:endParaRPr sz="850"/>
          </a:p>
          <a:p>
            <a:pPr indent="-282575" lvl="1" marL="914400" rtl="0" algn="l">
              <a:lnSpc>
                <a:spcPct val="150000"/>
              </a:lnSpc>
              <a:spcBef>
                <a:spcPts val="0"/>
              </a:spcBef>
              <a:spcAft>
                <a:spcPts val="0"/>
              </a:spcAft>
              <a:buSzPts val="850"/>
              <a:buChar char="○"/>
            </a:pPr>
            <a:r>
              <a:rPr b="1" lang="en" sz="850"/>
              <a:t>Test 4:</a:t>
            </a:r>
            <a:r>
              <a:rPr lang="en" sz="850"/>
              <a:t> Subcategories listing existence</a:t>
            </a:r>
            <a:endParaRPr sz="850"/>
          </a:p>
          <a:p>
            <a:pPr indent="-282575" lvl="1" marL="914400" rtl="0" algn="l">
              <a:lnSpc>
                <a:spcPct val="150000"/>
              </a:lnSpc>
              <a:spcBef>
                <a:spcPts val="0"/>
              </a:spcBef>
              <a:spcAft>
                <a:spcPts val="0"/>
              </a:spcAft>
              <a:buSzPts val="850"/>
              <a:buChar char="○"/>
            </a:pPr>
            <a:r>
              <a:rPr b="1" lang="en" sz="850"/>
              <a:t>Test 5:</a:t>
            </a:r>
            <a:r>
              <a:rPr lang="en" sz="850"/>
              <a:t> Navigation to the specific category on the page</a:t>
            </a:r>
            <a:endParaRPr sz="850"/>
          </a:p>
          <a:p>
            <a:pPr indent="-282575" lvl="1" marL="914400" rtl="0" algn="l">
              <a:lnSpc>
                <a:spcPct val="150000"/>
              </a:lnSpc>
              <a:spcBef>
                <a:spcPts val="0"/>
              </a:spcBef>
              <a:spcAft>
                <a:spcPts val="0"/>
              </a:spcAft>
              <a:buSzPts val="850"/>
              <a:buChar char="○"/>
            </a:pPr>
            <a:r>
              <a:rPr b="1" lang="en" sz="850"/>
              <a:t>Test 6: </a:t>
            </a:r>
            <a:r>
              <a:rPr lang="en" sz="850"/>
              <a:t>Navigation to a specific category page</a:t>
            </a:r>
            <a:endParaRPr sz="850"/>
          </a:p>
          <a:p>
            <a:pPr indent="-282575" lvl="1" marL="914400" rtl="0" algn="l">
              <a:lnSpc>
                <a:spcPct val="150000"/>
              </a:lnSpc>
              <a:spcBef>
                <a:spcPts val="0"/>
              </a:spcBef>
              <a:spcAft>
                <a:spcPts val="0"/>
              </a:spcAft>
              <a:buSzPts val="850"/>
              <a:buChar char="○"/>
            </a:pPr>
            <a:r>
              <a:rPr b="1" lang="en" sz="850"/>
              <a:t>Test 7: </a:t>
            </a:r>
            <a:r>
              <a:rPr lang="en" sz="850"/>
              <a:t>Navigation to a specific subcategory page</a:t>
            </a:r>
            <a:endParaRPr sz="8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3320100" y="59925"/>
            <a:ext cx="2993700" cy="3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7B7B7"/>
                </a:solidFill>
              </a:rPr>
              <a:t>UI (User Interface) </a:t>
            </a:r>
            <a:r>
              <a:rPr lang="en" sz="1200">
                <a:solidFill>
                  <a:srgbClr val="B7B7B7"/>
                </a:solidFill>
              </a:rPr>
              <a:t>Testing</a:t>
            </a:r>
            <a:endParaRPr sz="1200">
              <a:solidFill>
                <a:srgbClr val="B7B7B7"/>
              </a:solidFill>
            </a:endParaRPr>
          </a:p>
        </p:txBody>
      </p:sp>
      <p:sp>
        <p:nvSpPr>
          <p:cNvPr id="191" name="Google Shape;191;p21"/>
          <p:cNvSpPr txBox="1"/>
          <p:nvPr>
            <p:ph type="title"/>
          </p:nvPr>
        </p:nvSpPr>
        <p:spPr>
          <a:xfrm>
            <a:off x="3130800" y="366826"/>
            <a:ext cx="3372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108 Tests</a:t>
            </a:r>
            <a:endParaRPr sz="3600"/>
          </a:p>
          <a:p>
            <a:pPr indent="0" lvl="0" marL="0" rtl="0" algn="ctr">
              <a:spcBef>
                <a:spcPts val="0"/>
              </a:spcBef>
              <a:spcAft>
                <a:spcPts val="0"/>
              </a:spcAft>
              <a:buNone/>
            </a:pPr>
            <a:r>
              <a:t/>
            </a:r>
            <a:endParaRPr b="1" sz="3600"/>
          </a:p>
        </p:txBody>
      </p:sp>
      <p:pic>
        <p:nvPicPr>
          <p:cNvPr id="192" name="Google Shape;192;p21"/>
          <p:cNvPicPr preferRelativeResize="0"/>
          <p:nvPr/>
        </p:nvPicPr>
        <p:blipFill>
          <a:blip r:embed="rId3">
            <a:alphaModFix/>
          </a:blip>
          <a:stretch>
            <a:fillRect/>
          </a:stretch>
        </p:blipFill>
        <p:spPr>
          <a:xfrm>
            <a:off x="1113250" y="1794500"/>
            <a:ext cx="7407398" cy="931950"/>
          </a:xfrm>
          <a:prstGeom prst="rect">
            <a:avLst/>
          </a:prstGeom>
          <a:noFill/>
          <a:ln>
            <a:noFill/>
          </a:ln>
        </p:spPr>
      </p:pic>
      <p:pic>
        <p:nvPicPr>
          <p:cNvPr id="193" name="Google Shape;193;p21"/>
          <p:cNvPicPr preferRelativeResize="0"/>
          <p:nvPr/>
        </p:nvPicPr>
        <p:blipFill>
          <a:blip r:embed="rId4">
            <a:alphaModFix/>
          </a:blip>
          <a:stretch>
            <a:fillRect/>
          </a:stretch>
        </p:blipFill>
        <p:spPr>
          <a:xfrm>
            <a:off x="1113250" y="3066100"/>
            <a:ext cx="7407402" cy="146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