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65" r:id="rId2"/>
  </p:sldMasterIdLst>
  <p:notesMasterIdLst>
    <p:notesMasterId r:id="rId30"/>
  </p:notesMasterIdLst>
  <p:handoutMasterIdLst>
    <p:handoutMasterId r:id="rId31"/>
  </p:handoutMasterIdLst>
  <p:sldIdLst>
    <p:sldId id="256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1134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0185A3-DBC9-4268-AB62-D4AA1F2F0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2648E6-786D-4FE7-93A3-82552F2F61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C9BE-2604-409D-814D-3738AA8643E6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5710AB-25B9-4600-B5BB-E349701170C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E31E13-23CD-4A6B-A6B8-101E88C5DEC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1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BCC2FB-66F1-4AFA-8E2C-FC70CC0CE45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8726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419225" y="4867275"/>
            <a:ext cx="6937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803400" y="5788025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2063750" y="4495800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7413" y="1158875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5600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436688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C3359B-74AC-472E-9FDA-39AE330CFDC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9F83A3E-6738-477F-8076-AFB3A527356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435100" y="4867275"/>
            <a:ext cx="69532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803400" y="5791200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2035175" y="4479925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8567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825" y="1154113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2425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452563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CD6B0CD-D248-4687-A91F-7CEF4DC545C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89D4259-49F4-48B0-ABEB-02C159C7167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CAE31ED-15CB-4027-A177-F381FFB58DC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6A47253-CE6D-4DD5-B2E7-9280C471D8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2F96920-0A8D-4672-8EF9-6DEB7450FA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0CCF3E7-B1C4-4E45-8CE7-58AC83105BC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6CF8651-540E-4166-89A1-AB2D3382F67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98C8882-B179-4BD8-B898-6464D06E5BB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42443B6-D6C8-4192-A7D8-AE1DD4CD5BB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161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99AEAA8-BD59-4B4D-863D-AF06BAAE79A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045FECB-088D-4E97-9F39-B38CCF62F01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B17A62-3C6C-4436-AFA2-185C4C67364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F3DB879-25B7-458F-9385-2489FE91C8F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B0E4DC2-D915-4445-ACAC-42E8AC3650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BB31E5F-5529-4F03-AB62-14F842FEBE4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F33EA4-C4C8-41BD-8493-AB12EB0BE9E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A2991DC-73E7-4DC8-BCA2-982AE97C7B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E50C1362-E199-4147-BB01-3DCDDA9A41D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2" name="Текст 1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0899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8306595" y="1066006"/>
            <a:ext cx="2011362" cy="4159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7705726" y="3721100"/>
            <a:ext cx="3200400" cy="3968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805863" y="5734050"/>
            <a:ext cx="6604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35B7B404-B31F-4C9F-9F82-F623E2E61A9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794" r:id="rId4"/>
    <p:sldLayoutId id="2147483795" r:id="rId5"/>
    <p:sldLayoutId id="2147483802" r:id="rId6"/>
    <p:sldLayoutId id="2147483796" r:id="rId7"/>
    <p:sldLayoutId id="2147483803" r:id="rId8"/>
    <p:sldLayoutId id="2147483804" r:id="rId9"/>
    <p:sldLayoutId id="2147483797" r:id="rId10"/>
    <p:sldLayoutId id="214748379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Reference/Global_Objects/Math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(computer_programming)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6696" y="1052736"/>
            <a:ext cx="7056784" cy="1015663"/>
          </a:xfr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7</a:t>
            </a:r>
            <a:r>
              <a:rPr lang="ru-RU" dirty="0" smtClean="0"/>
              <a:t>. Работа с ошибками. ООП в функциональном стиле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Проброс исключения</a:t>
            </a:r>
            <a:endParaRPr lang="ru-RU" sz="2800" b="1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124744"/>
            <a:ext cx="82252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Проброс исключения</a:t>
            </a:r>
            <a:endParaRPr lang="ru-RU" sz="2800" b="1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124743"/>
            <a:ext cx="7632848" cy="504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Введение в ООП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8504" y="1124744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объектно-ориентированной разработке мы описываем происходящее на уровне объектов, которые создаются, меняют свои свойства, взаимодействуют друг с другом и (в случае браузера) со страницей, в общем, живут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Например, «пользователь», «меню», «компонент интерфейса»… При объектно-ориентированном подходе каждый объект должен представлять собой интуитивно понятную сущность, у которой есть методы и данные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ООП – это не просто объекты</a:t>
            </a:r>
          </a:p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объекты часто используются просто как коллекции.</a:t>
            </a:r>
          </a:p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Например, встроенный объект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Math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содержит функции (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Math.sin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Math.pow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…) и данные (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константаMath.PI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таком использовании объектов мы не можем сказать, что «применён объектно-ориентированный подход». В частности, никакую «единую сущность»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из себя не представляет, это просто коллекция независимых функций с общим префиксом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268760"/>
            <a:ext cx="66328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Введение в ООП</a:t>
            </a:r>
            <a:endParaRPr lang="ru-RU" sz="2800" b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32520" y="4561526"/>
            <a:ext cx="8856984" cy="1754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Здесь мы видим ярко выраженную сущность –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(посетитель). Используя терминологию ООП, такие конструкторы часто называют классами, то есть можно сказать "класс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".</a:t>
            </a:r>
          </a:p>
          <a:p>
            <a:pPr lvl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Классом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в объектно-ориентированной разработке называют шаблон/программный код, предназначенный для создания объектов и методов.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60648"/>
            <a:ext cx="655272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Внутренний и внешний интерфейс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8504" y="1124744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Внутренний интерфейс 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это свойства и методы, доступ к которым может быть осуществлен только из других методов объекта, их также называют «приватными» (есть и другие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термины).</a:t>
            </a:r>
          </a:p>
          <a:p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Внешний интерфейс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– это свойства и методы, доступные снаружи объекта, их называют «публичными».</a:t>
            </a:r>
          </a:p>
        </p:txBody>
      </p:sp>
      <p:pic>
        <p:nvPicPr>
          <p:cNvPr id="5" name="Picture 2" descr="https://learn.javascript.ru/article/internal-external-interface/coff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3284984"/>
            <a:ext cx="2016224" cy="3360374"/>
          </a:xfrm>
          <a:prstGeom prst="rect">
            <a:avLst/>
          </a:prstGeom>
          <a:noFill/>
        </p:spPr>
      </p:pic>
      <p:pic>
        <p:nvPicPr>
          <p:cNvPr id="6" name="Picture 4" descr="https://learn.javascript.ru/article/internal-external-interface/coffee-insi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3080" y="3140968"/>
            <a:ext cx="1932875" cy="323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64807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Публичное и приватное свойство</a:t>
            </a:r>
            <a:endParaRPr lang="ru-RU" sz="2800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24744"/>
            <a:ext cx="753176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60512" y="450912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Локальные переменные, включая параметры конструктора, можно считать приватными свойствами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Свойства, записанные в </a:t>
            </a: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можно считать публичными.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64807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Публичный и приватный методы</a:t>
            </a:r>
            <a:endParaRPr lang="ru-RU" sz="28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196751"/>
            <a:ext cx="7200800" cy="512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20882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Константа</a:t>
            </a:r>
            <a:endParaRPr lang="ru-RU" sz="28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96752"/>
            <a:ext cx="881285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3501008"/>
            <a:ext cx="798268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4488" y="5302079"/>
            <a:ext cx="835292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Удельная теплоёмкость WATER_HEAT_CAPACITY выделена большими буквами, так как это константа.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813690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Доступ из внутреннего метода: 1 вариант</a:t>
            </a:r>
            <a:endParaRPr lang="ru-RU" sz="28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340768"/>
            <a:ext cx="768573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8504" y="260648"/>
            <a:ext cx="813690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Доступ из внутреннего метода: 2 вариант</a:t>
            </a:r>
            <a:endParaRPr lang="ru-RU" sz="2800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96752"/>
            <a:ext cx="8064896" cy="48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Конструкция </a:t>
            </a:r>
            <a:r>
              <a:rPr lang="en-US" sz="2800" b="1" dirty="0" smtClean="0"/>
              <a:t>try … catch</a:t>
            </a:r>
            <a:endParaRPr lang="ru-RU" sz="2800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16496" y="3645024"/>
            <a:ext cx="9001000" cy="28904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96788" rIns="0" bIns="1967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Выполняется код внутри блока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Если в нём ошибок нет, то блок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err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) игнорируется, то есть выполнение доходит до конца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и потом прыгает через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Если в нём возникнет ошибка, то выполнение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на ней прерывается, и управление прыгает в начало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блокаcatch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err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268760"/>
            <a:ext cx="655489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8504" y="260648"/>
            <a:ext cx="813690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Доступ из внутреннего метода: 3 вариант</a:t>
            </a:r>
            <a:endParaRPr lang="ru-RU" sz="2800" b="1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268760"/>
            <a:ext cx="7632848" cy="517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36724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Геттеры и  сеттеры</a:t>
            </a:r>
            <a:endParaRPr lang="ru-RU" sz="2800" b="1" dirty="0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052736"/>
            <a:ext cx="65341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196752"/>
            <a:ext cx="74425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36724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Геттеры и  сеттеры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Единый геттер-сеттер</a:t>
            </a:r>
            <a:endParaRPr lang="ru-RU" sz="2800" b="1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196752"/>
            <a:ext cx="6457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698477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Функциональное наследование</a:t>
            </a:r>
            <a:endParaRPr lang="ru-RU" sz="2800" b="1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980728"/>
            <a:ext cx="3600400" cy="22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856" y="3068960"/>
            <a:ext cx="5712346" cy="357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 rot="13269593">
            <a:off x="3835362" y="2193120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805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Защищенные свойства</a:t>
            </a:r>
            <a:endParaRPr lang="ru-RU" sz="2800" b="1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196752"/>
            <a:ext cx="67913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60648"/>
            <a:ext cx="46805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Защищенные свойства</a:t>
            </a:r>
            <a:endParaRPr lang="ru-RU" sz="2800" b="1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268760"/>
            <a:ext cx="72925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66967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Перенос свойства в защищенные</a:t>
            </a:r>
            <a:endParaRPr lang="ru-RU" sz="2800" b="1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268760"/>
            <a:ext cx="6648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340768"/>
            <a:ext cx="825312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Конструкция </a:t>
            </a:r>
            <a:r>
              <a:rPr lang="en-US" sz="2800" b="1" dirty="0" smtClean="0"/>
              <a:t>try … catch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try … catch</a:t>
            </a:r>
            <a:endParaRPr lang="ru-RU" sz="2800" b="1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44488" y="1196752"/>
            <a:ext cx="8841431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</a:t>
            </a: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работает, если 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код синтаксически верен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грубо нарушена структура кода, например не закрыта фигурная скобка или где-то стоит лишняя запятая, то никакой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здесь не поможет.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Такие ошибки называются синтаксическими, интерпретатор не может понять такой код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</a:t>
            </a: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работает только в синхронном коде</a:t>
            </a:r>
          </a:p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Ошибку, которая произойдёт в коде, запланированном «на будущее», например, в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setTimeout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catchне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поймает</a:t>
            </a: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4149080"/>
            <a:ext cx="59476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295232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Объект ошибки</a:t>
            </a:r>
            <a:endParaRPr lang="ru-RU" sz="2800" b="1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60512" y="1196752"/>
            <a:ext cx="8640960" cy="35948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ame</a:t>
            </a: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hangingPunct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Тип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ошибки. Например, при обращении к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несуществующей	переменной: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"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ReferenceError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".          </a:t>
            </a: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Текстовое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сообщение о деталях ошибки.</a:t>
            </a: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457200" eaLnBrk="0" hangingPunct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Везде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кроме IE8-, есть также свойство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которое содержит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строку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 информацией о последовательности вызовов, которая привела к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ошибке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052736"/>
            <a:ext cx="5904656" cy="207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295232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Объект ошибки</a:t>
            </a:r>
            <a:endParaRPr lang="ru-RU" sz="2800" b="1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376936" y="3140968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861048"/>
            <a:ext cx="7962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511256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Генерация своих ошибок</a:t>
            </a:r>
            <a:endParaRPr lang="ru-RU" sz="2800" b="1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268760"/>
            <a:ext cx="70925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Оператор </a:t>
            </a:r>
            <a:r>
              <a:rPr lang="en-US" sz="2800" b="1" dirty="0" smtClean="0"/>
              <a:t>throw</a:t>
            </a:r>
            <a:endParaRPr lang="ru-RU" sz="2800" b="1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88504" y="1124744"/>
            <a:ext cx="8784976" cy="42473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Оператор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генерирует ошибку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Синтаксис: </a:t>
            </a:r>
            <a:r>
              <a:rPr lang="ru-RU" b="1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&lt;объект ошибки</a:t>
            </a: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&gt;.</a:t>
            </a:r>
            <a:endParaRPr lang="en-US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Технически, в качестве объекта ошибки можно передать что угодно, это может быть даже не объект, а число или строка, но всё же лучше, чтобы это был объект, желательно – совместимый со стандартным, то есть чтобы у него были как минимум свойства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и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качестве конструктора ошибок можно использовать встроенный конструктор: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 или любой другой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hangingPunct="0"/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встроен ряд конструкторов для стандартных ошибок: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SyntaxError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ReferenceError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RangeError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и некоторые другие. Можно использовать и их, но только чтобы не было путаницы.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12776"/>
            <a:ext cx="807236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1764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Оператор </a:t>
            </a:r>
            <a:r>
              <a:rPr lang="en-US" sz="2800" b="1" dirty="0" smtClean="0"/>
              <a:t>throw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6018</TotalTime>
  <Words>230</Words>
  <Application>Microsoft Office PowerPoint</Application>
  <PresentationFormat>Лист A4 (210x297 мм)</PresentationFormat>
  <Paragraphs>72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Специальное оформление</vt:lpstr>
      <vt:lpstr>Эркер</vt:lpstr>
      <vt:lpstr>Лекция 7. Работа с ошибками. ООП в функциональном стиле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Eugene</cp:lastModifiedBy>
  <cp:revision>726</cp:revision>
  <dcterms:created xsi:type="dcterms:W3CDTF">2004-08-14T10:27:56Z</dcterms:created>
  <dcterms:modified xsi:type="dcterms:W3CDTF">2016-10-17T20:52:01Z</dcterms:modified>
</cp:coreProperties>
</file>