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65" r:id="rId2"/>
  </p:sldMasterIdLst>
  <p:notesMasterIdLst>
    <p:notesMasterId r:id="rId22"/>
  </p:notesMasterIdLst>
  <p:handoutMasterIdLst>
    <p:handoutMasterId r:id="rId23"/>
  </p:handoutMasterIdLst>
  <p:sldIdLst>
    <p:sldId id="256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94660"/>
  </p:normalViewPr>
  <p:slideViewPr>
    <p:cSldViewPr>
      <p:cViewPr>
        <p:scale>
          <a:sx n="70" d="100"/>
          <a:sy n="70" d="100"/>
        </p:scale>
        <p:origin x="-7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F0185A3-DBC9-4268-AB62-D4AA1F2F06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2648E6-786D-4FE7-93A3-82552F2F61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C9BE-2604-409D-814D-3738AA8643E6}" type="slidenum">
              <a:rPr lang="ru-RU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B5710AB-25B9-4600-B5BB-E349701170C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E31E13-23CD-4A6B-A6B8-101E88C5DEC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1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BBCC2FB-66F1-4AFA-8E2C-FC70CC0CE45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8726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419225" y="4867275"/>
            <a:ext cx="6937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803400" y="5788025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2063750" y="4495800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7413" y="1158875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5600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436688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FC3359B-74AC-472E-9FDA-39AE330CFDC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9F83A3E-6738-477F-8076-AFB3A527356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435100" y="4867275"/>
            <a:ext cx="695325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803400" y="5791200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2035175" y="4479925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85678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825" y="1154113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2425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452563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CD6B0CD-D248-4687-A91F-7CEF4DC545C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89D4259-49F4-48B0-ABEB-02C159C7167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CAE31ED-15CB-4027-A177-F381FFB58DC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6A47253-CE6D-4DD5-B2E7-9280C471D81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2F96920-0A8D-4672-8EF9-6DEB7450FA7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0CCF3E7-B1C4-4E45-8CE7-58AC83105BC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6CF8651-540E-4166-89A1-AB2D3382F67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98C8882-B179-4BD8-B898-6464D06E5BB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42443B6-D6C8-4192-A7D8-AE1DD4CD5BB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18161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99AEAA8-BD59-4B4D-863D-AF06BAAE79A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045FECB-088D-4E97-9F39-B38CCF62F01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2B17A62-3C6C-4436-AFA2-185C4C67364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F3DB879-25B7-458F-9385-2489FE91C8F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B0E4DC2-D915-4445-ACAC-42E8AC36504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BB31E5F-5529-4F03-AB62-14F842FEBE4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F33EA4-C4C8-41BD-8493-AB12EB0BE9E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A2991DC-73E7-4DC8-BCA2-982AE97C7B3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E50C1362-E199-4147-BB01-3DCDDA9A41D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2" name="Текст 1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0899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8306595" y="1066006"/>
            <a:ext cx="2011362" cy="4159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7705726" y="3721100"/>
            <a:ext cx="3200400" cy="3968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805863" y="5734050"/>
            <a:ext cx="6604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35B7B404-B31F-4C9F-9F82-F623E2E61A9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794" r:id="rId4"/>
    <p:sldLayoutId id="2147483795" r:id="rId5"/>
    <p:sldLayoutId id="2147483802" r:id="rId6"/>
    <p:sldLayoutId id="2147483796" r:id="rId7"/>
    <p:sldLayoutId id="2147483803" r:id="rId8"/>
    <p:sldLayoutId id="2147483804" r:id="rId9"/>
    <p:sldLayoutId id="2147483797" r:id="rId10"/>
    <p:sldLayoutId id="214748379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JavaScript/Reference/Global_Objects/Object/HasOwnPropert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6696" y="1514401"/>
            <a:ext cx="7056784" cy="553998"/>
          </a:xfr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Лекция </a:t>
            </a:r>
            <a:r>
              <a:rPr lang="en-US" dirty="0" smtClean="0"/>
              <a:t>8</a:t>
            </a:r>
            <a:r>
              <a:rPr lang="ru-RU" dirty="0" smtClean="0"/>
              <a:t>. ООП в </a:t>
            </a:r>
            <a:r>
              <a:rPr lang="ru-RU" dirty="0" err="1" smtClean="0"/>
              <a:t>протопитном</a:t>
            </a:r>
            <a:r>
              <a:rPr lang="ru-RU" dirty="0" smtClean="0"/>
              <a:t> стиле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Встроенные классы</a:t>
            </a:r>
            <a:endParaRPr lang="ru-RU" sz="2800" b="1" dirty="0"/>
          </a:p>
        </p:txBody>
      </p:sp>
      <p:pic>
        <p:nvPicPr>
          <p:cNvPr id="16388" name="Picture 4" descr="https://learn.javascript.ru/article/native-prototypes/native-prototypes-obj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1232" y="4167518"/>
            <a:ext cx="2431157" cy="2690482"/>
          </a:xfrm>
          <a:prstGeom prst="rect">
            <a:avLst/>
          </a:prstGeom>
          <a:noFill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1052736"/>
            <a:ext cx="7992888" cy="29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learn.javascript.ru/article/native-prototypes/native-prototypes-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124744"/>
            <a:ext cx="9073008" cy="546775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Встроенные классы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72728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Изменение встроенных прототипов</a:t>
            </a:r>
            <a:endParaRPr lang="ru-RU" sz="2800" b="1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268760"/>
            <a:ext cx="6480720" cy="138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864" y="2996952"/>
            <a:ext cx="901063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4509120"/>
            <a:ext cx="2819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Обычный конструктор</a:t>
            </a:r>
            <a:endParaRPr lang="ru-RU" sz="2800" b="1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1052736"/>
            <a:ext cx="79724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Класс через прототип</a:t>
            </a:r>
            <a:endParaRPr lang="ru-RU" sz="2800" b="1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124744"/>
            <a:ext cx="8019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Сравнение стилей</a:t>
            </a:r>
            <a:endParaRPr lang="ru-RU" sz="2800" b="1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196752"/>
            <a:ext cx="894593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3861048"/>
            <a:ext cx="48182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Наследование классов</a:t>
            </a:r>
            <a:endParaRPr lang="ru-RU" sz="2800" b="1" dirty="0"/>
          </a:p>
        </p:txBody>
      </p:sp>
      <p:pic>
        <p:nvPicPr>
          <p:cNvPr id="10242" name="Picture 2" descr="https://learn.javascript.ru/article/class-inheritance/class-inheritance-array-obj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124744"/>
            <a:ext cx="2337525" cy="3312368"/>
          </a:xfrm>
          <a:prstGeom prst="rect">
            <a:avLst/>
          </a:prstGeom>
          <a:noFill/>
        </p:spPr>
      </p:pic>
      <p:pic>
        <p:nvPicPr>
          <p:cNvPr id="10244" name="Picture 4" descr="https://learn.javascript.ru/article/class-inheritance/console_dir_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2800" y="3284984"/>
            <a:ext cx="6292069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7" y="1196753"/>
            <a:ext cx="5184575" cy="23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Наследование классов</a:t>
            </a:r>
            <a:endParaRPr lang="ru-RU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856" y="4221088"/>
            <a:ext cx="4807843" cy="238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632" y="1196752"/>
            <a:ext cx="57435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Наследование классов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504" y="1916832"/>
            <a:ext cx="829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472" y="3068960"/>
            <a:ext cx="6591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https://learn.javascript.ru/article/class-inheritance/class-inheritance-rabbit-anim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1192" y="2420889"/>
            <a:ext cx="2762528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052736"/>
            <a:ext cx="5760640" cy="55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8504" y="260648"/>
            <a:ext cx="46085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Наследование классов</a:t>
            </a:r>
            <a:endParaRPr lang="ru-RU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9184" y="5157192"/>
            <a:ext cx="26193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2792760" y="4437112"/>
            <a:ext cx="374441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0992" y="1772816"/>
            <a:ext cx="4457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Скругленная соединительная линия 10"/>
          <p:cNvCxnSpPr>
            <a:stCxn id="10243" idx="2"/>
          </p:cNvCxnSpPr>
          <p:nvPr/>
        </p:nvCxnSpPr>
        <p:spPr>
          <a:xfrm rot="5400000">
            <a:off x="3111674" y="2599184"/>
            <a:ext cx="3967286" cy="40290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352839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Ссылка __</a:t>
            </a:r>
            <a:r>
              <a:rPr lang="en-US" sz="2800" b="1" dirty="0" smtClean="0"/>
              <a:t>proto__</a:t>
            </a:r>
            <a:endParaRPr lang="ru-RU" sz="2800" b="1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44488" y="1052736"/>
            <a:ext cx="9057456" cy="2246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Объекты в JavaScript можно организовать в цепочки так, чтобы свойство, не найденное в одном объекте, автоматически искалось бы в другом.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Связующим звеном выступает специальное свойство 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__proto__.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hangingPunct="0"/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один объект имеет специальную ссылку </a:t>
            </a:r>
            <a:r>
              <a:rPr lang="ru-RU" sz="2000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__proto__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на другой объект, то при чтении свойства из него, если свойство отсутствует в самом объекте, оно ищется в объекте </a:t>
            </a:r>
            <a:r>
              <a:rPr lang="ru-RU" sz="2000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__proto__.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3501008"/>
            <a:ext cx="5832648" cy="30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 descr="https://learn.javascript.ru/article/prototype/proto-animal-rabb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1152" y="3645024"/>
            <a:ext cx="3117701" cy="2904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504" y="260648"/>
            <a:ext cx="352839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Ссылка __</a:t>
            </a:r>
            <a:r>
              <a:rPr lang="en-US" sz="2800" b="1" dirty="0" smtClean="0"/>
              <a:t>proto__</a:t>
            </a:r>
            <a:endParaRPr lang="ru-RU" sz="2800" b="1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44488" y="980728"/>
            <a:ext cx="9201472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Объект, на который указывает ссылка </a:t>
            </a:r>
            <a:r>
              <a:rPr lang="ru-RU" sz="2000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__proto__, 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называется «прототипом». Прототип используется исключительно при чтении</a:t>
            </a:r>
          </a:p>
          <a:p>
            <a:pPr lvl="0"/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Прототип – это «резервное хранилище свойств и методов» объекта, автоматически используемое при поиске.</a:t>
            </a:r>
          </a:p>
          <a:p>
            <a:pPr lvl="0"/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 объекта, который является </a:t>
            </a:r>
            <a:r>
              <a:rPr lang="ru-RU" sz="2000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__proto__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может быть свой </a:t>
            </a:r>
            <a:r>
              <a:rPr lang="ru-RU" sz="2000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__proto__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у того – свой, и так далее. При этом свойства будут искаться по цепочке.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3717032"/>
            <a:ext cx="2736304" cy="102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360712" y="4293096"/>
            <a:ext cx="1224136" cy="6480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noFill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8904" y="3284984"/>
            <a:ext cx="5040560" cy="32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10445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Метод </a:t>
            </a:r>
            <a:r>
              <a:rPr lang="en-US" sz="2800" b="1" dirty="0" smtClean="0"/>
              <a:t>hasOwnProprty</a:t>
            </a:r>
            <a:endParaRPr lang="ru-RU" sz="28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196752"/>
            <a:ext cx="4176464" cy="260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944888" y="1268760"/>
            <a:ext cx="4536504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Вызов </a:t>
            </a:r>
            <a:r>
              <a:rPr lang="ru-RU" sz="2000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obj.hasOwnProperty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(</a:t>
            </a:r>
            <a:r>
              <a:rPr lang="ru-RU" sz="2000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prop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)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возвращает </a:t>
            </a:r>
            <a:r>
              <a:rPr lang="ru-RU" sz="2000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если свойство </a:t>
            </a:r>
            <a:r>
              <a:rPr lang="ru-RU" sz="2000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принадлежит самому объекту </a:t>
            </a:r>
            <a:r>
              <a:rPr lang="ru-RU" sz="2000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иначе </a:t>
            </a:r>
            <a:r>
              <a:rPr lang="ru-RU" sz="2000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</a:t>
            </a:r>
            <a:r>
              <a:rPr lang="ru-RU" sz="2000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8803" y="3573016"/>
            <a:ext cx="4893431" cy="295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331236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Object.create(null)</a:t>
            </a:r>
            <a:endParaRPr lang="ru-RU" sz="28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052736"/>
            <a:ext cx="487178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503" y="3068960"/>
            <a:ext cx="8712969" cy="95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право 5"/>
          <p:cNvSpPr/>
          <p:nvPr/>
        </p:nvSpPr>
        <p:spPr>
          <a:xfrm rot="5400000">
            <a:off x="5529064" y="227687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5400000">
            <a:off x="1712640" y="4365104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640" y="4941168"/>
            <a:ext cx="4951487" cy="131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864096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Задача: в какой объект запишется  свойство?</a:t>
            </a:r>
            <a:endParaRPr lang="ru-RU" sz="2800" b="1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1340768"/>
            <a:ext cx="393643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37444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Свойство </a:t>
            </a:r>
            <a:r>
              <a:rPr lang="en-US" sz="2800" b="1" dirty="0" smtClean="0"/>
              <a:t>prototype</a:t>
            </a:r>
            <a:endParaRPr lang="ru-RU" sz="2800" b="1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124744"/>
            <a:ext cx="4824536" cy="237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736976" y="692696"/>
            <a:ext cx="4464496" cy="25853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Чтобы новым объектам автоматически ставить прототип, конструктору ставится свойство prototype.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 создании объекта через 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в его прототип __proto__ записывается ссылка из prototype функции-конструктора.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968" y="3666824"/>
            <a:ext cx="4181648" cy="291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низ 5"/>
          <p:cNvSpPr/>
          <p:nvPr/>
        </p:nvSpPr>
        <p:spPr>
          <a:xfrm rot="18873744">
            <a:off x="3894585" y="3450870"/>
            <a:ext cx="515858" cy="1085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16496" y="4725144"/>
            <a:ext cx="3960440" cy="16619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 prototype имеет смысл только у конструктора</a:t>
            </a:r>
            <a:r>
              <a:rPr lang="en-US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hangingPunct="0"/>
            <a:r>
              <a:rPr lang="ru-RU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Значением prototype может быть только объект</a:t>
            </a:r>
            <a:r>
              <a:rPr lang="en-US" b="1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ru-RU" b="1" dirty="0" smtClean="0">
              <a:solidFill>
                <a:srgbClr val="3333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410445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Свойство </a:t>
            </a:r>
            <a:r>
              <a:rPr lang="en-US" sz="2800" b="1" dirty="0" smtClean="0"/>
              <a:t>constructor</a:t>
            </a:r>
            <a:endParaRPr lang="ru-RU" sz="2800" b="1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560512" y="1124744"/>
            <a:ext cx="787472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 каждой функции по умолчанию уже есть свойство prototype.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772816"/>
            <a:ext cx="366099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4293096"/>
            <a:ext cx="7920880" cy="230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60512" y="335699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Можно его использовать для создания объекта с тем же конструктором, что и данный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504" y="260648"/>
            <a:ext cx="72728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Что предложил Дуглас </a:t>
            </a:r>
            <a:r>
              <a:rPr lang="ru-RU" sz="2800" b="1" dirty="0" err="1" smtClean="0"/>
              <a:t>Крокфорд</a:t>
            </a:r>
            <a:endParaRPr lang="ru-RU" sz="2800" b="1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2996952"/>
            <a:ext cx="36480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96" y="1268760"/>
            <a:ext cx="8913440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Прямые методы работы с прототипом отсутствуют в старых IE, но один из них – Object.create(</a:t>
            </a:r>
            <a:r>
              <a:rPr lang="ru-RU" dirty="0" err="1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</a:t>
            </a:r>
            <a:r>
              <a:rPr lang="ru-RU" dirty="0" smtClean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 можно эмулировать, как раз при помощи prototype. И он будет работать везде, даже в самых устаревших браузерах.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6936" y="4509120"/>
            <a:ext cx="51054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6299</TotalTime>
  <Words>142</Words>
  <Application>Microsoft Office PowerPoint</Application>
  <PresentationFormat>Лист A4 (210x297 мм)</PresentationFormat>
  <Paragraphs>35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Специальное оформление</vt:lpstr>
      <vt:lpstr>Эркер</vt:lpstr>
      <vt:lpstr>Лекция 8. ООП в протопитном стиле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Введение</dc:subject>
  <dc:creator>Гергель В.П.</dc:creator>
  <cp:lastModifiedBy>Eugene</cp:lastModifiedBy>
  <cp:revision>793</cp:revision>
  <dcterms:created xsi:type="dcterms:W3CDTF">2004-08-14T10:27:56Z</dcterms:created>
  <dcterms:modified xsi:type="dcterms:W3CDTF">2016-10-25T05:25:30Z</dcterms:modified>
</cp:coreProperties>
</file>