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1"/>
  </p:notesMasterIdLst>
  <p:handoutMasterIdLst>
    <p:handoutMasterId r:id="rId12"/>
  </p:handoutMasterIdLst>
  <p:sldIdLst>
    <p:sldId id="802" r:id="rId2"/>
    <p:sldId id="1359" r:id="rId3"/>
    <p:sldId id="1360" r:id="rId4"/>
    <p:sldId id="1361" r:id="rId5"/>
    <p:sldId id="1362" r:id="rId6"/>
    <p:sldId id="1363" r:id="rId7"/>
    <p:sldId id="1364" r:id="rId8"/>
    <p:sldId id="1367" r:id="rId9"/>
    <p:sldId id="136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0"/>
    <p:restoredTop sz="75890" autoAdjust="0"/>
  </p:normalViewPr>
  <p:slideViewPr>
    <p:cSldViewPr snapToGrid="0" snapToObjects="1">
      <p:cViewPr varScale="1">
        <p:scale>
          <a:sx n="126" d="100"/>
          <a:sy n="126" d="100"/>
        </p:scale>
        <p:origin x="696" y="192"/>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1/14/25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1/14/25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DE4-8204-86B8-FB36-7093A1725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6EABA-D692-68DE-BBF1-D9CCF7777F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89461-3F41-5CEE-7E3B-7FD7C85D43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55716-CFE5-3085-1540-D2A131BDF8B0}"/>
              </a:ext>
            </a:extLst>
          </p:cNvPr>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7170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DB05E-4E87-8C8D-BD6A-E076FF27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39621-BDE4-2D07-B1CA-D614F1B79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002FC9-8EF3-D189-D568-05A4377190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33C991-FE0D-32ED-CB3C-412776CF1272}"/>
              </a:ext>
            </a:extLst>
          </p:cNvPr>
          <p:cNvSpPr>
            <a:spLocks noGrp="1"/>
          </p:cNvSpPr>
          <p:nvPr>
            <p:ph type="sldNum" sz="quarter" idx="5"/>
          </p:nvPr>
        </p:nvSpPr>
        <p:spPr/>
        <p:txBody>
          <a:bodyPr/>
          <a:lstStyle/>
          <a:p>
            <a:fld id="{B85D8441-E7A9-284C-8636-5AB99FE5A713}" type="slidenum">
              <a:rPr lang="en-US" smtClean="0"/>
              <a:t>8</a:t>
            </a:fld>
            <a:endParaRPr lang="en-US"/>
          </a:p>
        </p:txBody>
      </p:sp>
    </p:spTree>
    <p:extLst>
      <p:ext uri="{BB962C8B-B14F-4D97-AF65-F5344CB8AC3E}">
        <p14:creationId xmlns:p14="http://schemas.microsoft.com/office/powerpoint/2010/main" val="1357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1/14/25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mohula@wharton.upenn.edu" TargetMode="External"/><Relationship Id="rId3" Type="http://schemas.openxmlformats.org/officeDocument/2006/relationships/hyperlink" Target="mailto:nmatni@seas.upenn.edu" TargetMode="External"/><Relationship Id="rId7" Type="http://schemas.openxmlformats.org/officeDocument/2006/relationships/hyperlink" Target="mailto:jwang541@seas.upen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edgarl@seas.upenn.edu" TargetMode="External"/><Relationship Id="rId5" Type="http://schemas.openxmlformats.org/officeDocument/2006/relationships/hyperlink" Target="mailto:delogu@seas.upenn.edu" TargetMode="External"/><Relationship Id="rId10" Type="http://schemas.openxmlformats.org/officeDocument/2006/relationships/hyperlink" Target="https://nikolaimatni.github.io/courses/ese605-spring2025/" TargetMode="External"/><Relationship Id="rId4" Type="http://schemas.openxmlformats.org/officeDocument/2006/relationships/hyperlink" Target="mailto:alokshah@sas.upenn.edu" TargetMode="External"/><Relationship Id="rId9" Type="http://schemas.openxmlformats.org/officeDocument/2006/relationships/hyperlink" Target="mailto:farazr@seas.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0-spring2025/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sa.upenn.ed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0" y="344988"/>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549963" y="1832369"/>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TAs: </a:t>
            </a:r>
            <a:r>
              <a:rPr lang="en-US" sz="1800" u="none" strike="noStrike" dirty="0">
                <a:solidFill>
                  <a:srgbClr val="224B8D"/>
                </a:solidFill>
                <a:effectLst/>
                <a:latin typeface="Arial" panose="020B0604020202020204" pitchFamily="34" charset="0"/>
                <a:ea typeface="Arial" panose="020B0604020202020204" pitchFamily="34" charset="0"/>
                <a:hlinkClick r:id="rId4"/>
              </a:rPr>
              <a:t>Alok Shah</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5"/>
              </a:rPr>
              <a:t>Dominic Olaguera-Delogu</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6"/>
              </a:rPr>
              <a:t>Edgar (Yiyan) Liang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7"/>
              </a:rPr>
              <a:t>James Wang</a:t>
            </a:r>
            <a:r>
              <a:rPr lang="en-US" sz="1800" dirty="0">
                <a:solidFill>
                  <a:srgbClr val="000000"/>
                </a:solidFill>
                <a:effectLst/>
                <a:latin typeface="Arial" panose="020B0604020202020204" pitchFamily="34" charset="0"/>
                <a:ea typeface="Arial" panose="020B0604020202020204" pitchFamily="34" charset="0"/>
              </a:rPr>
              <a:t>, </a:t>
            </a:r>
            <a:r>
              <a:rPr lang="en-US" sz="1800" u="none" strike="noStrike" dirty="0">
                <a:solidFill>
                  <a:srgbClr val="224B8D"/>
                </a:solidFill>
                <a:effectLst/>
                <a:latin typeface="Arial" panose="020B0604020202020204" pitchFamily="34" charset="0"/>
                <a:ea typeface="Arial" panose="020B0604020202020204" pitchFamily="34" charset="0"/>
                <a:hlinkClick r:id="rId8"/>
              </a:rPr>
              <a:t>Mohul Aggarwal</a:t>
            </a:r>
            <a:endParaRPr lang="en-US" sz="1800" dirty="0">
              <a:solidFill>
                <a:srgbClr val="000000"/>
              </a:solidFill>
              <a:effectLst/>
              <a:latin typeface="Arial" panose="020B0604020202020204" pitchFamily="34" charset="0"/>
              <a:ea typeface="Arial" panose="020B0604020202020204" pitchFamily="34" charset="0"/>
            </a:endParaRPr>
          </a:p>
          <a:p>
            <a:pPr marL="0" marR="0" indent="0" algn="l">
              <a:lnSpc>
                <a:spcPct val="107000"/>
              </a:lnSpc>
              <a:spcAft>
                <a:spcPts val="150"/>
              </a:spcAft>
              <a:tabLst>
                <a:tab pos="457200" algn="ctr"/>
              </a:tabLst>
            </a:pPr>
            <a:r>
              <a:rPr lang="en-US" sz="1800" b="1" dirty="0">
                <a:solidFill>
                  <a:srgbClr val="000000"/>
                </a:solidFill>
                <a:effectLst/>
                <a:latin typeface="Arial" panose="020B0604020202020204" pitchFamily="34" charset="0"/>
                <a:ea typeface="Arial" panose="020B0604020202020204" pitchFamily="34" charset="0"/>
              </a:rPr>
              <a:t>Graders: </a:t>
            </a:r>
            <a:r>
              <a:rPr lang="en-US" sz="1800" u="none" strike="noStrike" dirty="0">
                <a:solidFill>
                  <a:srgbClr val="224B8D"/>
                </a:solidFill>
                <a:effectLst/>
                <a:latin typeface="Arial" panose="020B0604020202020204" pitchFamily="34" charset="0"/>
                <a:ea typeface="Arial" panose="020B0604020202020204" pitchFamily="34" charset="0"/>
                <a:hlinkClick r:id="rId9"/>
              </a:rPr>
              <a:t>Faraz Rahman</a:t>
            </a:r>
            <a:endParaRPr lang="en-US" sz="1800" dirty="0">
              <a:solidFill>
                <a:srgbClr val="000000"/>
              </a:solidFill>
              <a:effectLst/>
              <a:latin typeface="Arial" panose="020B0604020202020204" pitchFamily="34" charset="0"/>
              <a:ea typeface="Arial" panose="020B0604020202020204" pitchFamily="34" charset="0"/>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10"/>
              </a:rPr>
              <a:t>https://nikolaimatni.github.io/courses/ese605-spring2025/</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8" y="786357"/>
            <a:ext cx="8660831" cy="4031873"/>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LRSM Auditorium</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are posted on</a:t>
            </a:r>
            <a:br>
              <a:rPr lang="en-US" sz="1600" b="1" dirty="0"/>
            </a:br>
            <a:r>
              <a:rPr lang="en-US" sz="1600" dirty="0">
                <a:hlinkClick r:id="rId2"/>
              </a:rPr>
              <a:t>https://nikolaimatni.github.io/courses/ese6050-spring2025/index.html</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dirty="0"/>
              <a:t>Annotated + additional notes will be posted on canvas.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err="1"/>
              <a:t>Gradescope</a:t>
            </a:r>
            <a:r>
              <a:rPr lang="en-US" sz="1600" b="1" dirty="0"/>
              <a:t>: H</a:t>
            </a:r>
            <a:r>
              <a:rPr lang="en-US" sz="1600" dirty="0"/>
              <a:t>omework assignments will be posted to and should be turned in using </a:t>
            </a:r>
            <a:r>
              <a:rPr lang="en-US" sz="1600" dirty="0" err="1"/>
              <a:t>Gradescope</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on Tuesday, remaining TAs will be posted on Canvas. Please let us know if you are unable to make it to any of these due to conflicts.</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If you are trying to register: you need to join the waitlist on </a:t>
            </a:r>
            <a:r>
              <a:rPr lang="en-US" sz="1600" b="1" dirty="0" err="1"/>
              <a:t>Path@Penn</a:t>
            </a:r>
            <a:r>
              <a:rPr lang="en-US" sz="1600" b="1" dirty="0"/>
              <a:t> and fill out the Google form on the ESE website.  We are currently at capacity, </a:t>
            </a:r>
            <a:r>
              <a:rPr lang="en-US" sz="1600" b="1"/>
              <a:t>but spots may open up.</a:t>
            </a:r>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9">
                                            <p:txEl>
                                              <p:pRg st="10" end="10"/>
                                            </p:txEl>
                                          </p:spTgt>
                                        </p:tgtEl>
                                        <p:attrNameLst>
                                          <p:attrName>style.visibility</p:attrName>
                                        </p:attrNameLst>
                                      </p:cBhvr>
                                      <p:to>
                                        <p:strVal val="visible"/>
                                      </p:to>
                                    </p:set>
                                    <p:animEffect transition="in" filter="dissolve">
                                      <p:cBhvr>
                                        <p:cTn id="32" dur="500"/>
                                        <p:tgtEl>
                                          <p:spTgt spid="2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9">
                                            <p:txEl>
                                              <p:pRg st="12" end="12"/>
                                            </p:txEl>
                                          </p:spTgt>
                                        </p:tgtEl>
                                        <p:attrNameLst>
                                          <p:attrName>style.visibility</p:attrName>
                                        </p:attrNameLst>
                                      </p:cBhvr>
                                      <p:to>
                                        <p:strVal val="visible"/>
                                      </p:to>
                                    </p:set>
                                    <p:animEffect transition="in" filter="dissolve">
                                      <p:cBhvr>
                                        <p:cTn id="37" dur="500"/>
                                        <p:tgtEl>
                                          <p:spTgt spid="2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Fridays later by 5pm (accommodations will be made for spring break and end of classes). The homework assignments </a:t>
            </a:r>
            <a:r>
              <a:rPr lang="en-US" b="1" dirty="0"/>
              <a:t>must be </a:t>
            </a:r>
            <a:r>
              <a:rPr lang="en-US" b="1" dirty="0" err="1"/>
              <a:t>LateXed</a:t>
            </a:r>
            <a:r>
              <a:rPr lang="en-US" b="1" dirty="0"/>
              <a:t> and submitted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A2ABB-83D9-F58D-9C52-7B57DF6D69DD}"/>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49C82E3-E0B0-B668-99B8-B6C98A7CC3DF}"/>
              </a:ext>
            </a:extLst>
          </p:cNvPr>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a:extLst>
              <a:ext uri="{FF2B5EF4-FFF2-40B4-BE49-F238E27FC236}">
                <a16:creationId xmlns:a16="http://schemas.microsoft.com/office/drawing/2014/main" id="{515A9B86-982C-B826-181A-C0F72862CAD0}"/>
              </a:ext>
            </a:extLst>
          </p:cNvPr>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B128E22A-C005-8913-272D-1D3090028E0E}"/>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
        <p:nvSpPr>
          <p:cNvPr id="3" name="TextBox 2">
            <a:extLst>
              <a:ext uri="{FF2B5EF4-FFF2-40B4-BE49-F238E27FC236}">
                <a16:creationId xmlns:a16="http://schemas.microsoft.com/office/drawing/2014/main" id="{361FAFA0-C5D6-7B34-83CB-C5E56F2FA474}"/>
              </a:ext>
            </a:extLst>
          </p:cNvPr>
          <p:cNvSpPr txBox="1"/>
          <p:nvPr/>
        </p:nvSpPr>
        <p:spPr>
          <a:xfrm>
            <a:off x="0" y="309592"/>
            <a:ext cx="9144000" cy="4524315"/>
          </a:xfrm>
          <a:prstGeom prst="rect">
            <a:avLst/>
          </a:prstGeom>
          <a:solidFill>
            <a:srgbClr val="FF0000"/>
          </a:solidFill>
          <a:effectLst>
            <a:softEdge rad="12700"/>
          </a:effectLst>
        </p:spPr>
        <p:txBody>
          <a:bodyPr wrap="square">
            <a:spAutoFit/>
          </a:bodyPr>
          <a:lstStyle/>
          <a:p>
            <a:pPr algn="ctr"/>
            <a:r>
              <a:rPr lang="en-US" sz="3600" b="1" i="0" dirty="0">
                <a:effectLst/>
                <a:latin typeface="Georgia" panose="02040502050405020303" pitchFamily="18" charset="0"/>
              </a:rPr>
              <a:t>We have and will report repeat offenders to </a:t>
            </a:r>
            <a:r>
              <a:rPr lang="en-US" sz="3600" b="1" i="0" u="none" strike="noStrike" dirty="0">
                <a:effectLst/>
                <a:latin typeface="Georgia" panose="02040502050405020303" pitchFamily="18" charset="0"/>
                <a:hlinkClick r:id="rId4">
                  <a:extLst>
                    <a:ext uri="{A12FA001-AC4F-418D-AE19-62706E023703}">
                      <ahyp:hlinkClr xmlns:ahyp="http://schemas.microsoft.com/office/drawing/2018/hyperlinkcolor" val="tx"/>
                    </a:ext>
                  </a:extLst>
                </a:hlinkClick>
              </a:rPr>
              <a:t>The Center for Community Standards and Accountability</a:t>
            </a:r>
            <a:r>
              <a:rPr lang="en-US" sz="3600" b="1" i="0" dirty="0">
                <a:effectLst/>
                <a:latin typeface="Georgia" panose="02040502050405020303" pitchFamily="18" charset="0"/>
              </a:rPr>
              <a:t>: this will result in an Incomplete on your transcript until their investigation is complete. THIS CAN PREVENT YOU FROM GRADUATING, SO DO NOT CHEAT.</a:t>
            </a:r>
            <a:endParaRPr lang="en-US" sz="3600" b="1" dirty="0"/>
          </a:p>
        </p:txBody>
      </p:sp>
    </p:spTree>
    <p:extLst>
      <p:ext uri="{BB962C8B-B14F-4D97-AF65-F5344CB8AC3E}">
        <p14:creationId xmlns:p14="http://schemas.microsoft.com/office/powerpoint/2010/main" val="115362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F4111-676D-AB2C-46F7-B9162F121CBA}"/>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5CEBBD98-B78A-63A2-5C77-83F29C36CBA6}"/>
              </a:ext>
            </a:extLst>
          </p:cNvPr>
          <p:cNvSpPr txBox="1"/>
          <p:nvPr/>
        </p:nvSpPr>
        <p:spPr>
          <a:xfrm>
            <a:off x="3690876" y="140026"/>
            <a:ext cx="1762407" cy="646331"/>
          </a:xfrm>
          <a:prstGeom prst="rect">
            <a:avLst/>
          </a:prstGeom>
          <a:noFill/>
        </p:spPr>
        <p:txBody>
          <a:bodyPr wrap="none" rtlCol="0">
            <a:spAutoFit/>
          </a:bodyPr>
          <a:lstStyle/>
          <a:p>
            <a:pPr algn="ctr"/>
            <a:r>
              <a:rPr lang="en-US" sz="3600" dirty="0"/>
              <a:t>AI Policy</a:t>
            </a:r>
          </a:p>
        </p:txBody>
      </p:sp>
      <p:sp>
        <p:nvSpPr>
          <p:cNvPr id="5" name="Slide Number Placeholder 4">
            <a:extLst>
              <a:ext uri="{FF2B5EF4-FFF2-40B4-BE49-F238E27FC236}">
                <a16:creationId xmlns:a16="http://schemas.microsoft.com/office/drawing/2014/main" id="{D27387F2-6519-8370-2508-C3173ACD1D6B}"/>
              </a:ext>
            </a:extLst>
          </p:cNvPr>
          <p:cNvSpPr>
            <a:spLocks noGrp="1"/>
          </p:cNvSpPr>
          <p:nvPr>
            <p:ph type="sldNum" sz="quarter" idx="12"/>
          </p:nvPr>
        </p:nvSpPr>
        <p:spPr/>
        <p:txBody>
          <a:bodyPr/>
          <a:lstStyle/>
          <a:p>
            <a:fld id="{D632C6B4-414F-3741-9161-A0ECAF96219A}" type="slidenum">
              <a:rPr lang="en-US" smtClean="0"/>
              <a:t>8</a:t>
            </a:fld>
            <a:endParaRPr lang="en-US"/>
          </a:p>
        </p:txBody>
      </p:sp>
      <p:sp>
        <p:nvSpPr>
          <p:cNvPr id="29" name="Rectangle 28">
            <a:extLst>
              <a:ext uri="{FF2B5EF4-FFF2-40B4-BE49-F238E27FC236}">
                <a16:creationId xmlns:a16="http://schemas.microsoft.com/office/drawing/2014/main" id="{18F86229-6EC4-4192-A7AA-9899B125E100}"/>
              </a:ext>
            </a:extLst>
          </p:cNvPr>
          <p:cNvSpPr/>
          <p:nvPr/>
        </p:nvSpPr>
        <p:spPr>
          <a:xfrm>
            <a:off x="310449" y="1253717"/>
            <a:ext cx="8523102" cy="2554545"/>
          </a:xfrm>
          <a:prstGeom prst="rect">
            <a:avLst/>
          </a:prstGeom>
        </p:spPr>
        <p:txBody>
          <a:bodyPr wrap="square">
            <a:spAutoFit/>
          </a:bodyPr>
          <a:lstStyle/>
          <a:p>
            <a:pPr lvl="0"/>
            <a:r>
              <a:rPr lang="en-US" b="1" dirty="0"/>
              <a:t>Exactly two acceptable uses for Generative AI (ChatGPT, Claude, etc.):</a:t>
            </a:r>
          </a:p>
          <a:p>
            <a:pPr marL="285750" lvl="0" indent="-285750">
              <a:buFontTx/>
              <a:buChar char="-"/>
            </a:pPr>
            <a:r>
              <a:rPr lang="en-US" dirty="0"/>
              <a:t>To help in completing the coding exercises to help with syntax, i.e., you don’t have to turn off </a:t>
            </a:r>
            <a:r>
              <a:rPr lang="en-US" dirty="0" err="1"/>
              <a:t>Github</a:t>
            </a:r>
            <a:r>
              <a:rPr lang="en-US" dirty="0"/>
              <a:t> CoPilot when completing the coding exercises.  </a:t>
            </a:r>
          </a:p>
          <a:p>
            <a:pPr marL="285750" lvl="0" indent="-285750">
              <a:buFontTx/>
              <a:buChar char="-"/>
            </a:pPr>
            <a:r>
              <a:rPr lang="en-US" dirty="0"/>
              <a:t>To convert your handwritten notes into LaTeX for submission.</a:t>
            </a:r>
            <a:r>
              <a:rPr lang="en-US" b="1" dirty="0"/>
              <a:t>  We reserve the right to request to see your original handwritten notes in this case.</a:t>
            </a:r>
            <a:endParaRPr lang="en-US" dirty="0"/>
          </a:p>
          <a:p>
            <a:pPr lvl="0"/>
            <a:endParaRPr lang="en-US" dirty="0"/>
          </a:p>
          <a:p>
            <a:pPr lvl="0"/>
            <a:r>
              <a:rPr lang="en-US" b="1" dirty="0"/>
              <a:t>Otherwise, all use of AI is forbidden</a:t>
            </a:r>
            <a:r>
              <a:rPr lang="en-US" dirty="0"/>
              <a:t>: if you cheat and use AI to complete the homework, it will be obvious to us, and we will report you.</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708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dissolve">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dissolve">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4" end="4"/>
                                            </p:txEl>
                                          </p:spTgt>
                                        </p:tgtEl>
                                        <p:attrNameLst>
                                          <p:attrName>style.visibility</p:attrName>
                                        </p:attrNameLst>
                                      </p:cBhvr>
                                      <p:to>
                                        <p:strVal val="visible"/>
                                      </p:to>
                                    </p:set>
                                    <p:animEffect transition="in" filter="dissolve">
                                      <p:cBhvr>
                                        <p:cTn id="22" dur="500"/>
                                        <p:tgtEl>
                                          <p:spTgt spid="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264655</TotalTime>
  <Words>1251</Words>
  <Application>Microsoft Macintosh PowerPoint</Application>
  <PresentationFormat>On-screen Show (16:9)</PresentationFormat>
  <Paragraphs>80</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Georgia</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2610</cp:revision>
  <cp:lastPrinted>2019-08-05T19:45:22Z</cp:lastPrinted>
  <dcterms:created xsi:type="dcterms:W3CDTF">2016-12-08T19:27:44Z</dcterms:created>
  <dcterms:modified xsi:type="dcterms:W3CDTF">2025-01-16T14:13:02Z</dcterms:modified>
  <cp:category/>
</cp:coreProperties>
</file>