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20"/>
  </p:notesMasterIdLst>
  <p:handoutMasterIdLst>
    <p:handoutMasterId r:id="rId21"/>
  </p:handoutMasterIdLst>
  <p:sldIdLst>
    <p:sldId id="256" r:id="rId2"/>
    <p:sldId id="257" r:id="rId3"/>
    <p:sldId id="259" r:id="rId4"/>
    <p:sldId id="260" r:id="rId5"/>
    <p:sldId id="268" r:id="rId6"/>
    <p:sldId id="269" r:id="rId7"/>
    <p:sldId id="270" r:id="rId8"/>
    <p:sldId id="271" r:id="rId9"/>
    <p:sldId id="273" r:id="rId10"/>
    <p:sldId id="276" r:id="rId11"/>
    <p:sldId id="275" r:id="rId12"/>
    <p:sldId id="274" r:id="rId13"/>
    <p:sldId id="277" r:id="rId14"/>
    <p:sldId id="279" r:id="rId15"/>
    <p:sldId id="281" r:id="rId16"/>
    <p:sldId id="280" r:id="rId17"/>
    <p:sldId id="262"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Увод и анализ" id="{682E7B88-1ECC-4603-AA98-F2BBC763C6F4}">
          <p14:sldIdLst>
            <p14:sldId id="256"/>
            <p14:sldId id="257"/>
            <p14:sldId id="259"/>
            <p14:sldId id="260"/>
          </p14:sldIdLst>
        </p14:section>
        <p14:section name="Основни модули и действие" id="{6CFE33ED-EBA7-40FE-8D8C-F97BA978ADF8}">
          <p14:sldIdLst>
            <p14:sldId id="268"/>
            <p14:sldId id="269"/>
            <p14:sldId id="270"/>
            <p14:sldId id="271"/>
            <p14:sldId id="273"/>
            <p14:sldId id="276"/>
            <p14:sldId id="275"/>
            <p14:sldId id="274"/>
          </p14:sldIdLst>
        </p14:section>
        <p14:section name="Доп. модули" id="{5F0D7D25-7831-4E99-A98C-490B71CFFB45}">
          <p14:sldIdLst>
            <p14:sldId id="277"/>
            <p14:sldId id="279"/>
            <p14:sldId id="281"/>
          </p14:sldIdLst>
        </p14:section>
        <p14:section name="Анализ на уязвимости" id="{C63B09EA-A18B-492D-AB70-D47C75A11913}">
          <p14:sldIdLst>
            <p14:sldId id="280"/>
          </p14:sldIdLst>
        </p14:section>
        <p14:section name="Заключение" id="{8C545143-7BDA-431B-BA06-803AA6102945}">
          <p14:sldIdLst>
            <p14:sldId id="262"/>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536" autoAdjust="0"/>
  </p:normalViewPr>
  <p:slideViewPr>
    <p:cSldViewPr snapToGrid="0">
      <p:cViewPr varScale="1">
        <p:scale>
          <a:sx n="71" d="100"/>
          <a:sy n="71" d="100"/>
        </p:scale>
        <p:origin x="1109"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A5B429-EB92-4894-8C07-0ED721E74D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E04AA5-97E9-42F4-AABB-7EAF12EAF5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D17D2B-A20E-4E90-B1F0-3738E3209323}" type="datetimeFigureOut">
              <a:rPr lang="en-US" smtClean="0"/>
              <a:t>3/12/2022</a:t>
            </a:fld>
            <a:endParaRPr lang="en-US"/>
          </a:p>
        </p:txBody>
      </p:sp>
      <p:sp>
        <p:nvSpPr>
          <p:cNvPr id="4" name="Footer Placeholder 3">
            <a:extLst>
              <a:ext uri="{FF2B5EF4-FFF2-40B4-BE49-F238E27FC236}">
                <a16:creationId xmlns:a16="http://schemas.microsoft.com/office/drawing/2014/main" id="{8F136799-EF59-4C44-B78F-2C6AD87CFA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677457-0BE6-4296-9045-4C9F2415A6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76BEA-C48B-4B0A-905D-9970AD8FC781}" type="slidenum">
              <a:rPr lang="en-US" smtClean="0"/>
              <a:t>‹#›</a:t>
            </a:fld>
            <a:endParaRPr lang="en-US"/>
          </a:p>
        </p:txBody>
      </p:sp>
    </p:spTree>
    <p:extLst>
      <p:ext uri="{BB962C8B-B14F-4D97-AF65-F5344CB8AC3E}">
        <p14:creationId xmlns:p14="http://schemas.microsoft.com/office/powerpoint/2010/main" val="3036881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6B585-9AB1-44DF-B05F-ADAB6B82D878}" type="datetimeFigureOut">
              <a:rPr lang="en-US" smtClean="0"/>
              <a:t>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BD014-FB77-415C-AFC5-9C85DDE25141}" type="slidenum">
              <a:rPr lang="en-US" smtClean="0"/>
              <a:t>‹#›</a:t>
            </a:fld>
            <a:endParaRPr lang="en-US"/>
          </a:p>
        </p:txBody>
      </p:sp>
    </p:spTree>
    <p:extLst>
      <p:ext uri="{BB962C8B-B14F-4D97-AF65-F5344CB8AC3E}">
        <p14:creationId xmlns:p14="http://schemas.microsoft.com/office/powerpoint/2010/main" val="1763320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noProof="0" dirty="0"/>
              <a:t>Уважаеми господин председател на Държавната изпитна комисия, уважаеми членове на Държавната изпитна комисия, дами и господа.</a:t>
            </a:r>
          </a:p>
          <a:p>
            <a:r>
              <a:rPr lang="bg-BG" noProof="0" dirty="0"/>
              <a:t>Казвам се Николай Живков Николов и днес ще Ви представя дипломната си работа, която се занимава с разработката на софтуер за генериране на справки и отчети. Целта на проекта е да автоматизира създаването на месечни отчети за преподавателският състав от университета. </a:t>
            </a:r>
            <a:r>
              <a:rPr lang="bg-BG" sz="1800" dirty="0">
                <a:effectLst/>
                <a:latin typeface="Times New Roman" panose="02020603050405020304" pitchFamily="18" charset="0"/>
                <a:ea typeface="Calibri" panose="020F0502020204030204" pitchFamily="34" charset="0"/>
              </a:rPr>
              <a:t>В краен резултат това ще доведе до спестяване на значителен времеви ресурс при изготвяне на различните видове документи. </a:t>
            </a:r>
            <a:endParaRPr lang="bg-BG" noProof="0" dirty="0"/>
          </a:p>
        </p:txBody>
      </p:sp>
      <p:sp>
        <p:nvSpPr>
          <p:cNvPr id="4" name="Slide Number Placeholder 3"/>
          <p:cNvSpPr>
            <a:spLocks noGrp="1"/>
          </p:cNvSpPr>
          <p:nvPr>
            <p:ph type="sldNum" sz="quarter" idx="5"/>
          </p:nvPr>
        </p:nvSpPr>
        <p:spPr/>
        <p:txBody>
          <a:bodyPr/>
          <a:lstStyle/>
          <a:p>
            <a:fld id="{E13BD014-FB77-415C-AFC5-9C85DDE25141}" type="slidenum">
              <a:rPr lang="en-US" smtClean="0"/>
              <a:t>1</a:t>
            </a:fld>
            <a:endParaRPr lang="en-US"/>
          </a:p>
        </p:txBody>
      </p:sp>
    </p:spTree>
    <p:extLst>
      <p:ext uri="{BB962C8B-B14F-4D97-AF65-F5344CB8AC3E}">
        <p14:creationId xmlns:p14="http://schemas.microsoft.com/office/powerpoint/2010/main" val="3628360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Обработването става чрез извличане на информация от съответният </a:t>
            </a:r>
            <a:r>
              <a:rPr lang="en-US" dirty="0"/>
              <a:t>HTML </a:t>
            </a:r>
            <a:r>
              <a:rPr lang="bg-BG" dirty="0"/>
              <a:t>код.</a:t>
            </a:r>
          </a:p>
          <a:p>
            <a:r>
              <a:rPr lang="bg-BG" dirty="0"/>
              <a:t>В резултат данните се съхраняват в два обекта – </a:t>
            </a:r>
            <a:r>
              <a:rPr lang="en-US" dirty="0"/>
              <a:t>Day</a:t>
            </a:r>
            <a:r>
              <a:rPr lang="bg-BG" dirty="0"/>
              <a:t>, който съдържа информация за деня</a:t>
            </a:r>
            <a:r>
              <a:rPr lang="en-US" dirty="0"/>
              <a:t> </a:t>
            </a:r>
            <a:r>
              <a:rPr lang="bg-BG" dirty="0"/>
              <a:t>и</a:t>
            </a:r>
            <a:r>
              <a:rPr lang="en-US" dirty="0"/>
              <a:t> </a:t>
            </a:r>
            <a:r>
              <a:rPr lang="bg-BG" dirty="0"/>
              <a:t>списък от лекции,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bg-BG" dirty="0"/>
              <a:t>И </a:t>
            </a:r>
            <a:r>
              <a:rPr lang="en-US" dirty="0"/>
              <a:t>Lecture</a:t>
            </a:r>
            <a:r>
              <a:rPr lang="bg-BG" dirty="0"/>
              <a:t>, който съдържа информацията за всяко занятие.</a:t>
            </a:r>
          </a:p>
        </p:txBody>
      </p:sp>
      <p:sp>
        <p:nvSpPr>
          <p:cNvPr id="4" name="Slide Number Placeholder 3"/>
          <p:cNvSpPr>
            <a:spLocks noGrp="1"/>
          </p:cNvSpPr>
          <p:nvPr>
            <p:ph type="sldNum" sz="quarter" idx="5"/>
          </p:nvPr>
        </p:nvSpPr>
        <p:spPr/>
        <p:txBody>
          <a:bodyPr/>
          <a:lstStyle/>
          <a:p>
            <a:fld id="{E13BD014-FB77-415C-AFC5-9C85DDE25141}" type="slidenum">
              <a:rPr lang="en-US" smtClean="0"/>
              <a:t>10</a:t>
            </a:fld>
            <a:endParaRPr lang="en-US"/>
          </a:p>
        </p:txBody>
      </p:sp>
    </p:spTree>
    <p:extLst>
      <p:ext uri="{BB962C8B-B14F-4D97-AF65-F5344CB8AC3E}">
        <p14:creationId xmlns:p14="http://schemas.microsoft.com/office/powerpoint/2010/main" val="2314126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След саниране, програмата преминава към съхранение на данните във файлове и запаметяването им в системата.</a:t>
            </a:r>
          </a:p>
          <a:p>
            <a:r>
              <a:rPr lang="bg-BG" dirty="0"/>
              <a:t>По време на експортирането на месечните отчети се случват три стъпки –повторна обработка на информацията, попълване на липсващи данни, записване. Повторната обработка филтрира само нужните елементи от първоначалните данни – името на занятието и класните отделения. След това те се използват за намиране на останалата информация като брой и вид студенти за съответното класно. Накрая, новата информация се записва във шаблонен файл. </a:t>
            </a:r>
          </a:p>
        </p:txBody>
      </p:sp>
      <p:sp>
        <p:nvSpPr>
          <p:cNvPr id="4" name="Slide Number Placeholder 3"/>
          <p:cNvSpPr>
            <a:spLocks noGrp="1"/>
          </p:cNvSpPr>
          <p:nvPr>
            <p:ph type="sldNum" sz="quarter" idx="5"/>
          </p:nvPr>
        </p:nvSpPr>
        <p:spPr/>
        <p:txBody>
          <a:bodyPr/>
          <a:lstStyle/>
          <a:p>
            <a:fld id="{E13BD014-FB77-415C-AFC5-9C85DDE25141}" type="slidenum">
              <a:rPr lang="en-US" smtClean="0"/>
              <a:t>11</a:t>
            </a:fld>
            <a:endParaRPr lang="en-US"/>
          </a:p>
        </p:txBody>
      </p:sp>
    </p:spTree>
    <p:extLst>
      <p:ext uri="{BB962C8B-B14F-4D97-AF65-F5344CB8AC3E}">
        <p14:creationId xmlns:p14="http://schemas.microsoft.com/office/powerpoint/2010/main" val="4219949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Седмичните справки съдържат по-малко логика. Данните не се преработват отново, а директно биват обходени и запазени във файл от тип </a:t>
            </a:r>
            <a:r>
              <a:rPr lang="en-US" dirty="0"/>
              <a:t>.docx (Word) </a:t>
            </a:r>
            <a:r>
              <a:rPr lang="bg-BG" dirty="0"/>
              <a:t>или </a:t>
            </a:r>
            <a:r>
              <a:rPr lang="en-US" dirty="0"/>
              <a:t>.txt.</a:t>
            </a:r>
            <a:endParaRPr lang="bg-BG" dirty="0"/>
          </a:p>
        </p:txBody>
      </p:sp>
      <p:sp>
        <p:nvSpPr>
          <p:cNvPr id="4" name="Slide Number Placeholder 3"/>
          <p:cNvSpPr>
            <a:spLocks noGrp="1"/>
          </p:cNvSpPr>
          <p:nvPr>
            <p:ph type="sldNum" sz="quarter" idx="5"/>
          </p:nvPr>
        </p:nvSpPr>
        <p:spPr/>
        <p:txBody>
          <a:bodyPr/>
          <a:lstStyle/>
          <a:p>
            <a:fld id="{E13BD014-FB77-415C-AFC5-9C85DDE25141}" type="slidenum">
              <a:rPr lang="en-US" smtClean="0"/>
              <a:t>12</a:t>
            </a:fld>
            <a:endParaRPr lang="en-US"/>
          </a:p>
        </p:txBody>
      </p:sp>
    </p:spTree>
    <p:extLst>
      <p:ext uri="{BB962C8B-B14F-4D97-AF65-F5344CB8AC3E}">
        <p14:creationId xmlns:p14="http://schemas.microsoft.com/office/powerpoint/2010/main" val="550912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dirty="0"/>
              <a:t>Това бяха на кратко основните стъпки за изпълнение. Съществуват и допълнителни модули като конфигурационният, който се грижи за запазването на избраните данни, улеснявайки повторното използването на програмата. </a:t>
            </a:r>
            <a:r>
              <a:rPr lang="bg-BG" dirty="0" err="1"/>
              <a:t>Логинг</a:t>
            </a:r>
            <a:r>
              <a:rPr lang="bg-BG" dirty="0"/>
              <a:t> модулът, който записва информация за всички действия, които се случват по време на изпълнението на програмата. Чрез него могат да се идентифицират проблеми в реална среда. Последната важна част е </a:t>
            </a:r>
            <a:r>
              <a:rPr lang="bg-BG" dirty="0" err="1"/>
              <a:t>компилационната</a:t>
            </a:r>
            <a:r>
              <a:rPr lang="bg-BG" dirty="0"/>
              <a:t>, която позволява превръщането всички модули в изпълнима програма. Освен тях съществуват и няколко други модула, който са технически подробности, затова няма да бъдат разглеждани в презентацията.</a:t>
            </a:r>
          </a:p>
        </p:txBody>
      </p:sp>
      <p:sp>
        <p:nvSpPr>
          <p:cNvPr id="4" name="Slide Number Placeholder 3"/>
          <p:cNvSpPr>
            <a:spLocks noGrp="1"/>
          </p:cNvSpPr>
          <p:nvPr>
            <p:ph type="sldNum" sz="quarter" idx="5"/>
          </p:nvPr>
        </p:nvSpPr>
        <p:spPr/>
        <p:txBody>
          <a:bodyPr/>
          <a:lstStyle/>
          <a:p>
            <a:fld id="{E13BD014-FB77-415C-AFC5-9C85DDE25141}" type="slidenum">
              <a:rPr lang="en-US" smtClean="0"/>
              <a:t>13</a:t>
            </a:fld>
            <a:endParaRPr lang="en-US"/>
          </a:p>
        </p:txBody>
      </p:sp>
    </p:spTree>
    <p:extLst>
      <p:ext uri="{BB962C8B-B14F-4D97-AF65-F5344CB8AC3E}">
        <p14:creationId xmlns:p14="http://schemas.microsoft.com/office/powerpoint/2010/main" val="2657548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dirty="0"/>
              <a:t>Това бяха на кратко основните стъпки за изпълнение. Съществуват и допълнителни модули като конфигурационният, който се грижи за запазването на избраните данни, улеснявайки повторното използването на програмата. </a:t>
            </a:r>
            <a:r>
              <a:rPr lang="bg-BG" dirty="0" err="1"/>
              <a:t>Логинг</a:t>
            </a:r>
            <a:r>
              <a:rPr lang="bg-BG" dirty="0"/>
              <a:t> модулът, който записва информация за всички действия, които се случват по време на изпълнението на програмата. Чрез него могат да се идентифицират проблеми в реална среда. Последната важна част е </a:t>
            </a:r>
            <a:r>
              <a:rPr lang="bg-BG" dirty="0" err="1"/>
              <a:t>компилационната</a:t>
            </a:r>
            <a:r>
              <a:rPr lang="bg-BG" dirty="0"/>
              <a:t>, която позволява превръщането всички модули в изпълнима програма. Освен тях съществуват и няколко други модула, който са технически подробности, затова няма да бъдат разглеждани в презентацията.</a:t>
            </a:r>
          </a:p>
        </p:txBody>
      </p:sp>
      <p:sp>
        <p:nvSpPr>
          <p:cNvPr id="4" name="Slide Number Placeholder 3"/>
          <p:cNvSpPr>
            <a:spLocks noGrp="1"/>
          </p:cNvSpPr>
          <p:nvPr>
            <p:ph type="sldNum" sz="quarter" idx="5"/>
          </p:nvPr>
        </p:nvSpPr>
        <p:spPr/>
        <p:txBody>
          <a:bodyPr/>
          <a:lstStyle/>
          <a:p>
            <a:fld id="{E13BD014-FB77-415C-AFC5-9C85DDE25141}" type="slidenum">
              <a:rPr lang="en-US" smtClean="0"/>
              <a:t>14</a:t>
            </a:fld>
            <a:endParaRPr lang="en-US"/>
          </a:p>
        </p:txBody>
      </p:sp>
    </p:spTree>
    <p:extLst>
      <p:ext uri="{BB962C8B-B14F-4D97-AF65-F5344CB8AC3E}">
        <p14:creationId xmlns:p14="http://schemas.microsoft.com/office/powerpoint/2010/main" val="396690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dirty="0"/>
              <a:t>Това бяха на кратко основните стъпки за изпълнение. Съществуват и допълнителни модули като конфигурационният, който се грижи за запазването на избраните данни, улеснявайки повторното използването на програмата. </a:t>
            </a:r>
            <a:r>
              <a:rPr lang="bg-BG" dirty="0" err="1"/>
              <a:t>Логинг</a:t>
            </a:r>
            <a:r>
              <a:rPr lang="bg-BG" dirty="0"/>
              <a:t> модулът, който записва информация за всички действия, които се случват по време на изпълнението на програмата. Чрез него могат да се идентифицират проблеми в реална среда. Последната важна част е </a:t>
            </a:r>
            <a:r>
              <a:rPr lang="bg-BG" dirty="0" err="1"/>
              <a:t>компилационната</a:t>
            </a:r>
            <a:r>
              <a:rPr lang="bg-BG" dirty="0"/>
              <a:t>, която позволява превръщането всички модули в изпълнима програма. Освен тях съществуват и няколко други модула, който са технически подробности, затова няма да бъдат разглеждани в презентацията.</a:t>
            </a:r>
          </a:p>
        </p:txBody>
      </p:sp>
      <p:sp>
        <p:nvSpPr>
          <p:cNvPr id="4" name="Slide Number Placeholder 3"/>
          <p:cNvSpPr>
            <a:spLocks noGrp="1"/>
          </p:cNvSpPr>
          <p:nvPr>
            <p:ph type="sldNum" sz="quarter" idx="5"/>
          </p:nvPr>
        </p:nvSpPr>
        <p:spPr/>
        <p:txBody>
          <a:bodyPr/>
          <a:lstStyle/>
          <a:p>
            <a:fld id="{E13BD014-FB77-415C-AFC5-9C85DDE25141}" type="slidenum">
              <a:rPr lang="en-US" smtClean="0"/>
              <a:t>15</a:t>
            </a:fld>
            <a:endParaRPr lang="en-US"/>
          </a:p>
        </p:txBody>
      </p:sp>
    </p:spTree>
    <p:extLst>
      <p:ext uri="{BB962C8B-B14F-4D97-AF65-F5344CB8AC3E}">
        <p14:creationId xmlns:p14="http://schemas.microsoft.com/office/powerpoint/2010/main" val="3410245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След създаване на основата функционалност на проекта е направен анализ на уязвимостите.</a:t>
            </a:r>
          </a:p>
          <a:p>
            <a:r>
              <a:rPr lang="bg-BG" dirty="0"/>
              <a:t>Теоретично са разгледани възможните атаки, към които програмата може да бъде уязвима. </a:t>
            </a:r>
          </a:p>
          <a:p>
            <a:r>
              <a:rPr lang="bg-BG" dirty="0"/>
              <a:t>Практически са използвани инструменти за сканиране на уязвимости в написаният код и използваните модули на </a:t>
            </a:r>
            <a:r>
              <a:rPr lang="en-US" dirty="0"/>
              <a:t>Python</a:t>
            </a:r>
            <a:r>
              <a:rPr lang="bg-BG" dirty="0"/>
              <a:t>.</a:t>
            </a:r>
          </a:p>
          <a:p>
            <a:r>
              <a:rPr lang="bg-BG" dirty="0"/>
              <a:t>В резултат не са намерени съществуващи проблеми и е заключено, че основната уязвимост на проекта би дошла от човешка грешка и сдобиване с програмата от трето лице.</a:t>
            </a:r>
          </a:p>
        </p:txBody>
      </p:sp>
      <p:sp>
        <p:nvSpPr>
          <p:cNvPr id="4" name="Slide Number Placeholder 3"/>
          <p:cNvSpPr>
            <a:spLocks noGrp="1"/>
          </p:cNvSpPr>
          <p:nvPr>
            <p:ph type="sldNum" sz="quarter" idx="5"/>
          </p:nvPr>
        </p:nvSpPr>
        <p:spPr/>
        <p:txBody>
          <a:bodyPr/>
          <a:lstStyle/>
          <a:p>
            <a:fld id="{E13BD014-FB77-415C-AFC5-9C85DDE25141}" type="slidenum">
              <a:rPr lang="en-US" smtClean="0"/>
              <a:t>16</a:t>
            </a:fld>
            <a:endParaRPr lang="en-US"/>
          </a:p>
        </p:txBody>
      </p:sp>
    </p:spTree>
    <p:extLst>
      <p:ext uri="{BB962C8B-B14F-4D97-AF65-F5344CB8AC3E}">
        <p14:creationId xmlns:p14="http://schemas.microsoft.com/office/powerpoint/2010/main" val="1208027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В резултат на този проект е създадена програма със следните възможности:</a:t>
            </a:r>
          </a:p>
          <a:p>
            <a:r>
              <a:rPr lang="bg-BG" dirty="0"/>
              <a:t>Създаване на месечни отчети с частична пълнота, висока точност и бързодействие около 1.32 сек. </a:t>
            </a:r>
          </a:p>
          <a:p>
            <a:r>
              <a:rPr lang="bg-BG" dirty="0"/>
              <a:t>Въпреки липсата на пълно попълване на отчета, времето, което се спестява в един месец е значително когато се умножи по броят на преподавателският състав. Също така, при пълно наличие на нужните данни, пълнотата и точността могат да бъдат максимални.</a:t>
            </a:r>
          </a:p>
          <a:p>
            <a:endParaRPr lang="bg-BG" dirty="0"/>
          </a:p>
          <a:p>
            <a:r>
              <a:rPr lang="bg-BG" dirty="0"/>
              <a:t>Освен основната си функция, програмата може да създава седмични програми в удобен и преносим вид.</a:t>
            </a:r>
          </a:p>
          <a:p>
            <a:r>
              <a:rPr lang="bg-BG" dirty="0"/>
              <a:t>Освен за преподаватели, тук могат да бъдат създавани и програми за студенти и стаи. По този начин всеки член на университета може да държи в себе си удобен файл със седмичните си програми, а по желание същите могат да бъдат разпечатани в стаите.</a:t>
            </a:r>
          </a:p>
          <a:p>
            <a:endParaRPr lang="bg-BG" dirty="0"/>
          </a:p>
          <a:p>
            <a:r>
              <a:rPr lang="bg-BG" dirty="0"/>
              <a:t>Последно е направен анализ на възможните уязвимости, като такива не са намерени.</a:t>
            </a:r>
          </a:p>
          <a:p>
            <a:endParaRPr lang="bg-BG" dirty="0"/>
          </a:p>
          <a:p>
            <a:r>
              <a:rPr lang="bg-BG" dirty="0"/>
              <a:t>Изследвани са и допълни възможности за разрастване на програмата. Като допълнение може да бъде създадена мобилна или уеб версия за по-висока </a:t>
            </a:r>
            <a:r>
              <a:rPr lang="bg-BG" dirty="0" err="1"/>
              <a:t>портативност</a:t>
            </a:r>
            <a:r>
              <a:rPr lang="bg-BG" dirty="0"/>
              <a:t>, както и да се увеличат броят поддържани формати.</a:t>
            </a:r>
          </a:p>
          <a:p>
            <a:endParaRPr lang="bg-BG" dirty="0"/>
          </a:p>
        </p:txBody>
      </p:sp>
      <p:sp>
        <p:nvSpPr>
          <p:cNvPr id="4" name="Slide Number Placeholder 3"/>
          <p:cNvSpPr>
            <a:spLocks noGrp="1"/>
          </p:cNvSpPr>
          <p:nvPr>
            <p:ph type="sldNum" sz="quarter" idx="5"/>
          </p:nvPr>
        </p:nvSpPr>
        <p:spPr/>
        <p:txBody>
          <a:bodyPr/>
          <a:lstStyle/>
          <a:p>
            <a:fld id="{E13BD014-FB77-415C-AFC5-9C85DDE25141}" type="slidenum">
              <a:rPr lang="en-US" smtClean="0"/>
              <a:t>17</a:t>
            </a:fld>
            <a:endParaRPr lang="en-US"/>
          </a:p>
        </p:txBody>
      </p:sp>
    </p:spTree>
    <p:extLst>
      <p:ext uri="{BB962C8B-B14F-4D97-AF65-F5344CB8AC3E}">
        <p14:creationId xmlns:p14="http://schemas.microsoft.com/office/powerpoint/2010/main" val="3412907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Въпроси ???</a:t>
            </a:r>
          </a:p>
        </p:txBody>
      </p:sp>
      <p:sp>
        <p:nvSpPr>
          <p:cNvPr id="4" name="Slide Number Placeholder 3"/>
          <p:cNvSpPr>
            <a:spLocks noGrp="1"/>
          </p:cNvSpPr>
          <p:nvPr>
            <p:ph type="sldNum" sz="quarter" idx="5"/>
          </p:nvPr>
        </p:nvSpPr>
        <p:spPr/>
        <p:txBody>
          <a:bodyPr/>
          <a:lstStyle/>
          <a:p>
            <a:fld id="{E13BD014-FB77-415C-AFC5-9C85DDE25141}" type="slidenum">
              <a:rPr lang="en-US" smtClean="0"/>
              <a:t>18</a:t>
            </a:fld>
            <a:endParaRPr lang="en-US"/>
          </a:p>
        </p:txBody>
      </p:sp>
    </p:spTree>
    <p:extLst>
      <p:ext uri="{BB962C8B-B14F-4D97-AF65-F5344CB8AC3E}">
        <p14:creationId xmlns:p14="http://schemas.microsoft.com/office/powerpoint/2010/main" val="247645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Всеки месец преподавателският състав изготвя отчет на всички проведени занятия през съответният времеви период.</a:t>
            </a:r>
          </a:p>
          <a:p>
            <a:r>
              <a:rPr lang="bg-BG" dirty="0"/>
              <a:t>Данните, които биват включени засягат всички нормативни и свръхнормативни лекции, упражнения и изпити.</a:t>
            </a:r>
          </a:p>
          <a:p>
            <a:r>
              <a:rPr lang="bg-BG" dirty="0"/>
              <a:t>Изготвянето на тези отчети, обаче, отнема излишно количество време, тъй като данните в него са напълно зависими от налична информация.</a:t>
            </a:r>
          </a:p>
          <a:p>
            <a:r>
              <a:rPr lang="bg-BG" dirty="0"/>
              <a:t>Това означава, че това време би могло да бъде спестено ако процесът на изготвяне се автоматизира.</a:t>
            </a:r>
          </a:p>
          <a:p>
            <a:r>
              <a:rPr lang="bg-BG" dirty="0"/>
              <a:t>Допълнително, тъй като проектът засяга обработката на седмични заявки може да се разреши втори проблем – създаването на преносими справки за седмичните занятия.</a:t>
            </a:r>
          </a:p>
          <a:p>
            <a:r>
              <a:rPr lang="bg-BG" dirty="0"/>
              <a:t>Този проект се занимава с процесът на автоматизация на съответните действия, както и с анализ на уязвимостите на резултатният продукт.</a:t>
            </a:r>
            <a:endParaRPr lang="en-US" dirty="0"/>
          </a:p>
        </p:txBody>
      </p:sp>
      <p:sp>
        <p:nvSpPr>
          <p:cNvPr id="4" name="Slide Number Placeholder 3"/>
          <p:cNvSpPr>
            <a:spLocks noGrp="1"/>
          </p:cNvSpPr>
          <p:nvPr>
            <p:ph type="sldNum" sz="quarter" idx="5"/>
          </p:nvPr>
        </p:nvSpPr>
        <p:spPr/>
        <p:txBody>
          <a:bodyPr/>
          <a:lstStyle/>
          <a:p>
            <a:fld id="{E13BD014-FB77-415C-AFC5-9C85DDE25141}" type="slidenum">
              <a:rPr lang="en-US" smtClean="0"/>
              <a:t>2</a:t>
            </a:fld>
            <a:endParaRPr lang="en-US"/>
          </a:p>
        </p:txBody>
      </p:sp>
    </p:spTree>
    <p:extLst>
      <p:ext uri="{BB962C8B-B14F-4D97-AF65-F5344CB8AC3E}">
        <p14:creationId xmlns:p14="http://schemas.microsoft.com/office/powerpoint/2010/main" val="6907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За начало, в проектът е направени сравнение на възможните подходи за разработка.</a:t>
            </a:r>
          </a:p>
          <a:p>
            <a:r>
              <a:rPr lang="bg-BG" dirty="0"/>
              <a:t>Разгледани са три от най-известните програмни езици – </a:t>
            </a:r>
            <a:r>
              <a:rPr lang="en-US" dirty="0"/>
              <a:t>Java, C++ &amp; Python</a:t>
            </a:r>
            <a:r>
              <a:rPr lang="bg-BG" dirty="0"/>
              <a:t>. За сравнение са използвани критерии като бързодействие, удобство на писане, скорост на разработка, наличие на лицензи и лично предпочитание. На тяхна база е направен избор да се работи с Питон, като основен критерии е удобството и скоростта на разработка. Бързодействието е важно, но не е приоритетно, тъй като не са налични множество сложни математически операции.</a:t>
            </a:r>
          </a:p>
        </p:txBody>
      </p:sp>
      <p:sp>
        <p:nvSpPr>
          <p:cNvPr id="4" name="Slide Number Placeholder 3"/>
          <p:cNvSpPr>
            <a:spLocks noGrp="1"/>
          </p:cNvSpPr>
          <p:nvPr>
            <p:ph type="sldNum" sz="quarter" idx="5"/>
          </p:nvPr>
        </p:nvSpPr>
        <p:spPr/>
        <p:txBody>
          <a:bodyPr/>
          <a:lstStyle/>
          <a:p>
            <a:fld id="{E13BD014-FB77-415C-AFC5-9C85DDE25141}" type="slidenum">
              <a:rPr lang="en-US" smtClean="0"/>
              <a:t>3</a:t>
            </a:fld>
            <a:endParaRPr lang="en-US"/>
          </a:p>
        </p:txBody>
      </p:sp>
    </p:spTree>
    <p:extLst>
      <p:ext uri="{BB962C8B-B14F-4D97-AF65-F5344CB8AC3E}">
        <p14:creationId xmlns:p14="http://schemas.microsoft.com/office/powerpoint/2010/main" val="3399347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Освен </a:t>
            </a:r>
            <a:r>
              <a:rPr lang="en-US" dirty="0"/>
              <a:t>Python </a:t>
            </a:r>
            <a:r>
              <a:rPr lang="bg-BG" dirty="0"/>
              <a:t>е използван </a:t>
            </a:r>
            <a:r>
              <a:rPr lang="en-US" dirty="0"/>
              <a:t>Visual Studio Code </a:t>
            </a:r>
            <a:r>
              <a:rPr lang="bg-BG" dirty="0"/>
              <a:t>като платформа за написването и компилирането на кода, както и </a:t>
            </a:r>
            <a:r>
              <a:rPr lang="en-US" dirty="0"/>
              <a:t>GitHub </a:t>
            </a:r>
            <a:r>
              <a:rPr lang="bg-BG" dirty="0"/>
              <a:t>за следене на промени по различните части на проекта. Освен тях са използвани различни модули на </a:t>
            </a:r>
            <a:r>
              <a:rPr lang="en-US" dirty="0"/>
              <a:t>python,</a:t>
            </a:r>
            <a:r>
              <a:rPr lang="bg-BG" dirty="0"/>
              <a:t> който се занимават със създаване на графичен интерфейс, работа с файлове от тип </a:t>
            </a:r>
            <a:r>
              <a:rPr lang="en-US" dirty="0"/>
              <a:t>.xlsx &amp; .docx</a:t>
            </a:r>
            <a:r>
              <a:rPr lang="bg-BG" dirty="0"/>
              <a:t>, компилация към изпълним код и други</a:t>
            </a:r>
          </a:p>
          <a:p>
            <a:endParaRPr lang="bg-BG" dirty="0"/>
          </a:p>
        </p:txBody>
      </p:sp>
      <p:sp>
        <p:nvSpPr>
          <p:cNvPr id="4" name="Slide Number Placeholder 3"/>
          <p:cNvSpPr>
            <a:spLocks noGrp="1"/>
          </p:cNvSpPr>
          <p:nvPr>
            <p:ph type="sldNum" sz="quarter" idx="5"/>
          </p:nvPr>
        </p:nvSpPr>
        <p:spPr/>
        <p:txBody>
          <a:bodyPr/>
          <a:lstStyle/>
          <a:p>
            <a:fld id="{E13BD014-FB77-415C-AFC5-9C85DDE25141}" type="slidenum">
              <a:rPr lang="en-US" smtClean="0"/>
              <a:t>4</a:t>
            </a:fld>
            <a:endParaRPr lang="en-US"/>
          </a:p>
        </p:txBody>
      </p:sp>
    </p:spTree>
    <p:extLst>
      <p:ext uri="{BB962C8B-B14F-4D97-AF65-F5344CB8AC3E}">
        <p14:creationId xmlns:p14="http://schemas.microsoft.com/office/powerpoint/2010/main" val="297548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В разработката ще бъдат представени основните модули на програмата и тяхното действие.</a:t>
            </a:r>
          </a:p>
          <a:p>
            <a:r>
              <a:rPr lang="bg-BG" dirty="0"/>
              <a:t>Първият от тях е графичният интерфейс.</a:t>
            </a:r>
          </a:p>
          <a:p>
            <a:r>
              <a:rPr lang="bg-BG" dirty="0"/>
              <a:t>Дадената блок схема показва общото действие на интерфейса от начало до край, като удебелените правоъгълници са действия, за които са отговорни другите модули. Интерфейса позволява попълване на нужните данни, след което се изпълнява съответното действие. След изпълнението му се показва екран за успех/грешка.</a:t>
            </a:r>
          </a:p>
          <a:p>
            <a:r>
              <a:rPr lang="bg-BG" dirty="0"/>
              <a:t>Той е разделен на три части – отчети, справки и индекси за улеснение. </a:t>
            </a:r>
          </a:p>
        </p:txBody>
      </p:sp>
      <p:sp>
        <p:nvSpPr>
          <p:cNvPr id="4" name="Slide Number Placeholder 3"/>
          <p:cNvSpPr>
            <a:spLocks noGrp="1"/>
          </p:cNvSpPr>
          <p:nvPr>
            <p:ph type="sldNum" sz="quarter" idx="5"/>
          </p:nvPr>
        </p:nvSpPr>
        <p:spPr/>
        <p:txBody>
          <a:bodyPr/>
          <a:lstStyle/>
          <a:p>
            <a:fld id="{E13BD014-FB77-415C-AFC5-9C85DDE25141}" type="slidenum">
              <a:rPr lang="en-US" smtClean="0"/>
              <a:t>5</a:t>
            </a:fld>
            <a:endParaRPr lang="en-US"/>
          </a:p>
        </p:txBody>
      </p:sp>
    </p:spTree>
    <p:extLst>
      <p:ext uri="{BB962C8B-B14F-4D97-AF65-F5344CB8AC3E}">
        <p14:creationId xmlns:p14="http://schemas.microsoft.com/office/powerpoint/2010/main" val="3568295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В ляво може да бъде видян първият екран - месечни отчети, </a:t>
            </a:r>
          </a:p>
          <a:p>
            <a:r>
              <a:rPr lang="bg-BG" dirty="0"/>
              <a:t>А в дясно – диалози при успех или грешка по време на изпълнение.</a:t>
            </a:r>
          </a:p>
        </p:txBody>
      </p:sp>
      <p:sp>
        <p:nvSpPr>
          <p:cNvPr id="4" name="Slide Number Placeholder 3"/>
          <p:cNvSpPr>
            <a:spLocks noGrp="1"/>
          </p:cNvSpPr>
          <p:nvPr>
            <p:ph type="sldNum" sz="quarter" idx="5"/>
          </p:nvPr>
        </p:nvSpPr>
        <p:spPr/>
        <p:txBody>
          <a:bodyPr/>
          <a:lstStyle/>
          <a:p>
            <a:fld id="{E13BD014-FB77-415C-AFC5-9C85DDE25141}" type="slidenum">
              <a:rPr lang="en-US" smtClean="0"/>
              <a:t>6</a:t>
            </a:fld>
            <a:endParaRPr lang="en-US"/>
          </a:p>
        </p:txBody>
      </p:sp>
    </p:spTree>
    <p:extLst>
      <p:ext uri="{BB962C8B-B14F-4D97-AF65-F5344CB8AC3E}">
        <p14:creationId xmlns:p14="http://schemas.microsoft.com/office/powerpoint/2010/main" val="305724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Ляво – екран на седмични справки</a:t>
            </a:r>
          </a:p>
          <a:p>
            <a:r>
              <a:rPr lang="bg-BG" dirty="0"/>
              <a:t>Дясно – екран на седмични индекси</a:t>
            </a:r>
          </a:p>
          <a:p>
            <a:r>
              <a:rPr lang="bg-BG" dirty="0"/>
              <a:t>Същите екрани за успех/провал са налични и за седмичните програми, а индекси служат за справка по време на изпълнение.</a:t>
            </a:r>
          </a:p>
          <a:p>
            <a:endParaRPr lang="bg-BG" dirty="0"/>
          </a:p>
        </p:txBody>
      </p:sp>
      <p:sp>
        <p:nvSpPr>
          <p:cNvPr id="4" name="Slide Number Placeholder 3"/>
          <p:cNvSpPr>
            <a:spLocks noGrp="1"/>
          </p:cNvSpPr>
          <p:nvPr>
            <p:ph type="sldNum" sz="quarter" idx="5"/>
          </p:nvPr>
        </p:nvSpPr>
        <p:spPr/>
        <p:txBody>
          <a:bodyPr/>
          <a:lstStyle/>
          <a:p>
            <a:fld id="{E13BD014-FB77-415C-AFC5-9C85DDE25141}" type="slidenum">
              <a:rPr lang="en-US" smtClean="0"/>
              <a:t>7</a:t>
            </a:fld>
            <a:endParaRPr lang="en-US"/>
          </a:p>
        </p:txBody>
      </p:sp>
    </p:spTree>
    <p:extLst>
      <p:ext uri="{BB962C8B-B14F-4D97-AF65-F5344CB8AC3E}">
        <p14:creationId xmlns:p14="http://schemas.microsoft.com/office/powerpoint/2010/main" val="120089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След графичният интерфейс, първата стъпка по време на изпълнение е прихващането и обработката на заявки. </a:t>
            </a:r>
            <a:endParaRPr lang="en-US" dirty="0"/>
          </a:p>
          <a:p>
            <a:r>
              <a:rPr lang="bg-BG" dirty="0"/>
              <a:t>За всяка седмица се създава заявка подобна на примерната, след което информацията идваща от нея се обработва.</a:t>
            </a:r>
          </a:p>
        </p:txBody>
      </p:sp>
      <p:sp>
        <p:nvSpPr>
          <p:cNvPr id="4" name="Slide Number Placeholder 3"/>
          <p:cNvSpPr>
            <a:spLocks noGrp="1"/>
          </p:cNvSpPr>
          <p:nvPr>
            <p:ph type="sldNum" sz="quarter" idx="5"/>
          </p:nvPr>
        </p:nvSpPr>
        <p:spPr/>
        <p:txBody>
          <a:bodyPr/>
          <a:lstStyle/>
          <a:p>
            <a:fld id="{E13BD014-FB77-415C-AFC5-9C85DDE25141}" type="slidenum">
              <a:rPr lang="en-US" smtClean="0"/>
              <a:t>8</a:t>
            </a:fld>
            <a:endParaRPr lang="en-US"/>
          </a:p>
        </p:txBody>
      </p:sp>
    </p:spTree>
    <p:extLst>
      <p:ext uri="{BB962C8B-B14F-4D97-AF65-F5344CB8AC3E}">
        <p14:creationId xmlns:p14="http://schemas.microsoft.com/office/powerpoint/2010/main" val="307748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Обработването става чрез извличане на информация от съответният </a:t>
            </a:r>
            <a:r>
              <a:rPr lang="en-US" dirty="0"/>
              <a:t>HTML </a:t>
            </a:r>
            <a:r>
              <a:rPr lang="bg-BG" dirty="0"/>
              <a:t>код.</a:t>
            </a:r>
          </a:p>
          <a:p>
            <a:r>
              <a:rPr lang="bg-BG" dirty="0"/>
              <a:t>В резултат данните се съхраняват в два обекта – </a:t>
            </a:r>
            <a:r>
              <a:rPr lang="en-US" dirty="0"/>
              <a:t>Day</a:t>
            </a:r>
            <a:r>
              <a:rPr lang="bg-BG" dirty="0"/>
              <a:t>, който съдържа информация за деня</a:t>
            </a:r>
            <a:r>
              <a:rPr lang="en-US" dirty="0"/>
              <a:t> </a:t>
            </a:r>
            <a:r>
              <a:rPr lang="bg-BG" dirty="0"/>
              <a:t>и</a:t>
            </a:r>
            <a:r>
              <a:rPr lang="en-US" dirty="0"/>
              <a:t> </a:t>
            </a:r>
            <a:r>
              <a:rPr lang="bg-BG" dirty="0"/>
              <a:t>списък от лекции,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bg-BG" dirty="0"/>
              <a:t>И </a:t>
            </a:r>
            <a:r>
              <a:rPr lang="en-US" dirty="0"/>
              <a:t>Lecture</a:t>
            </a:r>
            <a:r>
              <a:rPr lang="bg-BG" dirty="0"/>
              <a:t>, който съдържа информацията за всяко занятие.</a:t>
            </a:r>
          </a:p>
        </p:txBody>
      </p:sp>
      <p:sp>
        <p:nvSpPr>
          <p:cNvPr id="4" name="Slide Number Placeholder 3"/>
          <p:cNvSpPr>
            <a:spLocks noGrp="1"/>
          </p:cNvSpPr>
          <p:nvPr>
            <p:ph type="sldNum" sz="quarter" idx="5"/>
          </p:nvPr>
        </p:nvSpPr>
        <p:spPr/>
        <p:txBody>
          <a:bodyPr/>
          <a:lstStyle/>
          <a:p>
            <a:fld id="{E13BD014-FB77-415C-AFC5-9C85DDE25141}" type="slidenum">
              <a:rPr lang="en-US" smtClean="0"/>
              <a:t>9</a:t>
            </a:fld>
            <a:endParaRPr lang="en-US"/>
          </a:p>
        </p:txBody>
      </p:sp>
    </p:spTree>
    <p:extLst>
      <p:ext uri="{BB962C8B-B14F-4D97-AF65-F5344CB8AC3E}">
        <p14:creationId xmlns:p14="http://schemas.microsoft.com/office/powerpoint/2010/main" val="70903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864F46-5070-46E1-AB6C-5A0F8041F36B}"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382045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64F46-5070-46E1-AB6C-5A0F8041F36B}"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282708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64F46-5070-46E1-AB6C-5A0F8041F36B}"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418238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864F46-5070-46E1-AB6C-5A0F8041F36B}"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46555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864F46-5070-46E1-AB6C-5A0F8041F36B}"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294319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864F46-5070-46E1-AB6C-5A0F8041F36B}"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396121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864F46-5070-46E1-AB6C-5A0F8041F36B}"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49777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64F46-5070-46E1-AB6C-5A0F8041F36B}"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237495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64F46-5070-46E1-AB6C-5A0F8041F36B}"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183737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64F46-5070-46E1-AB6C-5A0F8041F36B}"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387291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64F46-5070-46E1-AB6C-5A0F8041F36B}"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3BAE3-8E33-48C3-833B-2C540CF63220}" type="slidenum">
              <a:rPr lang="en-US" smtClean="0"/>
              <a:t>‹#›</a:t>
            </a:fld>
            <a:endParaRPr lang="en-US"/>
          </a:p>
        </p:txBody>
      </p:sp>
    </p:spTree>
    <p:extLst>
      <p:ext uri="{BB962C8B-B14F-4D97-AF65-F5344CB8AC3E}">
        <p14:creationId xmlns:p14="http://schemas.microsoft.com/office/powerpoint/2010/main" val="16469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64F46-5070-46E1-AB6C-5A0F8041F36B}" type="datetimeFigureOut">
              <a:rPr lang="en-US" smtClean="0"/>
              <a:t>3/12/2022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3BAE3-8E33-48C3-833B-2C540CF63220}" type="slidenum">
              <a:rPr lang="en-US" smtClean="0"/>
              <a:t>‹#›</a:t>
            </a:fld>
            <a:endParaRPr lang="en-US"/>
          </a:p>
        </p:txBody>
      </p:sp>
    </p:spTree>
    <p:extLst>
      <p:ext uri="{BB962C8B-B14F-4D97-AF65-F5344CB8AC3E}">
        <p14:creationId xmlns:p14="http://schemas.microsoft.com/office/powerpoint/2010/main" val="4102672261"/>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7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3CFC9-C74B-4102-AD15-71356B40FBFC}"/>
              </a:ext>
            </a:extLst>
          </p:cNvPr>
          <p:cNvSpPr>
            <a:spLocks noGrp="1"/>
          </p:cNvSpPr>
          <p:nvPr>
            <p:ph type="ctrTitle"/>
          </p:nvPr>
        </p:nvSpPr>
        <p:spPr>
          <a:xfrm>
            <a:off x="1071622" y="161836"/>
            <a:ext cx="10048755" cy="3083425"/>
          </a:xfrm>
        </p:spPr>
        <p:txBody>
          <a:bodyPr anchor="ctr">
            <a:normAutofit/>
          </a:bodyPr>
          <a:lstStyle/>
          <a:p>
            <a:r>
              <a:rPr lang="ru-RU" sz="4400" b="1" dirty="0">
                <a:cs typeface="Arial" panose="020B0604020202020204" pitchFamily="34" charset="0"/>
              </a:rPr>
              <a:t>РАЗРАБОТКА НА СОФТУЕР ЗА </a:t>
            </a:r>
            <a:br>
              <a:rPr lang="en-US" sz="4400" b="1" dirty="0">
                <a:cs typeface="Arial" panose="020B0604020202020204" pitchFamily="34" charset="0"/>
              </a:rPr>
            </a:br>
            <a:r>
              <a:rPr lang="ru-RU" sz="4400" b="1" dirty="0">
                <a:cs typeface="Arial" panose="020B0604020202020204" pitchFamily="34" charset="0"/>
              </a:rPr>
              <a:t>ГЕНЕРИРАНЕ НА СПРАВКИ И ОТЧЕТИ</a:t>
            </a:r>
            <a:endParaRPr lang="en-US" sz="4400" b="1" dirty="0">
              <a:cs typeface="Arial" panose="020B0604020202020204" pitchFamily="34" charset="0"/>
            </a:endParaRPr>
          </a:p>
        </p:txBody>
      </p:sp>
      <p:sp>
        <p:nvSpPr>
          <p:cNvPr id="3" name="Subtitle 2">
            <a:extLst>
              <a:ext uri="{FF2B5EF4-FFF2-40B4-BE49-F238E27FC236}">
                <a16:creationId xmlns:a16="http://schemas.microsoft.com/office/drawing/2014/main" id="{89AE024A-EBD4-485C-BEC2-BE3DE8D0D9A3}"/>
              </a:ext>
            </a:extLst>
          </p:cNvPr>
          <p:cNvSpPr>
            <a:spLocks noGrp="1"/>
          </p:cNvSpPr>
          <p:nvPr>
            <p:ph type="subTitle" idx="1"/>
          </p:nvPr>
        </p:nvSpPr>
        <p:spPr>
          <a:xfrm>
            <a:off x="1071622" y="3612740"/>
            <a:ext cx="2041968" cy="1931533"/>
          </a:xfrm>
        </p:spPr>
        <p:txBody>
          <a:bodyPr anchor="t">
            <a:noAutofit/>
          </a:bodyPr>
          <a:lstStyle/>
          <a:p>
            <a:pPr algn="l"/>
            <a:r>
              <a:rPr lang="ru-RU" b="1" dirty="0"/>
              <a:t>Дипломант</a:t>
            </a:r>
            <a:r>
              <a:rPr lang="ru-RU" dirty="0"/>
              <a:t>: 	</a:t>
            </a:r>
          </a:p>
          <a:p>
            <a:pPr algn="l"/>
            <a:r>
              <a:rPr lang="ru-RU" b="1" dirty="0" err="1"/>
              <a:t>Специалност</a:t>
            </a:r>
            <a:r>
              <a:rPr lang="ru-RU" dirty="0"/>
              <a:t>:</a:t>
            </a:r>
          </a:p>
          <a:p>
            <a:pPr algn="l"/>
            <a:r>
              <a:rPr lang="ru-RU" b="1" dirty="0"/>
              <a:t>фак. №</a:t>
            </a:r>
            <a:r>
              <a:rPr lang="ru-RU" dirty="0"/>
              <a:t>:</a:t>
            </a:r>
          </a:p>
          <a:p>
            <a:pPr algn="l"/>
            <a:r>
              <a:rPr lang="ru-RU" b="1" dirty="0" err="1"/>
              <a:t>Ръководител</a:t>
            </a:r>
            <a:r>
              <a:rPr lang="ru-RU" dirty="0"/>
              <a:t>:</a:t>
            </a:r>
            <a:endParaRPr lang="ru-RU" b="1" dirty="0"/>
          </a:p>
          <a:p>
            <a:pPr algn="l"/>
            <a:endParaRPr lang="en-US" dirty="0"/>
          </a:p>
        </p:txBody>
      </p:sp>
      <p:sp>
        <p:nvSpPr>
          <p:cNvPr id="201" name="Freeform: Shape 7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8" name="Picture 197" descr="Logo, company name&#10;&#10;Description automatically generated">
            <a:extLst>
              <a:ext uri="{FF2B5EF4-FFF2-40B4-BE49-F238E27FC236}">
                <a16:creationId xmlns:a16="http://schemas.microsoft.com/office/drawing/2014/main" id="{85FB2AF6-E627-49A0-8F00-8234C57DF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503" y="2209879"/>
            <a:ext cx="3217333" cy="3217333"/>
          </a:xfrm>
          <a:prstGeom prst="rect">
            <a:avLst/>
          </a:prstGeom>
        </p:spPr>
      </p:pic>
      <p:sp>
        <p:nvSpPr>
          <p:cNvPr id="203" name="TextBox 202">
            <a:extLst>
              <a:ext uri="{FF2B5EF4-FFF2-40B4-BE49-F238E27FC236}">
                <a16:creationId xmlns:a16="http://schemas.microsoft.com/office/drawing/2014/main" id="{31040406-B16A-44CF-81D5-BDC0B46827DD}"/>
              </a:ext>
            </a:extLst>
          </p:cNvPr>
          <p:cNvSpPr txBox="1"/>
          <p:nvPr/>
        </p:nvSpPr>
        <p:spPr>
          <a:xfrm>
            <a:off x="7266517" y="5084067"/>
            <a:ext cx="3747304" cy="830997"/>
          </a:xfrm>
          <a:prstGeom prst="rect">
            <a:avLst/>
          </a:prstGeom>
          <a:noFill/>
        </p:spPr>
        <p:txBody>
          <a:bodyPr wrap="square" rtlCol="0">
            <a:spAutoFit/>
          </a:bodyPr>
          <a:lstStyle/>
          <a:p>
            <a:pPr algn="ctr"/>
            <a:r>
              <a:rPr lang="bg-BG" sz="2400" dirty="0"/>
              <a:t>ВВМУ „Никола Йонков Вапцаров“</a:t>
            </a:r>
            <a:endParaRPr lang="en-US" sz="2400" dirty="0"/>
          </a:p>
        </p:txBody>
      </p:sp>
      <p:sp>
        <p:nvSpPr>
          <p:cNvPr id="205" name="Subtitle 2">
            <a:extLst>
              <a:ext uri="{FF2B5EF4-FFF2-40B4-BE49-F238E27FC236}">
                <a16:creationId xmlns:a16="http://schemas.microsoft.com/office/drawing/2014/main" id="{684F1AB5-2D3A-4103-9BB0-918111387FE1}"/>
              </a:ext>
            </a:extLst>
          </p:cNvPr>
          <p:cNvSpPr txBox="1">
            <a:spLocks/>
          </p:cNvSpPr>
          <p:nvPr/>
        </p:nvSpPr>
        <p:spPr>
          <a:xfrm>
            <a:off x="3113590" y="3612740"/>
            <a:ext cx="4067207" cy="1931533"/>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dirty="0"/>
              <a:t>Николай Живков </a:t>
            </a:r>
            <a:r>
              <a:rPr lang="ru-RU" dirty="0" err="1"/>
              <a:t>Николов</a:t>
            </a:r>
            <a:endParaRPr lang="ru-RU" dirty="0"/>
          </a:p>
          <a:p>
            <a:pPr algn="l"/>
            <a:r>
              <a:rPr lang="ru-RU" dirty="0" err="1"/>
              <a:t>Киберсигурност</a:t>
            </a:r>
            <a:endParaRPr lang="ru-RU" dirty="0"/>
          </a:p>
          <a:p>
            <a:pPr algn="l"/>
            <a:r>
              <a:rPr lang="ru-RU" dirty="0"/>
              <a:t>626-201-13</a:t>
            </a:r>
          </a:p>
          <a:p>
            <a:pPr algn="l"/>
            <a:r>
              <a:rPr lang="ru-RU" dirty="0" err="1"/>
              <a:t>подполк</a:t>
            </a:r>
            <a:r>
              <a:rPr lang="ru-RU" dirty="0"/>
              <a:t>. Драгомир </a:t>
            </a:r>
            <a:r>
              <a:rPr lang="ru-RU" dirty="0" err="1"/>
              <a:t>Драгнев</a:t>
            </a:r>
            <a:endParaRPr lang="ru-RU" dirty="0"/>
          </a:p>
        </p:txBody>
      </p:sp>
    </p:spTree>
    <p:extLst>
      <p:ext uri="{BB962C8B-B14F-4D97-AF65-F5344CB8AC3E}">
        <p14:creationId xmlns:p14="http://schemas.microsoft.com/office/powerpoint/2010/main" val="114251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73872"/>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Разработка</a:t>
            </a:r>
            <a:endParaRPr lang="en-US" b="1" dirty="0"/>
          </a:p>
        </p:txBody>
      </p:sp>
      <p:sp>
        <p:nvSpPr>
          <p:cNvPr id="31" name="TextBox 30">
            <a:extLst>
              <a:ext uri="{FF2B5EF4-FFF2-40B4-BE49-F238E27FC236}">
                <a16:creationId xmlns:a16="http://schemas.microsoft.com/office/drawing/2014/main" id="{0CD346A2-6330-46DF-8475-0A3B4AFD584F}"/>
              </a:ext>
            </a:extLst>
          </p:cNvPr>
          <p:cNvSpPr txBox="1"/>
          <p:nvPr/>
        </p:nvSpPr>
        <p:spPr>
          <a:xfrm>
            <a:off x="1324320" y="1753630"/>
            <a:ext cx="5288236" cy="739314"/>
          </a:xfrm>
          <a:prstGeom prst="rect">
            <a:avLst/>
          </a:prstGeom>
        </p:spPr>
        <p:txBody>
          <a:bodyPr vert="horz" lIns="91440" tIns="45720" rIns="91440" bIns="45720" rtlCol="0">
            <a:normAutofit/>
          </a:bodyPr>
          <a:lstStyle/>
          <a:p>
            <a:pPr defTabSz="914400">
              <a:lnSpc>
                <a:spcPct val="90000"/>
              </a:lnSpc>
              <a:spcAft>
                <a:spcPts val="600"/>
              </a:spcAft>
            </a:pPr>
            <a:r>
              <a:rPr lang="bg-BG" sz="3200" dirty="0">
                <a:latin typeface="+mj-lt"/>
              </a:rPr>
              <a:t>Саниране на данни</a:t>
            </a:r>
            <a:r>
              <a:rPr lang="en-US" sz="3200" dirty="0">
                <a:latin typeface="+mj-lt"/>
              </a:rPr>
              <a:t> - </a:t>
            </a:r>
            <a:r>
              <a:rPr lang="bg-BG" sz="3200" dirty="0">
                <a:latin typeface="+mj-lt"/>
              </a:rPr>
              <a:t>лекции</a:t>
            </a:r>
            <a:endParaRPr lang="en-US" sz="3200" dirty="0">
              <a:latin typeface="+mj-lt"/>
            </a:endParaRPr>
          </a:p>
        </p:txBody>
      </p:sp>
      <p:sp>
        <p:nvSpPr>
          <p:cNvPr id="10" name="TextBox 9">
            <a:extLst>
              <a:ext uri="{FF2B5EF4-FFF2-40B4-BE49-F238E27FC236}">
                <a16:creationId xmlns:a16="http://schemas.microsoft.com/office/drawing/2014/main" id="{740B1567-C766-4971-8741-7BB7693E4FE4}"/>
              </a:ext>
            </a:extLst>
          </p:cNvPr>
          <p:cNvSpPr txBox="1"/>
          <p:nvPr/>
        </p:nvSpPr>
        <p:spPr>
          <a:xfrm>
            <a:off x="1295096" y="2374492"/>
            <a:ext cx="11785637" cy="1872081"/>
          </a:xfrm>
          <a:prstGeom prst="rect">
            <a:avLst/>
          </a:prstGeom>
        </p:spPr>
        <p:txBody>
          <a:bodyPr vert="horz" lIns="91440" tIns="45720" rIns="91440" bIns="45720" rtlCol="0">
            <a:normAutofit/>
          </a:bodyPr>
          <a:lstStyle/>
          <a:p>
            <a:pPr defTabSz="914400">
              <a:lnSpc>
                <a:spcPct val="90000"/>
              </a:lnSpc>
              <a:spcAft>
                <a:spcPts val="600"/>
              </a:spcAft>
            </a:pPr>
            <a:r>
              <a:rPr lang="en-US" sz="2000" dirty="0">
                <a:latin typeface="+mj-lt"/>
              </a:rPr>
              <a:t>&lt;td </a:t>
            </a:r>
            <a:r>
              <a:rPr lang="en-US" sz="2000" dirty="0" err="1">
                <a:latin typeface="+mj-lt"/>
              </a:rPr>
              <a:t>rowspan</a:t>
            </a:r>
            <a:r>
              <a:rPr lang="en-US" sz="2000" dirty="0">
                <a:latin typeface="+mj-lt"/>
              </a:rPr>
              <a:t>="2"&gt;</a:t>
            </a:r>
            <a:r>
              <a:rPr lang="en-US" sz="2000" b="1" dirty="0">
                <a:latin typeface="+mj-lt"/>
              </a:rPr>
              <a:t>11:45-13:20</a:t>
            </a:r>
            <a:r>
              <a:rPr lang="en-US" sz="2000" dirty="0">
                <a:latin typeface="+mj-lt"/>
              </a:rPr>
              <a:t>&lt;/td&gt;</a:t>
            </a:r>
            <a:endParaRPr lang="bg-BG" sz="2000" dirty="0">
              <a:latin typeface="+mj-lt"/>
            </a:endParaRPr>
          </a:p>
          <a:p>
            <a:pPr defTabSz="914400">
              <a:lnSpc>
                <a:spcPct val="90000"/>
              </a:lnSpc>
              <a:spcAft>
                <a:spcPts val="600"/>
              </a:spcAft>
            </a:pPr>
            <a:r>
              <a:rPr lang="en-US" sz="2000" dirty="0">
                <a:latin typeface="+mj-lt"/>
              </a:rPr>
              <a:t>&lt;td </a:t>
            </a:r>
            <a:r>
              <a:rPr lang="en-US" sz="2000" dirty="0" err="1">
                <a:latin typeface="+mj-lt"/>
              </a:rPr>
              <a:t>rowspan</a:t>
            </a:r>
            <a:r>
              <a:rPr lang="en-US" sz="2000" dirty="0">
                <a:latin typeface="+mj-lt"/>
              </a:rPr>
              <a:t>="2"&gt;</a:t>
            </a:r>
            <a:r>
              <a:rPr lang="bg-BG" sz="2000" b="1" dirty="0">
                <a:latin typeface="+mj-lt"/>
              </a:rPr>
              <a:t>Проектиране и администриране на база данни - </a:t>
            </a:r>
            <a:r>
              <a:rPr lang="bg-BG" sz="2000" b="1" dirty="0" err="1">
                <a:latin typeface="+mj-lt"/>
              </a:rPr>
              <a:t>пз</a:t>
            </a:r>
            <a:r>
              <a:rPr lang="bg-BG" sz="2000" b="1" dirty="0">
                <a:latin typeface="+mj-lt"/>
              </a:rPr>
              <a:t> в поток</a:t>
            </a:r>
            <a:r>
              <a:rPr lang="bg-BG" sz="2000" dirty="0">
                <a:latin typeface="+mj-lt"/>
              </a:rPr>
              <a:t>&lt;/</a:t>
            </a:r>
            <a:r>
              <a:rPr lang="en-US" sz="2000" dirty="0">
                <a:latin typeface="+mj-lt"/>
              </a:rPr>
              <a:t>td&gt;</a:t>
            </a:r>
            <a:endParaRPr lang="bg-BG" sz="2000" dirty="0">
              <a:latin typeface="+mj-lt"/>
            </a:endParaRPr>
          </a:p>
          <a:p>
            <a:pPr defTabSz="914400">
              <a:lnSpc>
                <a:spcPct val="90000"/>
              </a:lnSpc>
              <a:spcAft>
                <a:spcPts val="600"/>
              </a:spcAft>
            </a:pPr>
            <a:r>
              <a:rPr lang="en-US" sz="2000" dirty="0">
                <a:latin typeface="+mj-lt"/>
              </a:rPr>
              <a:t>&lt;td </a:t>
            </a:r>
            <a:r>
              <a:rPr lang="en-US" sz="2000" dirty="0" err="1">
                <a:latin typeface="+mj-lt"/>
              </a:rPr>
              <a:t>rowspan</a:t>
            </a:r>
            <a:r>
              <a:rPr lang="en-US" sz="2000" dirty="0">
                <a:latin typeface="+mj-lt"/>
              </a:rPr>
              <a:t>="2"&gt;</a:t>
            </a:r>
            <a:r>
              <a:rPr lang="en-US" sz="2000" b="1" dirty="0">
                <a:latin typeface="+mj-lt"/>
              </a:rPr>
              <a:t>11</a:t>
            </a:r>
            <a:r>
              <a:rPr lang="en-US" sz="2000" dirty="0">
                <a:latin typeface="+mj-lt"/>
              </a:rPr>
              <a:t>&lt;/td&gt;</a:t>
            </a:r>
            <a:endParaRPr lang="bg-BG" sz="2000" dirty="0">
              <a:latin typeface="+mj-lt"/>
            </a:endParaRPr>
          </a:p>
          <a:p>
            <a:pPr defTabSz="914400">
              <a:lnSpc>
                <a:spcPct val="90000"/>
              </a:lnSpc>
              <a:spcAft>
                <a:spcPts val="600"/>
              </a:spcAft>
            </a:pPr>
            <a:r>
              <a:rPr lang="en-US" sz="2000" dirty="0">
                <a:latin typeface="+mj-lt"/>
              </a:rPr>
              <a:t>&lt;td </a:t>
            </a:r>
            <a:r>
              <a:rPr lang="en-US" sz="2000" dirty="0" err="1">
                <a:latin typeface="+mj-lt"/>
              </a:rPr>
              <a:t>rowspan</a:t>
            </a:r>
            <a:r>
              <a:rPr lang="en-US" sz="2000" dirty="0">
                <a:latin typeface="+mj-lt"/>
              </a:rPr>
              <a:t>="2"&gt;</a:t>
            </a:r>
            <a:r>
              <a:rPr lang="bg-BG" sz="2000" b="1" dirty="0">
                <a:latin typeface="+mj-lt"/>
              </a:rPr>
              <a:t>зала</a:t>
            </a:r>
            <a:r>
              <a:rPr lang="bg-BG" sz="2000" dirty="0">
                <a:latin typeface="+mj-lt"/>
              </a:rPr>
              <a:t> </a:t>
            </a:r>
            <a:r>
              <a:rPr lang="bg-BG" sz="2000" b="1" dirty="0">
                <a:latin typeface="+mj-lt"/>
              </a:rPr>
              <a:t>1411</a:t>
            </a:r>
            <a:r>
              <a:rPr lang="bg-BG" sz="2000" dirty="0">
                <a:latin typeface="+mj-lt"/>
              </a:rPr>
              <a:t>&lt;/</a:t>
            </a:r>
            <a:r>
              <a:rPr lang="en-US" sz="2000" dirty="0">
                <a:latin typeface="+mj-lt"/>
              </a:rPr>
              <a:t>td&gt;</a:t>
            </a:r>
            <a:endParaRPr lang="bg-BG" sz="2000" dirty="0">
              <a:latin typeface="+mj-lt"/>
            </a:endParaRPr>
          </a:p>
          <a:p>
            <a:pPr defTabSz="914400">
              <a:lnSpc>
                <a:spcPct val="90000"/>
              </a:lnSpc>
              <a:spcAft>
                <a:spcPts val="600"/>
              </a:spcAft>
            </a:pPr>
            <a:r>
              <a:rPr lang="en-US" sz="2000" dirty="0">
                <a:latin typeface="+mj-lt"/>
              </a:rPr>
              <a:t>&lt;td </a:t>
            </a:r>
            <a:r>
              <a:rPr lang="en-US" sz="2000" dirty="0" err="1">
                <a:latin typeface="+mj-lt"/>
              </a:rPr>
              <a:t>rowspan</a:t>
            </a:r>
            <a:r>
              <a:rPr lang="en-US" sz="2000" dirty="0">
                <a:latin typeface="+mj-lt"/>
              </a:rPr>
              <a:t>="2"&gt;</a:t>
            </a:r>
            <a:r>
              <a:rPr lang="bg-BG" sz="2000" b="1" dirty="0">
                <a:latin typeface="+mj-lt"/>
              </a:rPr>
              <a:t>група/групи - 103201, 110201</a:t>
            </a:r>
            <a:r>
              <a:rPr lang="bg-BG" sz="2000" dirty="0">
                <a:latin typeface="+mj-lt"/>
              </a:rPr>
              <a:t>&lt;/</a:t>
            </a:r>
            <a:r>
              <a:rPr lang="en-US" sz="2000" dirty="0">
                <a:latin typeface="+mj-lt"/>
              </a:rPr>
              <a:t>td&gt;</a:t>
            </a:r>
          </a:p>
        </p:txBody>
      </p:sp>
      <p:sp>
        <p:nvSpPr>
          <p:cNvPr id="12" name="TextBox 11">
            <a:extLst>
              <a:ext uri="{FF2B5EF4-FFF2-40B4-BE49-F238E27FC236}">
                <a16:creationId xmlns:a16="http://schemas.microsoft.com/office/drawing/2014/main" id="{DD1ECAB1-C775-4D7E-B524-FFB3143C533A}"/>
              </a:ext>
            </a:extLst>
          </p:cNvPr>
          <p:cNvSpPr txBox="1"/>
          <p:nvPr/>
        </p:nvSpPr>
        <p:spPr>
          <a:xfrm>
            <a:off x="1295096" y="4437517"/>
            <a:ext cx="10726858" cy="1972848"/>
          </a:xfrm>
          <a:prstGeom prst="rect">
            <a:avLst/>
          </a:prstGeom>
          <a:noFill/>
        </p:spPr>
        <p:txBody>
          <a:bodyPr wrap="square">
            <a:spAutoFit/>
          </a:bodyPr>
          <a:lstStyle/>
          <a:p>
            <a:pPr defTabSz="914400">
              <a:lnSpc>
                <a:spcPct val="90000"/>
              </a:lnSpc>
              <a:spcAft>
                <a:spcPts val="600"/>
              </a:spcAft>
            </a:pPr>
            <a:r>
              <a:rPr lang="en-US" sz="1800" dirty="0">
                <a:latin typeface="+mj-lt"/>
              </a:rPr>
              <a:t>@Lecture</a:t>
            </a:r>
          </a:p>
          <a:p>
            <a:pPr defTabSz="914400">
              <a:lnSpc>
                <a:spcPct val="90000"/>
              </a:lnSpc>
              <a:spcAft>
                <a:spcPts val="600"/>
              </a:spcAft>
            </a:pPr>
            <a:r>
              <a:rPr lang="en-US" sz="1800" dirty="0">
                <a:latin typeface="+mj-lt"/>
              </a:rPr>
              <a:t>length 	</a:t>
            </a:r>
            <a:r>
              <a:rPr lang="en-US" sz="1800" b="1" dirty="0">
                <a:latin typeface="+mj-lt"/>
              </a:rPr>
              <a:t>	= 11:45-13:20</a:t>
            </a:r>
            <a:endParaRPr lang="bg-BG" sz="1800" dirty="0">
              <a:latin typeface="+mj-lt"/>
            </a:endParaRPr>
          </a:p>
          <a:p>
            <a:pPr defTabSz="914400">
              <a:lnSpc>
                <a:spcPct val="90000"/>
              </a:lnSpc>
              <a:spcAft>
                <a:spcPts val="600"/>
              </a:spcAft>
            </a:pPr>
            <a:r>
              <a:rPr lang="en-US" dirty="0" err="1">
                <a:latin typeface="+mj-lt"/>
              </a:rPr>
              <a:t>lecture_name</a:t>
            </a:r>
            <a:r>
              <a:rPr lang="en-US" dirty="0">
                <a:latin typeface="+mj-lt"/>
              </a:rPr>
              <a:t> </a:t>
            </a:r>
            <a:r>
              <a:rPr lang="en-US" b="1" dirty="0">
                <a:latin typeface="+mj-lt"/>
              </a:rPr>
              <a:t>	= </a:t>
            </a:r>
            <a:r>
              <a:rPr lang="bg-BG" sz="1800" b="1" dirty="0">
                <a:latin typeface="+mj-lt"/>
              </a:rPr>
              <a:t>Проектиране и администриране на база данни - </a:t>
            </a:r>
            <a:r>
              <a:rPr lang="bg-BG" sz="1800" b="1" dirty="0" err="1">
                <a:latin typeface="+mj-lt"/>
              </a:rPr>
              <a:t>пз</a:t>
            </a:r>
            <a:r>
              <a:rPr lang="bg-BG" sz="1800" b="1" dirty="0">
                <a:latin typeface="+mj-lt"/>
              </a:rPr>
              <a:t> в поток</a:t>
            </a:r>
            <a:endParaRPr lang="bg-BG" sz="1800" dirty="0">
              <a:latin typeface="+mj-lt"/>
            </a:endParaRPr>
          </a:p>
          <a:p>
            <a:pPr defTabSz="914400">
              <a:lnSpc>
                <a:spcPct val="90000"/>
              </a:lnSpc>
              <a:spcAft>
                <a:spcPts val="600"/>
              </a:spcAft>
            </a:pPr>
            <a:r>
              <a:rPr lang="en-US" sz="1800" dirty="0" err="1">
                <a:latin typeface="+mj-lt"/>
              </a:rPr>
              <a:t>sequence_number</a:t>
            </a:r>
            <a:r>
              <a:rPr lang="en-US" sz="1800" b="1" dirty="0">
                <a:latin typeface="+mj-lt"/>
              </a:rPr>
              <a:t>	= 11</a:t>
            </a:r>
            <a:endParaRPr lang="bg-BG" sz="1800" dirty="0">
              <a:latin typeface="+mj-lt"/>
            </a:endParaRPr>
          </a:p>
          <a:p>
            <a:pPr defTabSz="914400">
              <a:lnSpc>
                <a:spcPct val="90000"/>
              </a:lnSpc>
              <a:spcAft>
                <a:spcPts val="600"/>
              </a:spcAft>
            </a:pPr>
            <a:r>
              <a:rPr lang="en-US" sz="1800" dirty="0">
                <a:latin typeface="+mj-lt"/>
              </a:rPr>
              <a:t>room		</a:t>
            </a:r>
            <a:r>
              <a:rPr lang="en-US" sz="1800" b="1" dirty="0">
                <a:latin typeface="+mj-lt"/>
              </a:rPr>
              <a:t>= </a:t>
            </a:r>
            <a:r>
              <a:rPr lang="bg-BG" sz="1800" b="1" dirty="0">
                <a:latin typeface="+mj-lt"/>
              </a:rPr>
              <a:t>зала</a:t>
            </a:r>
            <a:r>
              <a:rPr lang="bg-BG" sz="1800" dirty="0">
                <a:latin typeface="+mj-lt"/>
              </a:rPr>
              <a:t> </a:t>
            </a:r>
            <a:r>
              <a:rPr lang="bg-BG" sz="1800" b="1" dirty="0">
                <a:latin typeface="+mj-lt"/>
              </a:rPr>
              <a:t>1411</a:t>
            </a:r>
            <a:endParaRPr lang="bg-BG" sz="1800" dirty="0">
              <a:latin typeface="+mj-lt"/>
            </a:endParaRPr>
          </a:p>
          <a:p>
            <a:pPr defTabSz="914400">
              <a:lnSpc>
                <a:spcPct val="90000"/>
              </a:lnSpc>
              <a:spcAft>
                <a:spcPts val="600"/>
              </a:spcAft>
            </a:pPr>
            <a:r>
              <a:rPr lang="en-US" sz="1800" dirty="0">
                <a:latin typeface="+mj-lt"/>
              </a:rPr>
              <a:t>group </a:t>
            </a:r>
            <a:r>
              <a:rPr lang="en-US" sz="1800" b="1" dirty="0">
                <a:latin typeface="+mj-lt"/>
              </a:rPr>
              <a:t>		= </a:t>
            </a:r>
            <a:r>
              <a:rPr lang="bg-BG" sz="1800" b="1" dirty="0">
                <a:latin typeface="+mj-lt"/>
              </a:rPr>
              <a:t>група/групи - 103201, 110201</a:t>
            </a:r>
            <a:endParaRPr lang="en-US" sz="1800" dirty="0">
              <a:latin typeface="+mj-lt"/>
            </a:endParaRPr>
          </a:p>
        </p:txBody>
      </p:sp>
    </p:spTree>
    <p:extLst>
      <p:ext uri="{BB962C8B-B14F-4D97-AF65-F5344CB8AC3E}">
        <p14:creationId xmlns:p14="http://schemas.microsoft.com/office/powerpoint/2010/main" val="151093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44996"/>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Разработка</a:t>
            </a:r>
            <a:endParaRPr lang="en-US" b="1" dirty="0"/>
          </a:p>
        </p:txBody>
      </p:sp>
      <p:pic>
        <p:nvPicPr>
          <p:cNvPr id="30" name="Picture 29">
            <a:extLst>
              <a:ext uri="{FF2B5EF4-FFF2-40B4-BE49-F238E27FC236}">
                <a16:creationId xmlns:a16="http://schemas.microsoft.com/office/drawing/2014/main" id="{6D664A7F-5E92-4B42-B693-A5D50B92043E}"/>
              </a:ext>
            </a:extLst>
          </p:cNvPr>
          <p:cNvPicPr>
            <a:picLocks noChangeAspect="1"/>
          </p:cNvPicPr>
          <p:nvPr/>
        </p:nvPicPr>
        <p:blipFill rotWithShape="1">
          <a:blip r:embed="rId3">
            <a:extLst>
              <a:ext uri="{28A0092B-C50C-407E-A947-70E740481C1C}">
                <a14:useLocalDpi xmlns:a14="http://schemas.microsoft.com/office/drawing/2010/main" val="0"/>
              </a:ext>
            </a:extLst>
          </a:blip>
          <a:srcRect l="13171" t="288" r="13149" b="18879"/>
          <a:stretch/>
        </p:blipFill>
        <p:spPr>
          <a:xfrm>
            <a:off x="6979155" y="217730"/>
            <a:ext cx="4459289" cy="6331100"/>
          </a:xfrm>
          <a:prstGeom prst="rect">
            <a:avLst/>
          </a:prstGeom>
        </p:spPr>
      </p:pic>
      <p:sp>
        <p:nvSpPr>
          <p:cNvPr id="31" name="TextBox 30">
            <a:extLst>
              <a:ext uri="{FF2B5EF4-FFF2-40B4-BE49-F238E27FC236}">
                <a16:creationId xmlns:a16="http://schemas.microsoft.com/office/drawing/2014/main" id="{0CD346A2-6330-46DF-8475-0A3B4AFD584F}"/>
              </a:ext>
            </a:extLst>
          </p:cNvPr>
          <p:cNvSpPr txBox="1"/>
          <p:nvPr/>
        </p:nvSpPr>
        <p:spPr>
          <a:xfrm>
            <a:off x="1324320" y="1753630"/>
            <a:ext cx="5654835" cy="739314"/>
          </a:xfrm>
          <a:prstGeom prst="rect">
            <a:avLst/>
          </a:prstGeom>
        </p:spPr>
        <p:txBody>
          <a:bodyPr vert="horz" lIns="91440" tIns="45720" rIns="91440" bIns="45720" rtlCol="0">
            <a:normAutofit/>
          </a:bodyPr>
          <a:lstStyle/>
          <a:p>
            <a:pPr defTabSz="914400">
              <a:lnSpc>
                <a:spcPct val="90000"/>
              </a:lnSpc>
              <a:spcAft>
                <a:spcPts val="600"/>
              </a:spcAft>
            </a:pPr>
            <a:r>
              <a:rPr lang="bg-BG" sz="3200" dirty="0">
                <a:latin typeface="+mj-lt"/>
              </a:rPr>
              <a:t>Експорт – месечни отчети</a:t>
            </a:r>
            <a:endParaRPr lang="en-US" sz="3200" dirty="0">
              <a:latin typeface="+mj-lt"/>
            </a:endParaRPr>
          </a:p>
        </p:txBody>
      </p:sp>
      <p:pic>
        <p:nvPicPr>
          <p:cNvPr id="3" name="Picture 2" descr="Application, table, Excel&#10;&#10;Description automatically generated">
            <a:extLst>
              <a:ext uri="{FF2B5EF4-FFF2-40B4-BE49-F238E27FC236}">
                <a16:creationId xmlns:a16="http://schemas.microsoft.com/office/drawing/2014/main" id="{99428C84-47F3-40BE-A35A-6DF5F7E81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214" y="2361782"/>
            <a:ext cx="7665078" cy="4076065"/>
          </a:xfrm>
          <a:prstGeom prst="rect">
            <a:avLst/>
          </a:prstGeom>
        </p:spPr>
      </p:pic>
    </p:spTree>
    <p:extLst>
      <p:ext uri="{BB962C8B-B14F-4D97-AF65-F5344CB8AC3E}">
        <p14:creationId xmlns:p14="http://schemas.microsoft.com/office/powerpoint/2010/main" val="56712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44996"/>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Разработка</a:t>
            </a:r>
            <a:endParaRPr lang="en-US" b="1" dirty="0"/>
          </a:p>
        </p:txBody>
      </p:sp>
      <p:pic>
        <p:nvPicPr>
          <p:cNvPr id="30" name="Picture 29">
            <a:extLst>
              <a:ext uri="{FF2B5EF4-FFF2-40B4-BE49-F238E27FC236}">
                <a16:creationId xmlns:a16="http://schemas.microsoft.com/office/drawing/2014/main" id="{6D664A7F-5E92-4B42-B693-A5D50B92043E}"/>
              </a:ext>
            </a:extLst>
          </p:cNvPr>
          <p:cNvPicPr>
            <a:picLocks noChangeAspect="1"/>
          </p:cNvPicPr>
          <p:nvPr/>
        </p:nvPicPr>
        <p:blipFill rotWithShape="1">
          <a:blip r:embed="rId3">
            <a:extLst>
              <a:ext uri="{28A0092B-C50C-407E-A947-70E740481C1C}">
                <a14:useLocalDpi xmlns:a14="http://schemas.microsoft.com/office/drawing/2010/main" val="0"/>
              </a:ext>
            </a:extLst>
          </a:blip>
          <a:srcRect l="-132" t="1" r="701" b="682"/>
          <a:stretch/>
        </p:blipFill>
        <p:spPr>
          <a:xfrm>
            <a:off x="5938622" y="267059"/>
            <a:ext cx="5906534" cy="6323881"/>
          </a:xfrm>
          <a:prstGeom prst="rect">
            <a:avLst/>
          </a:prstGeom>
        </p:spPr>
      </p:pic>
      <p:sp>
        <p:nvSpPr>
          <p:cNvPr id="31" name="TextBox 30">
            <a:extLst>
              <a:ext uri="{FF2B5EF4-FFF2-40B4-BE49-F238E27FC236}">
                <a16:creationId xmlns:a16="http://schemas.microsoft.com/office/drawing/2014/main" id="{0CD346A2-6330-46DF-8475-0A3B4AFD584F}"/>
              </a:ext>
            </a:extLst>
          </p:cNvPr>
          <p:cNvSpPr txBox="1"/>
          <p:nvPr/>
        </p:nvSpPr>
        <p:spPr>
          <a:xfrm>
            <a:off x="1324320" y="1753630"/>
            <a:ext cx="5654835" cy="1599170"/>
          </a:xfrm>
          <a:prstGeom prst="rect">
            <a:avLst/>
          </a:prstGeom>
        </p:spPr>
        <p:txBody>
          <a:bodyPr vert="horz" lIns="91440" tIns="45720" rIns="91440" bIns="45720" rtlCol="0">
            <a:normAutofit/>
          </a:bodyPr>
          <a:lstStyle/>
          <a:p>
            <a:pPr defTabSz="914400">
              <a:lnSpc>
                <a:spcPct val="90000"/>
              </a:lnSpc>
              <a:spcAft>
                <a:spcPts val="600"/>
              </a:spcAft>
            </a:pPr>
            <a:r>
              <a:rPr lang="bg-BG" sz="3200" dirty="0">
                <a:latin typeface="+mj-lt"/>
              </a:rPr>
              <a:t>Експорт</a:t>
            </a:r>
            <a:br>
              <a:rPr lang="bg-BG" sz="3200" dirty="0">
                <a:latin typeface="+mj-lt"/>
              </a:rPr>
            </a:br>
            <a:r>
              <a:rPr lang="bg-BG" sz="3200" dirty="0">
                <a:latin typeface="+mj-lt"/>
              </a:rPr>
              <a:t>седмични справки </a:t>
            </a:r>
            <a:endParaRPr lang="en-US" sz="3200" dirty="0">
              <a:latin typeface="+mj-lt"/>
            </a:endParaRPr>
          </a:p>
        </p:txBody>
      </p:sp>
      <p:pic>
        <p:nvPicPr>
          <p:cNvPr id="11" name="Picture 10">
            <a:extLst>
              <a:ext uri="{FF2B5EF4-FFF2-40B4-BE49-F238E27FC236}">
                <a16:creationId xmlns:a16="http://schemas.microsoft.com/office/drawing/2014/main" id="{3791AC1C-1E22-4389-9D31-39ED9C1C4D94}"/>
              </a:ext>
            </a:extLst>
          </p:cNvPr>
          <p:cNvPicPr>
            <a:picLocks noChangeAspect="1"/>
          </p:cNvPicPr>
          <p:nvPr/>
        </p:nvPicPr>
        <p:blipFill rotWithShape="1">
          <a:blip r:embed="rId4">
            <a:extLst>
              <a:ext uri="{28A0092B-C50C-407E-A947-70E740481C1C}">
                <a14:useLocalDpi xmlns:a14="http://schemas.microsoft.com/office/drawing/2010/main" val="0"/>
              </a:ext>
            </a:extLst>
          </a:blip>
          <a:srcRect l="-1178" r="6988"/>
          <a:stretch/>
        </p:blipFill>
        <p:spPr>
          <a:xfrm>
            <a:off x="5657851" y="210571"/>
            <a:ext cx="6092190" cy="6487050"/>
          </a:xfrm>
          <a:prstGeom prst="rect">
            <a:avLst/>
          </a:prstGeom>
        </p:spPr>
      </p:pic>
    </p:spTree>
    <p:extLst>
      <p:ext uri="{BB962C8B-B14F-4D97-AF65-F5344CB8AC3E}">
        <p14:creationId xmlns:p14="http://schemas.microsoft.com/office/powerpoint/2010/main" val="389263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44996"/>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Разработка</a:t>
            </a:r>
            <a:endParaRPr lang="en-US" b="1" dirty="0"/>
          </a:p>
        </p:txBody>
      </p:sp>
      <p:sp>
        <p:nvSpPr>
          <p:cNvPr id="31" name="TextBox 30">
            <a:extLst>
              <a:ext uri="{FF2B5EF4-FFF2-40B4-BE49-F238E27FC236}">
                <a16:creationId xmlns:a16="http://schemas.microsoft.com/office/drawing/2014/main" id="{0CD346A2-6330-46DF-8475-0A3B4AFD584F}"/>
              </a:ext>
            </a:extLst>
          </p:cNvPr>
          <p:cNvSpPr txBox="1"/>
          <p:nvPr/>
        </p:nvSpPr>
        <p:spPr>
          <a:xfrm>
            <a:off x="1324321" y="1753630"/>
            <a:ext cx="3704880" cy="795260"/>
          </a:xfrm>
          <a:prstGeom prst="rect">
            <a:avLst/>
          </a:prstGeom>
        </p:spPr>
        <p:txBody>
          <a:bodyPr vert="horz" lIns="91440" tIns="45720" rIns="91440" bIns="45720" rtlCol="0">
            <a:normAutofit/>
          </a:bodyPr>
          <a:lstStyle/>
          <a:p>
            <a:pPr defTabSz="914400">
              <a:lnSpc>
                <a:spcPct val="90000"/>
              </a:lnSpc>
              <a:spcAft>
                <a:spcPts val="600"/>
              </a:spcAft>
            </a:pPr>
            <a:r>
              <a:rPr lang="bg-BG" sz="3200" dirty="0">
                <a:latin typeface="+mj-lt"/>
              </a:rPr>
              <a:t>Конфигурация</a:t>
            </a:r>
            <a:endParaRPr lang="en-US" sz="3200" dirty="0">
              <a:latin typeface="+mj-lt"/>
            </a:endParaRPr>
          </a:p>
        </p:txBody>
      </p:sp>
      <p:pic>
        <p:nvPicPr>
          <p:cNvPr id="11" name="Picture 10">
            <a:extLst>
              <a:ext uri="{FF2B5EF4-FFF2-40B4-BE49-F238E27FC236}">
                <a16:creationId xmlns:a16="http://schemas.microsoft.com/office/drawing/2014/main" id="{3791AC1C-1E22-4389-9D31-39ED9C1C4D94}"/>
              </a:ext>
            </a:extLst>
          </p:cNvPr>
          <p:cNvPicPr>
            <a:picLocks noChangeAspect="1"/>
          </p:cNvPicPr>
          <p:nvPr/>
        </p:nvPicPr>
        <p:blipFill rotWithShape="1">
          <a:blip r:embed="rId3">
            <a:extLst>
              <a:ext uri="{28A0092B-C50C-407E-A947-70E740481C1C}">
                <a14:useLocalDpi xmlns:a14="http://schemas.microsoft.com/office/drawing/2010/main" val="0"/>
              </a:ext>
            </a:extLst>
          </a:blip>
          <a:srcRect l="4609" t="-336" r="14483" b="26107"/>
          <a:stretch/>
        </p:blipFill>
        <p:spPr>
          <a:xfrm>
            <a:off x="5967226" y="72542"/>
            <a:ext cx="5654040" cy="6712915"/>
          </a:xfrm>
          <a:prstGeom prst="rect">
            <a:avLst/>
          </a:prstGeom>
        </p:spPr>
      </p:pic>
    </p:spTree>
    <p:extLst>
      <p:ext uri="{BB962C8B-B14F-4D97-AF65-F5344CB8AC3E}">
        <p14:creationId xmlns:p14="http://schemas.microsoft.com/office/powerpoint/2010/main" val="289492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44996"/>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Разработка</a:t>
            </a:r>
            <a:endParaRPr lang="en-US" b="1" dirty="0"/>
          </a:p>
        </p:txBody>
      </p:sp>
      <p:sp>
        <p:nvSpPr>
          <p:cNvPr id="31" name="TextBox 30">
            <a:extLst>
              <a:ext uri="{FF2B5EF4-FFF2-40B4-BE49-F238E27FC236}">
                <a16:creationId xmlns:a16="http://schemas.microsoft.com/office/drawing/2014/main" id="{0CD346A2-6330-46DF-8475-0A3B4AFD584F}"/>
              </a:ext>
            </a:extLst>
          </p:cNvPr>
          <p:cNvSpPr txBox="1"/>
          <p:nvPr/>
        </p:nvSpPr>
        <p:spPr>
          <a:xfrm>
            <a:off x="1324321" y="1753630"/>
            <a:ext cx="3704880" cy="795260"/>
          </a:xfrm>
          <a:prstGeom prst="rect">
            <a:avLst/>
          </a:prstGeom>
        </p:spPr>
        <p:txBody>
          <a:bodyPr vert="horz" lIns="91440" tIns="45720" rIns="91440" bIns="45720" rtlCol="0">
            <a:normAutofit/>
          </a:bodyPr>
          <a:lstStyle/>
          <a:p>
            <a:pPr defTabSz="914400">
              <a:lnSpc>
                <a:spcPct val="90000"/>
              </a:lnSpc>
              <a:spcAft>
                <a:spcPts val="600"/>
              </a:spcAft>
            </a:pPr>
            <a:r>
              <a:rPr lang="en-US" sz="3200" dirty="0">
                <a:latin typeface="+mj-lt"/>
              </a:rPr>
              <a:t>Logging</a:t>
            </a:r>
          </a:p>
        </p:txBody>
      </p:sp>
      <p:pic>
        <p:nvPicPr>
          <p:cNvPr id="3" name="Picture 2" descr="Text&#10;&#10;Description automatically generated">
            <a:extLst>
              <a:ext uri="{FF2B5EF4-FFF2-40B4-BE49-F238E27FC236}">
                <a16:creationId xmlns:a16="http://schemas.microsoft.com/office/drawing/2014/main" id="{40E5B4EC-F233-4555-B55B-17BCA79DE233}"/>
              </a:ext>
            </a:extLst>
          </p:cNvPr>
          <p:cNvPicPr>
            <a:picLocks noChangeAspect="1"/>
          </p:cNvPicPr>
          <p:nvPr/>
        </p:nvPicPr>
        <p:blipFill rotWithShape="1">
          <a:blip r:embed="rId3">
            <a:extLst>
              <a:ext uri="{28A0092B-C50C-407E-A947-70E740481C1C}">
                <a14:useLocalDpi xmlns:a14="http://schemas.microsoft.com/office/drawing/2010/main" val="0"/>
              </a:ext>
            </a:extLst>
          </a:blip>
          <a:srcRect r="-91" b="62160"/>
          <a:stretch/>
        </p:blipFill>
        <p:spPr>
          <a:xfrm>
            <a:off x="1324321" y="2429932"/>
            <a:ext cx="9419520" cy="1547648"/>
          </a:xfrm>
          <a:prstGeom prst="rect">
            <a:avLst/>
          </a:prstGeom>
        </p:spPr>
      </p:pic>
      <p:pic>
        <p:nvPicPr>
          <p:cNvPr id="5" name="Picture 4" descr="Text&#10;&#10;Description automatically generated">
            <a:extLst>
              <a:ext uri="{FF2B5EF4-FFF2-40B4-BE49-F238E27FC236}">
                <a16:creationId xmlns:a16="http://schemas.microsoft.com/office/drawing/2014/main" id="{0186582E-70CE-422C-B7D7-20A463A45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096" y="4265359"/>
            <a:ext cx="9450670" cy="2047645"/>
          </a:xfrm>
          <a:prstGeom prst="rect">
            <a:avLst/>
          </a:prstGeom>
        </p:spPr>
      </p:pic>
    </p:spTree>
    <p:extLst>
      <p:ext uri="{BB962C8B-B14F-4D97-AF65-F5344CB8AC3E}">
        <p14:creationId xmlns:p14="http://schemas.microsoft.com/office/powerpoint/2010/main" val="2215106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44996"/>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Разработка</a:t>
            </a:r>
            <a:endParaRPr lang="en-US" b="1" dirty="0"/>
          </a:p>
        </p:txBody>
      </p:sp>
      <p:sp>
        <p:nvSpPr>
          <p:cNvPr id="31" name="TextBox 30">
            <a:extLst>
              <a:ext uri="{FF2B5EF4-FFF2-40B4-BE49-F238E27FC236}">
                <a16:creationId xmlns:a16="http://schemas.microsoft.com/office/drawing/2014/main" id="{0CD346A2-6330-46DF-8475-0A3B4AFD584F}"/>
              </a:ext>
            </a:extLst>
          </p:cNvPr>
          <p:cNvSpPr txBox="1"/>
          <p:nvPr/>
        </p:nvSpPr>
        <p:spPr>
          <a:xfrm>
            <a:off x="1324320" y="1753630"/>
            <a:ext cx="5517543" cy="795260"/>
          </a:xfrm>
          <a:prstGeom prst="rect">
            <a:avLst/>
          </a:prstGeom>
        </p:spPr>
        <p:txBody>
          <a:bodyPr vert="horz" lIns="91440" tIns="45720" rIns="91440" bIns="45720" rtlCol="0">
            <a:normAutofit/>
          </a:bodyPr>
          <a:lstStyle/>
          <a:p>
            <a:pPr defTabSz="914400">
              <a:lnSpc>
                <a:spcPct val="90000"/>
              </a:lnSpc>
              <a:spcAft>
                <a:spcPts val="600"/>
              </a:spcAft>
            </a:pPr>
            <a:r>
              <a:rPr lang="bg-BG" sz="3200" dirty="0">
                <a:latin typeface="+mj-lt"/>
              </a:rPr>
              <a:t>Изпълнима програма</a:t>
            </a:r>
            <a:r>
              <a:rPr lang="en-US" sz="3200" dirty="0">
                <a:latin typeface="+mj-lt"/>
              </a:rPr>
              <a:t> - </a:t>
            </a:r>
            <a:r>
              <a:rPr lang="bg-BG" sz="3200" b="1" dirty="0">
                <a:latin typeface="+mj-lt"/>
              </a:rPr>
              <a:t>.</a:t>
            </a:r>
            <a:r>
              <a:rPr lang="en-US" sz="3200" b="1" dirty="0">
                <a:latin typeface="+mj-lt"/>
              </a:rPr>
              <a:t>exe</a:t>
            </a:r>
          </a:p>
        </p:txBody>
      </p:sp>
      <p:sp>
        <p:nvSpPr>
          <p:cNvPr id="11" name="TextBox 10">
            <a:extLst>
              <a:ext uri="{FF2B5EF4-FFF2-40B4-BE49-F238E27FC236}">
                <a16:creationId xmlns:a16="http://schemas.microsoft.com/office/drawing/2014/main" id="{EAE44FEE-515E-43D2-A2D4-EACF808938D9}"/>
              </a:ext>
            </a:extLst>
          </p:cNvPr>
          <p:cNvSpPr txBox="1"/>
          <p:nvPr/>
        </p:nvSpPr>
        <p:spPr>
          <a:xfrm>
            <a:off x="1295096" y="2798499"/>
            <a:ext cx="7018020" cy="3139321"/>
          </a:xfrm>
          <a:prstGeom prst="rect">
            <a:avLst/>
          </a:prstGeom>
          <a:noFill/>
        </p:spPr>
        <p:txBody>
          <a:bodyPr wrap="square" rtlCol="0">
            <a:spAutoFit/>
          </a:bodyPr>
          <a:lstStyle/>
          <a:p>
            <a:r>
              <a:rPr lang="en-US" b="0" dirty="0" err="1">
                <a:effectLst/>
                <a:latin typeface="Consolas" panose="020B0609020204030204" pitchFamily="49" charset="0"/>
              </a:rPr>
              <a:t>pyinstaller</a:t>
            </a:r>
            <a:r>
              <a:rPr lang="en-US" b="0" dirty="0">
                <a:effectLst/>
                <a:latin typeface="Consolas" panose="020B0609020204030204" pitchFamily="49" charset="0"/>
              </a:rPr>
              <a:t> src/ExporterInterface.py ^</a:t>
            </a:r>
          </a:p>
          <a:p>
            <a:r>
              <a:rPr lang="en-US" b="0" dirty="0">
                <a:effectLst/>
                <a:latin typeface="Consolas" panose="020B0609020204030204" pitchFamily="49" charset="0"/>
              </a:rPr>
              <a:t>--</a:t>
            </a:r>
            <a:r>
              <a:rPr lang="en-US" b="0" dirty="0" err="1">
                <a:effectLst/>
                <a:latin typeface="Consolas" panose="020B0609020204030204" pitchFamily="49" charset="0"/>
              </a:rPr>
              <a:t>distpath</a:t>
            </a:r>
            <a:r>
              <a:rPr lang="en-US" b="0" dirty="0">
                <a:effectLst/>
                <a:latin typeface="Consolas" panose="020B0609020204030204" pitchFamily="49" charset="0"/>
              </a:rPr>
              <a:t> </a:t>
            </a:r>
            <a:r>
              <a:rPr lang="en-US" b="0" dirty="0" err="1">
                <a:effectLst/>
                <a:latin typeface="Consolas" panose="020B0609020204030204" pitchFamily="49" charset="0"/>
              </a:rPr>
              <a:t>dist</a:t>
            </a:r>
            <a:r>
              <a:rPr lang="en-US" b="0" dirty="0">
                <a:effectLst/>
                <a:latin typeface="Consolas" panose="020B0609020204030204" pitchFamily="49" charset="0"/>
              </a:rPr>
              <a:t> ^</a:t>
            </a:r>
          </a:p>
          <a:p>
            <a:r>
              <a:rPr lang="en-US" b="0" dirty="0">
                <a:effectLst/>
                <a:latin typeface="Consolas" panose="020B0609020204030204" pitchFamily="49" charset="0"/>
              </a:rPr>
              <a:t>--</a:t>
            </a:r>
            <a:r>
              <a:rPr lang="en-US" b="0" dirty="0" err="1">
                <a:effectLst/>
                <a:latin typeface="Consolas" panose="020B0609020204030204" pitchFamily="49" charset="0"/>
              </a:rPr>
              <a:t>workpath</a:t>
            </a:r>
            <a:r>
              <a:rPr lang="en-US" b="0" dirty="0">
                <a:effectLst/>
                <a:latin typeface="Consolas" panose="020B0609020204030204" pitchFamily="49" charset="0"/>
              </a:rPr>
              <a:t> build ^</a:t>
            </a:r>
          </a:p>
          <a:p>
            <a:r>
              <a:rPr lang="en-US" b="0" dirty="0">
                <a:effectLst/>
                <a:latin typeface="Consolas" panose="020B0609020204030204" pitchFamily="49" charset="0"/>
              </a:rPr>
              <a:t> --</a:t>
            </a:r>
            <a:r>
              <a:rPr lang="en-US" b="0" dirty="0" err="1">
                <a:effectLst/>
                <a:latin typeface="Consolas" panose="020B0609020204030204" pitchFamily="49" charset="0"/>
              </a:rPr>
              <a:t>specpath</a:t>
            </a:r>
            <a:r>
              <a:rPr lang="en-US" b="0" dirty="0">
                <a:effectLst/>
                <a:latin typeface="Consolas" panose="020B0609020204030204" pitchFamily="49" charset="0"/>
              </a:rPr>
              <a:t> spec ^</a:t>
            </a:r>
          </a:p>
          <a:p>
            <a:r>
              <a:rPr lang="en-US" b="0" dirty="0">
                <a:effectLst/>
                <a:latin typeface="Consolas" panose="020B0609020204030204" pitchFamily="49" charset="0"/>
              </a:rPr>
              <a:t> --</a:t>
            </a:r>
            <a:r>
              <a:rPr lang="en-US" b="0" dirty="0" err="1">
                <a:effectLst/>
                <a:latin typeface="Consolas" panose="020B0609020204030204" pitchFamily="49" charset="0"/>
              </a:rPr>
              <a:t>onefile</a:t>
            </a:r>
            <a:r>
              <a:rPr lang="en-US" b="0" dirty="0">
                <a:effectLst/>
                <a:latin typeface="Consolas" panose="020B0609020204030204" pitchFamily="49" charset="0"/>
              </a:rPr>
              <a:t> ^</a:t>
            </a:r>
          </a:p>
          <a:p>
            <a:r>
              <a:rPr lang="en-US" b="0" dirty="0">
                <a:effectLst/>
                <a:latin typeface="Consolas" panose="020B0609020204030204" pitchFamily="49" charset="0"/>
              </a:rPr>
              <a:t> --</a:t>
            </a:r>
            <a:r>
              <a:rPr lang="en-US" b="0" dirty="0" err="1">
                <a:effectLst/>
                <a:latin typeface="Consolas" panose="020B0609020204030204" pitchFamily="49" charset="0"/>
              </a:rPr>
              <a:t>noconsole</a:t>
            </a:r>
            <a:r>
              <a:rPr lang="en-US" b="0" dirty="0">
                <a:effectLst/>
                <a:latin typeface="Consolas" panose="020B0609020204030204" pitchFamily="49" charset="0"/>
              </a:rPr>
              <a:t> ^</a:t>
            </a:r>
          </a:p>
          <a:p>
            <a:r>
              <a:rPr lang="en-US" b="0" dirty="0">
                <a:effectLst/>
                <a:latin typeface="Consolas" panose="020B0609020204030204" pitchFamily="49" charset="0"/>
              </a:rPr>
              <a:t> --add-data </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assets;assets</a:t>
            </a:r>
            <a:r>
              <a:rPr lang="en-US" b="0" dirty="0">
                <a:solidFill>
                  <a:schemeClr val="accent2"/>
                </a:solidFill>
                <a:effectLst/>
                <a:latin typeface="Consolas" panose="020B0609020204030204" pitchFamily="49" charset="0"/>
              </a:rPr>
              <a:t>"</a:t>
            </a:r>
            <a:r>
              <a:rPr lang="en-US" b="0" dirty="0">
                <a:effectLst/>
                <a:latin typeface="Consolas" panose="020B0609020204030204" pitchFamily="49" charset="0"/>
              </a:rPr>
              <a:t>^</a:t>
            </a:r>
          </a:p>
          <a:p>
            <a:r>
              <a:rPr lang="en-US" b="0" dirty="0">
                <a:effectLst/>
                <a:latin typeface="Consolas" panose="020B0609020204030204" pitchFamily="49" charset="0"/>
              </a:rPr>
              <a:t> --splash </a:t>
            </a:r>
            <a:r>
              <a:rPr lang="en-US" b="0" dirty="0">
                <a:solidFill>
                  <a:schemeClr val="accent2"/>
                </a:solidFill>
                <a:effectLst/>
                <a:latin typeface="Consolas" panose="020B0609020204030204" pitchFamily="49" charset="0"/>
              </a:rPr>
              <a:t>"../assets/logo_bg.png" </a:t>
            </a:r>
            <a:r>
              <a:rPr lang="en-US" b="0" dirty="0">
                <a:effectLst/>
                <a:latin typeface="Consolas" panose="020B0609020204030204" pitchFamily="49" charset="0"/>
              </a:rPr>
              <a:t>^</a:t>
            </a:r>
          </a:p>
          <a:p>
            <a:r>
              <a:rPr lang="en-US" b="0" dirty="0">
                <a:effectLst/>
                <a:latin typeface="Consolas" panose="020B0609020204030204" pitchFamily="49" charset="0"/>
              </a:rPr>
              <a:t> --icon </a:t>
            </a:r>
            <a:r>
              <a:rPr lang="en-US" b="0" dirty="0">
                <a:solidFill>
                  <a:schemeClr val="accent2"/>
                </a:solidFill>
                <a:effectLst/>
                <a:latin typeface="Consolas" panose="020B0609020204030204" pitchFamily="49" charset="0"/>
              </a:rPr>
              <a:t>"../assets/logo.ico" </a:t>
            </a:r>
            <a:r>
              <a:rPr lang="en-US" b="0" dirty="0">
                <a:effectLst/>
                <a:latin typeface="Consolas" panose="020B0609020204030204" pitchFamily="49" charset="0"/>
              </a:rPr>
              <a:t>^</a:t>
            </a:r>
          </a:p>
          <a:p>
            <a:r>
              <a:rPr lang="en-US" b="0" dirty="0">
                <a:effectLst/>
                <a:latin typeface="Consolas" panose="020B0609020204030204" pitchFamily="49" charset="0"/>
              </a:rPr>
              <a:t> --hidden-import=</a:t>
            </a:r>
            <a:r>
              <a:rPr lang="en-US" b="0" dirty="0" err="1">
                <a:effectLst/>
                <a:latin typeface="Consolas" panose="020B0609020204030204" pitchFamily="49" charset="0"/>
              </a:rPr>
              <a:t>pyi_splash</a:t>
            </a:r>
            <a:endParaRPr lang="en-US" b="0" dirty="0">
              <a:effectLst/>
              <a:latin typeface="Consolas" panose="020B0609020204030204" pitchFamily="49" charset="0"/>
            </a:endParaRPr>
          </a:p>
          <a:p>
            <a:endParaRPr lang="en-US" b="0" dirty="0">
              <a:effectLst/>
              <a:latin typeface="Consolas" panose="020B0609020204030204" pitchFamily="49" charset="0"/>
            </a:endParaRPr>
          </a:p>
        </p:txBody>
      </p:sp>
    </p:spTree>
    <p:extLst>
      <p:ext uri="{BB962C8B-B14F-4D97-AF65-F5344CB8AC3E}">
        <p14:creationId xmlns:p14="http://schemas.microsoft.com/office/powerpoint/2010/main" val="38349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0" y="522136"/>
            <a:ext cx="9282719"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b="1" dirty="0"/>
              <a:t>Анализ на уязвимости </a:t>
            </a:r>
            <a:endParaRPr lang="en-US" b="1" dirty="0"/>
          </a:p>
        </p:txBody>
      </p:sp>
      <p:pic>
        <p:nvPicPr>
          <p:cNvPr id="4" name="Picture 3" descr="Text&#10;&#10;Description automatically generated">
            <a:extLst>
              <a:ext uri="{FF2B5EF4-FFF2-40B4-BE49-F238E27FC236}">
                <a16:creationId xmlns:a16="http://schemas.microsoft.com/office/drawing/2014/main" id="{FF624717-369C-4A5B-8779-66F253DD7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319" y="2121882"/>
            <a:ext cx="8303659" cy="4213982"/>
          </a:xfrm>
          <a:prstGeom prst="rect">
            <a:avLst/>
          </a:prstGeom>
        </p:spPr>
      </p:pic>
    </p:spTree>
    <p:extLst>
      <p:ext uri="{BB962C8B-B14F-4D97-AF65-F5344CB8AC3E}">
        <p14:creationId xmlns:p14="http://schemas.microsoft.com/office/powerpoint/2010/main" val="275751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9261EC-CD13-406B-8938-04867EF68949}"/>
              </a:ext>
            </a:extLst>
          </p:cNvPr>
          <p:cNvSpPr>
            <a:spLocks noGrp="1"/>
          </p:cNvSpPr>
          <p:nvPr>
            <p:ph type="title"/>
          </p:nvPr>
        </p:nvSpPr>
        <p:spPr>
          <a:xfrm>
            <a:off x="3018474" y="1110772"/>
            <a:ext cx="6155051" cy="740433"/>
          </a:xfrm>
        </p:spPr>
        <p:txBody>
          <a:bodyPr vert="horz" lIns="91440" tIns="45720" rIns="91440" bIns="45720" rtlCol="0" anchor="t">
            <a:normAutofit/>
          </a:bodyPr>
          <a:lstStyle/>
          <a:p>
            <a:pPr algn="ctr"/>
            <a:r>
              <a:rPr lang="bg-BG" b="1" kern="1200" dirty="0">
                <a:solidFill>
                  <a:schemeClr val="tx1"/>
                </a:solidFill>
                <a:latin typeface="+mj-lt"/>
                <a:ea typeface="+mj-ea"/>
                <a:cs typeface="+mj-cs"/>
              </a:rPr>
              <a:t>Заключение</a:t>
            </a:r>
            <a:endParaRPr lang="en-US" b="1" kern="1200" dirty="0">
              <a:solidFill>
                <a:schemeClr val="tx1"/>
              </a:solidFill>
              <a:latin typeface="+mj-lt"/>
              <a:ea typeface="+mj-ea"/>
              <a:cs typeface="+mj-cs"/>
            </a:endParaRP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2FF1FF48-EDDF-48EC-8FF8-316B5563EEA5}"/>
              </a:ext>
            </a:extLst>
          </p:cNvPr>
          <p:cNvSpPr txBox="1"/>
          <p:nvPr/>
        </p:nvSpPr>
        <p:spPr>
          <a:xfrm>
            <a:off x="1637598" y="1851205"/>
            <a:ext cx="6155051" cy="2862322"/>
          </a:xfrm>
          <a:prstGeom prst="rect">
            <a:avLst/>
          </a:prstGeom>
          <a:noFill/>
        </p:spPr>
        <p:txBody>
          <a:bodyPr wrap="square" rtlCol="0">
            <a:spAutoFit/>
          </a:bodyPr>
          <a:lstStyle/>
          <a:p>
            <a:r>
              <a:rPr lang="bg-BG" sz="2400" dirty="0"/>
              <a:t>Резултати:</a:t>
            </a:r>
          </a:p>
          <a:p>
            <a:pPr marL="342900" indent="-342900">
              <a:buFont typeface="Arial" panose="020B0604020202020204" pitchFamily="34" charset="0"/>
              <a:buChar char="•"/>
            </a:pPr>
            <a:r>
              <a:rPr lang="bg-BG" sz="2400" dirty="0"/>
              <a:t>Създаване на месечни отчети</a:t>
            </a:r>
          </a:p>
          <a:p>
            <a:pPr marL="800100" lvl="1" indent="-342900">
              <a:buFont typeface="Courier New" panose="02070309020205020404" pitchFamily="49" charset="0"/>
              <a:buChar char="o"/>
            </a:pPr>
            <a:r>
              <a:rPr lang="bg-BG" sz="2000" dirty="0"/>
              <a:t>Частична пълнота</a:t>
            </a:r>
          </a:p>
          <a:p>
            <a:pPr marL="800100" lvl="1" indent="-342900">
              <a:buFont typeface="Courier New" panose="02070309020205020404" pitchFamily="49" charset="0"/>
              <a:buChar char="o"/>
            </a:pPr>
            <a:r>
              <a:rPr lang="bg-BG" sz="2000" dirty="0"/>
              <a:t>Висока точност</a:t>
            </a:r>
          </a:p>
          <a:p>
            <a:pPr marL="800100" lvl="1" indent="-342900">
              <a:buFont typeface="Courier New" panose="02070309020205020404" pitchFamily="49" charset="0"/>
              <a:buChar char="o"/>
            </a:pPr>
            <a:r>
              <a:rPr lang="bg-BG" sz="2000" dirty="0"/>
              <a:t>Бързодействие = 2 сек.</a:t>
            </a:r>
          </a:p>
          <a:p>
            <a:pPr marL="342900" indent="-342900">
              <a:buFont typeface="Arial" panose="020B0604020202020204" pitchFamily="34" charset="0"/>
              <a:buChar char="•"/>
            </a:pPr>
            <a:r>
              <a:rPr lang="bg-BG" sz="2400" dirty="0"/>
              <a:t>Създаване на преносими седмични програми</a:t>
            </a:r>
          </a:p>
          <a:p>
            <a:pPr marL="342900" indent="-342900">
              <a:buFont typeface="Arial" panose="020B0604020202020204" pitchFamily="34" charset="0"/>
              <a:buChar char="•"/>
            </a:pPr>
            <a:r>
              <a:rPr lang="bg-BG" sz="2400" dirty="0"/>
              <a:t>Анализ на възможните уязвимости</a:t>
            </a:r>
            <a:endParaRPr lang="en-US" sz="2400" dirty="0"/>
          </a:p>
        </p:txBody>
      </p:sp>
      <p:sp>
        <p:nvSpPr>
          <p:cNvPr id="11" name="TextBox 10">
            <a:extLst>
              <a:ext uri="{FF2B5EF4-FFF2-40B4-BE49-F238E27FC236}">
                <a16:creationId xmlns:a16="http://schemas.microsoft.com/office/drawing/2014/main" id="{6E184105-2E0C-4B83-9898-409A944BBF21}"/>
              </a:ext>
            </a:extLst>
          </p:cNvPr>
          <p:cNvSpPr txBox="1"/>
          <p:nvPr/>
        </p:nvSpPr>
        <p:spPr>
          <a:xfrm>
            <a:off x="6914799" y="1851205"/>
            <a:ext cx="6155051" cy="1569660"/>
          </a:xfrm>
          <a:prstGeom prst="rect">
            <a:avLst/>
          </a:prstGeom>
          <a:noFill/>
        </p:spPr>
        <p:txBody>
          <a:bodyPr wrap="square" rtlCol="0">
            <a:spAutoFit/>
          </a:bodyPr>
          <a:lstStyle/>
          <a:p>
            <a:r>
              <a:rPr lang="bg-BG" sz="2400" dirty="0"/>
              <a:t>Бъдещо развитие:</a:t>
            </a:r>
          </a:p>
          <a:p>
            <a:pPr marL="342900" indent="-342900">
              <a:buFont typeface="Arial" panose="020B0604020202020204" pitchFamily="34" charset="0"/>
              <a:buChar char="•"/>
            </a:pPr>
            <a:r>
              <a:rPr lang="bg-BG" sz="2400" dirty="0"/>
              <a:t>Мобилна версия</a:t>
            </a:r>
          </a:p>
          <a:p>
            <a:pPr marL="342900" indent="-342900">
              <a:buFont typeface="Arial" panose="020B0604020202020204" pitchFamily="34" charset="0"/>
              <a:buChar char="•"/>
            </a:pPr>
            <a:r>
              <a:rPr lang="bg-BG" sz="2400" dirty="0"/>
              <a:t>Уеб версия</a:t>
            </a:r>
          </a:p>
          <a:p>
            <a:pPr marL="342900" indent="-342900">
              <a:buFont typeface="Arial" panose="020B0604020202020204" pitchFamily="34" charset="0"/>
              <a:buChar char="•"/>
            </a:pPr>
            <a:r>
              <a:rPr lang="bg-BG" sz="2400" dirty="0"/>
              <a:t>Допълнителни формати</a:t>
            </a:r>
            <a:endParaRPr lang="en-US" sz="2400" dirty="0"/>
          </a:p>
        </p:txBody>
      </p:sp>
    </p:spTree>
    <p:extLst>
      <p:ext uri="{BB962C8B-B14F-4D97-AF65-F5344CB8AC3E}">
        <p14:creationId xmlns:p14="http://schemas.microsoft.com/office/powerpoint/2010/main" val="420425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9261EC-CD13-406B-8938-04867EF68949}"/>
              </a:ext>
            </a:extLst>
          </p:cNvPr>
          <p:cNvSpPr>
            <a:spLocks noGrp="1"/>
          </p:cNvSpPr>
          <p:nvPr>
            <p:ph type="title"/>
          </p:nvPr>
        </p:nvSpPr>
        <p:spPr>
          <a:xfrm>
            <a:off x="2547161" y="1050429"/>
            <a:ext cx="7097678" cy="1188241"/>
          </a:xfrm>
        </p:spPr>
        <p:txBody>
          <a:bodyPr vert="horz" lIns="91440" tIns="45720" rIns="91440" bIns="45720" rtlCol="0" anchor="t">
            <a:normAutofit/>
          </a:bodyPr>
          <a:lstStyle/>
          <a:p>
            <a:pPr algn="ctr"/>
            <a:r>
              <a:rPr lang="ru-RU" b="1" dirty="0">
                <a:cs typeface="Arial" panose="020B0604020202020204" pitchFamily="34" charset="0"/>
              </a:rPr>
              <a:t>Благодаря за </a:t>
            </a:r>
            <a:r>
              <a:rPr lang="ru-RU" b="1" dirty="0" err="1">
                <a:cs typeface="Arial" panose="020B0604020202020204" pitchFamily="34" charset="0"/>
              </a:rPr>
              <a:t>вниманието</a:t>
            </a:r>
            <a:r>
              <a:rPr lang="ru-RU" b="1" dirty="0">
                <a:cs typeface="Arial" panose="020B0604020202020204" pitchFamily="34" charset="0"/>
              </a:rPr>
              <a:t>!</a:t>
            </a:r>
            <a:endParaRPr lang="en-US" b="1" dirty="0">
              <a:cs typeface="Arial" panose="020B0604020202020204" pitchFamily="34" charset="0"/>
            </a:endParaRP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9" name="Subtitle 2">
            <a:extLst>
              <a:ext uri="{FF2B5EF4-FFF2-40B4-BE49-F238E27FC236}">
                <a16:creationId xmlns:a16="http://schemas.microsoft.com/office/drawing/2014/main" id="{8E7829CE-9A8C-4547-A60D-9F339FB91300}"/>
              </a:ext>
            </a:extLst>
          </p:cNvPr>
          <p:cNvSpPr txBox="1">
            <a:spLocks/>
          </p:cNvSpPr>
          <p:nvPr/>
        </p:nvSpPr>
        <p:spPr>
          <a:xfrm>
            <a:off x="2547161" y="4573719"/>
            <a:ext cx="2893661" cy="88940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2400" b="1" dirty="0"/>
              <a:t>Представил</a:t>
            </a:r>
            <a:r>
              <a:rPr lang="ru-RU" sz="2400" dirty="0"/>
              <a:t>:</a:t>
            </a:r>
          </a:p>
          <a:p>
            <a:pPr marL="0" indent="0">
              <a:buNone/>
            </a:pPr>
            <a:r>
              <a:rPr lang="ru-RU" sz="2400" b="1" dirty="0" err="1"/>
              <a:t>Ръководител</a:t>
            </a:r>
            <a:r>
              <a:rPr lang="ru-RU" sz="2400" dirty="0"/>
              <a:t>:</a:t>
            </a:r>
            <a:endParaRPr lang="ru-RU" sz="2400" b="1" dirty="0"/>
          </a:p>
          <a:p>
            <a:endParaRPr lang="en-US" sz="2400" dirty="0"/>
          </a:p>
        </p:txBody>
      </p:sp>
      <p:sp>
        <p:nvSpPr>
          <p:cNvPr id="12" name="Subtitle 2">
            <a:extLst>
              <a:ext uri="{FF2B5EF4-FFF2-40B4-BE49-F238E27FC236}">
                <a16:creationId xmlns:a16="http://schemas.microsoft.com/office/drawing/2014/main" id="{B5303FDE-B4EC-419D-9AFB-CBB2D74BAE9B}"/>
              </a:ext>
            </a:extLst>
          </p:cNvPr>
          <p:cNvSpPr txBox="1">
            <a:spLocks/>
          </p:cNvSpPr>
          <p:nvPr/>
        </p:nvSpPr>
        <p:spPr>
          <a:xfrm>
            <a:off x="5274668" y="4584422"/>
            <a:ext cx="3975233" cy="88940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dirty="0"/>
              <a:t>Николай Живков </a:t>
            </a:r>
            <a:r>
              <a:rPr lang="ru-RU" dirty="0" err="1"/>
              <a:t>Николов</a:t>
            </a:r>
            <a:endParaRPr lang="ru-RU" dirty="0"/>
          </a:p>
          <a:p>
            <a:pPr algn="l"/>
            <a:r>
              <a:rPr lang="ru-RU" dirty="0" err="1"/>
              <a:t>подполк</a:t>
            </a:r>
            <a:r>
              <a:rPr lang="ru-RU" dirty="0"/>
              <a:t>. Драгомир </a:t>
            </a:r>
            <a:r>
              <a:rPr lang="ru-RU" dirty="0" err="1"/>
              <a:t>Драгнев</a:t>
            </a:r>
            <a:endParaRPr lang="ru-RU" dirty="0"/>
          </a:p>
        </p:txBody>
      </p:sp>
      <p:sp>
        <p:nvSpPr>
          <p:cNvPr id="13" name="Subtitle 2">
            <a:extLst>
              <a:ext uri="{FF2B5EF4-FFF2-40B4-BE49-F238E27FC236}">
                <a16:creationId xmlns:a16="http://schemas.microsoft.com/office/drawing/2014/main" id="{B716B9EC-6E4D-4368-AF4F-D7F5226082A3}"/>
              </a:ext>
            </a:extLst>
          </p:cNvPr>
          <p:cNvSpPr txBox="1">
            <a:spLocks/>
          </p:cNvSpPr>
          <p:nvPr/>
        </p:nvSpPr>
        <p:spPr>
          <a:xfrm>
            <a:off x="2547161" y="3293115"/>
            <a:ext cx="2893661" cy="46031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2400" b="1" dirty="0"/>
              <a:t>Тема</a:t>
            </a:r>
            <a:r>
              <a:rPr lang="ru-RU" sz="2400" dirty="0"/>
              <a:t>:</a:t>
            </a:r>
            <a:endParaRPr lang="en-US" sz="2400" dirty="0"/>
          </a:p>
        </p:txBody>
      </p:sp>
      <p:sp>
        <p:nvSpPr>
          <p:cNvPr id="15" name="TextBox 14">
            <a:extLst>
              <a:ext uri="{FF2B5EF4-FFF2-40B4-BE49-F238E27FC236}">
                <a16:creationId xmlns:a16="http://schemas.microsoft.com/office/drawing/2014/main" id="{8F52E3D7-E1F7-44A0-922D-10E64D337AB9}"/>
              </a:ext>
            </a:extLst>
          </p:cNvPr>
          <p:cNvSpPr txBox="1"/>
          <p:nvPr/>
        </p:nvSpPr>
        <p:spPr>
          <a:xfrm>
            <a:off x="5274668" y="3289099"/>
            <a:ext cx="5679814" cy="830997"/>
          </a:xfrm>
          <a:prstGeom prst="rect">
            <a:avLst/>
          </a:prstGeom>
          <a:noFill/>
        </p:spPr>
        <p:txBody>
          <a:bodyPr wrap="square">
            <a:spAutoFit/>
          </a:bodyPr>
          <a:lstStyle/>
          <a:p>
            <a:r>
              <a:rPr lang="ru-RU" sz="2400" dirty="0"/>
              <a:t>Разработка на </a:t>
            </a:r>
            <a:r>
              <a:rPr lang="ru-RU" sz="2400" dirty="0" err="1"/>
              <a:t>софтуер</a:t>
            </a:r>
            <a:r>
              <a:rPr lang="ru-RU" sz="2400" dirty="0"/>
              <a:t> за </a:t>
            </a:r>
            <a:br>
              <a:rPr lang="ru-RU" sz="2400" dirty="0"/>
            </a:br>
            <a:r>
              <a:rPr lang="ru-RU" sz="2400" dirty="0" err="1"/>
              <a:t>генериране</a:t>
            </a:r>
            <a:r>
              <a:rPr lang="ru-RU" sz="2400" dirty="0"/>
              <a:t> на справки и </a:t>
            </a:r>
            <a:r>
              <a:rPr lang="ru-RU" sz="2400" dirty="0" err="1"/>
              <a:t>отчети</a:t>
            </a:r>
            <a:endParaRPr lang="ru-RU" sz="2400" dirty="0"/>
          </a:p>
        </p:txBody>
      </p:sp>
    </p:spTree>
    <p:extLst>
      <p:ext uri="{BB962C8B-B14F-4D97-AF65-F5344CB8AC3E}">
        <p14:creationId xmlns:p14="http://schemas.microsoft.com/office/powerpoint/2010/main" val="45865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9261EC-CD13-406B-8938-04867EF68949}"/>
              </a:ext>
            </a:extLst>
          </p:cNvPr>
          <p:cNvSpPr>
            <a:spLocks noGrp="1"/>
          </p:cNvSpPr>
          <p:nvPr>
            <p:ph type="title"/>
          </p:nvPr>
        </p:nvSpPr>
        <p:spPr>
          <a:xfrm>
            <a:off x="3018474" y="1110772"/>
            <a:ext cx="6155051" cy="740433"/>
          </a:xfrm>
        </p:spPr>
        <p:txBody>
          <a:bodyPr vert="horz" lIns="91440" tIns="45720" rIns="91440" bIns="45720" rtlCol="0" anchor="t">
            <a:normAutofit/>
          </a:bodyPr>
          <a:lstStyle/>
          <a:p>
            <a:pPr algn="ctr"/>
            <a:r>
              <a:rPr lang="bg-BG" b="1" kern="1200" dirty="0">
                <a:solidFill>
                  <a:schemeClr val="tx1"/>
                </a:solidFill>
                <a:latin typeface="+mj-lt"/>
                <a:ea typeface="+mj-ea"/>
                <a:cs typeface="+mj-cs"/>
              </a:rPr>
              <a:t>Анализ</a:t>
            </a:r>
            <a:endParaRPr lang="en-US" b="1" kern="1200" dirty="0">
              <a:solidFill>
                <a:schemeClr val="tx1"/>
              </a:solidFill>
              <a:latin typeface="+mj-lt"/>
              <a:ea typeface="+mj-ea"/>
              <a:cs typeface="+mj-cs"/>
            </a:endParaRP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45E14538-22D0-4E8E-BCB4-2EE92B311444}"/>
              </a:ext>
            </a:extLst>
          </p:cNvPr>
          <p:cNvSpPr txBox="1"/>
          <p:nvPr/>
        </p:nvSpPr>
        <p:spPr>
          <a:xfrm>
            <a:off x="1570342" y="1988641"/>
            <a:ext cx="5804045" cy="1569660"/>
          </a:xfrm>
          <a:prstGeom prst="rect">
            <a:avLst/>
          </a:prstGeom>
          <a:noFill/>
        </p:spPr>
        <p:txBody>
          <a:bodyPr wrap="square" rtlCol="0">
            <a:spAutoFit/>
          </a:bodyPr>
          <a:lstStyle/>
          <a:p>
            <a:r>
              <a:rPr lang="bg-BG" sz="2400" dirty="0"/>
              <a:t>Създаване на ежемесечни отчети</a:t>
            </a:r>
          </a:p>
          <a:p>
            <a:pPr marL="342900" indent="-342900">
              <a:buFont typeface="Arial" panose="020B0604020202020204" pitchFamily="34" charset="0"/>
              <a:buChar char="•"/>
            </a:pPr>
            <a:r>
              <a:rPr lang="bg-BG" sz="2400" dirty="0" err="1"/>
              <a:t>Времеемко</a:t>
            </a:r>
            <a:endParaRPr lang="bg-BG" sz="2400" dirty="0"/>
          </a:p>
          <a:p>
            <a:pPr marL="342900" indent="-342900">
              <a:buFont typeface="Arial" panose="020B0604020202020204" pitchFamily="34" charset="0"/>
              <a:buChar char="•"/>
            </a:pPr>
            <a:r>
              <a:rPr lang="bg-BG" sz="2400" dirty="0"/>
              <a:t>Зависимо от съществуваща информация</a:t>
            </a:r>
          </a:p>
          <a:p>
            <a:pPr marL="342900" indent="-342900">
              <a:buFont typeface="Arial" panose="020B0604020202020204" pitchFamily="34" charset="0"/>
              <a:buChar char="•"/>
            </a:pPr>
            <a:r>
              <a:rPr lang="bg-BG" sz="2400" dirty="0"/>
              <a:t>Възможност за автоматизация</a:t>
            </a:r>
            <a:endParaRPr lang="en-US" sz="2400" dirty="0"/>
          </a:p>
        </p:txBody>
      </p:sp>
      <p:sp>
        <p:nvSpPr>
          <p:cNvPr id="20" name="TextBox 19">
            <a:extLst>
              <a:ext uri="{FF2B5EF4-FFF2-40B4-BE49-F238E27FC236}">
                <a16:creationId xmlns:a16="http://schemas.microsoft.com/office/drawing/2014/main" id="{F996D299-C3A0-4D55-8240-77FF2C517D8F}"/>
              </a:ext>
            </a:extLst>
          </p:cNvPr>
          <p:cNvSpPr txBox="1"/>
          <p:nvPr/>
        </p:nvSpPr>
        <p:spPr>
          <a:xfrm>
            <a:off x="1491736" y="3643929"/>
            <a:ext cx="6295102" cy="1200329"/>
          </a:xfrm>
          <a:prstGeom prst="rect">
            <a:avLst/>
          </a:prstGeom>
          <a:noFill/>
        </p:spPr>
        <p:txBody>
          <a:bodyPr wrap="square" rtlCol="0">
            <a:spAutoFit/>
          </a:bodyPr>
          <a:lstStyle/>
          <a:p>
            <a:r>
              <a:rPr lang="bg-BG" sz="2400" dirty="0"/>
              <a:t>Сверяване на седмични програми</a:t>
            </a:r>
          </a:p>
          <a:p>
            <a:pPr marL="342900" indent="-342900">
              <a:buFont typeface="Arial" panose="020B0604020202020204" pitchFamily="34" charset="0"/>
              <a:buChar char="•"/>
            </a:pPr>
            <a:r>
              <a:rPr lang="bg-BG" sz="2400" dirty="0"/>
              <a:t>Повторно действие</a:t>
            </a:r>
          </a:p>
          <a:p>
            <a:pPr marL="342900" indent="-342900">
              <a:buFont typeface="Arial" panose="020B0604020202020204" pitchFamily="34" charset="0"/>
              <a:buChar char="•"/>
            </a:pPr>
            <a:r>
              <a:rPr lang="bg-BG" sz="2400" dirty="0"/>
              <a:t>Налично единствено в едноседмичен вид</a:t>
            </a:r>
            <a:endParaRPr lang="en-US" sz="2400" dirty="0"/>
          </a:p>
        </p:txBody>
      </p:sp>
      <p:sp>
        <p:nvSpPr>
          <p:cNvPr id="10" name="TextBox 9">
            <a:extLst>
              <a:ext uri="{FF2B5EF4-FFF2-40B4-BE49-F238E27FC236}">
                <a16:creationId xmlns:a16="http://schemas.microsoft.com/office/drawing/2014/main" id="{06C2D4CF-D90B-4B93-BC00-E1E84B71BF92}"/>
              </a:ext>
            </a:extLst>
          </p:cNvPr>
          <p:cNvSpPr txBox="1"/>
          <p:nvPr/>
        </p:nvSpPr>
        <p:spPr>
          <a:xfrm>
            <a:off x="1491736" y="5151190"/>
            <a:ext cx="6295102" cy="461665"/>
          </a:xfrm>
          <a:prstGeom prst="rect">
            <a:avLst/>
          </a:prstGeom>
          <a:noFill/>
        </p:spPr>
        <p:txBody>
          <a:bodyPr wrap="square" rtlCol="0">
            <a:spAutoFit/>
          </a:bodyPr>
          <a:lstStyle/>
          <a:p>
            <a:r>
              <a:rPr lang="bg-BG" sz="2400" dirty="0"/>
              <a:t>Анализ на уязвимостите</a:t>
            </a:r>
            <a:endParaRPr lang="en-US" sz="2400" dirty="0"/>
          </a:p>
        </p:txBody>
      </p:sp>
    </p:spTree>
    <p:extLst>
      <p:ext uri="{BB962C8B-B14F-4D97-AF65-F5344CB8AC3E}">
        <p14:creationId xmlns:p14="http://schemas.microsoft.com/office/powerpoint/2010/main" val="105346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9261EC-CD13-406B-8938-04867EF68949}"/>
              </a:ext>
            </a:extLst>
          </p:cNvPr>
          <p:cNvSpPr>
            <a:spLocks noGrp="1"/>
          </p:cNvSpPr>
          <p:nvPr>
            <p:ph type="title"/>
          </p:nvPr>
        </p:nvSpPr>
        <p:spPr>
          <a:xfrm>
            <a:off x="3018474" y="1110772"/>
            <a:ext cx="6155051" cy="740433"/>
          </a:xfrm>
        </p:spPr>
        <p:txBody>
          <a:bodyPr vert="horz" lIns="91440" tIns="45720" rIns="91440" bIns="45720" rtlCol="0" anchor="t">
            <a:normAutofit/>
          </a:bodyPr>
          <a:lstStyle/>
          <a:p>
            <a:pPr algn="ctr"/>
            <a:r>
              <a:rPr lang="bg-BG" b="1" kern="1200" dirty="0">
                <a:solidFill>
                  <a:schemeClr val="tx1"/>
                </a:solidFill>
                <a:latin typeface="+mj-lt"/>
                <a:ea typeface="+mj-ea"/>
                <a:cs typeface="+mj-cs"/>
              </a:rPr>
              <a:t>Анализ</a:t>
            </a:r>
            <a:endParaRPr lang="en-US" b="1" kern="1200" dirty="0">
              <a:solidFill>
                <a:schemeClr val="tx1"/>
              </a:solidFill>
              <a:latin typeface="+mj-lt"/>
              <a:ea typeface="+mj-ea"/>
              <a:cs typeface="+mj-cs"/>
            </a:endParaRP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45E14538-22D0-4E8E-BCB4-2EE92B311444}"/>
              </a:ext>
            </a:extLst>
          </p:cNvPr>
          <p:cNvSpPr txBox="1"/>
          <p:nvPr/>
        </p:nvSpPr>
        <p:spPr>
          <a:xfrm>
            <a:off x="1570342" y="2000112"/>
            <a:ext cx="5804045" cy="1569660"/>
          </a:xfrm>
          <a:prstGeom prst="rect">
            <a:avLst/>
          </a:prstGeom>
          <a:noFill/>
        </p:spPr>
        <p:txBody>
          <a:bodyPr wrap="square" rtlCol="0">
            <a:spAutoFit/>
          </a:bodyPr>
          <a:lstStyle/>
          <a:p>
            <a:r>
              <a:rPr lang="bg-BG" sz="2400" dirty="0"/>
              <a:t>Възможни технологии за разработка:</a:t>
            </a:r>
          </a:p>
          <a:p>
            <a:pPr marL="342900" indent="-342900">
              <a:buFont typeface="Arial" panose="020B0604020202020204" pitchFamily="34" charset="0"/>
              <a:buChar char="•"/>
            </a:pPr>
            <a:r>
              <a:rPr lang="en-US" sz="2400" dirty="0"/>
              <a:t>Java</a:t>
            </a:r>
          </a:p>
          <a:p>
            <a:pPr marL="342900" indent="-342900">
              <a:buFont typeface="Arial" panose="020B0604020202020204" pitchFamily="34" charset="0"/>
              <a:buChar char="•"/>
            </a:pPr>
            <a:r>
              <a:rPr lang="en-US" sz="2400" dirty="0"/>
              <a:t>C++</a:t>
            </a:r>
          </a:p>
          <a:p>
            <a:pPr marL="342900" indent="-342900">
              <a:buFont typeface="Arial" panose="020B0604020202020204" pitchFamily="34" charset="0"/>
              <a:buChar char="•"/>
            </a:pPr>
            <a:r>
              <a:rPr lang="en-US" sz="2400" dirty="0"/>
              <a:t>Python</a:t>
            </a:r>
          </a:p>
        </p:txBody>
      </p:sp>
      <p:graphicFrame>
        <p:nvGraphicFramePr>
          <p:cNvPr id="10" name="Table 4">
            <a:extLst>
              <a:ext uri="{FF2B5EF4-FFF2-40B4-BE49-F238E27FC236}">
                <a16:creationId xmlns:a16="http://schemas.microsoft.com/office/drawing/2014/main" id="{B1B7C175-9573-427B-86B0-46827DB7A4C2}"/>
              </a:ext>
            </a:extLst>
          </p:cNvPr>
          <p:cNvGraphicFramePr>
            <a:graphicFrameLocks noGrp="1"/>
          </p:cNvGraphicFramePr>
          <p:nvPr>
            <p:extLst>
              <p:ext uri="{D42A27DB-BD31-4B8C-83A1-F6EECF244321}">
                <p14:modId xmlns:p14="http://schemas.microsoft.com/office/powerpoint/2010/main" val="1192762747"/>
              </p:ext>
            </p:extLst>
          </p:nvPr>
        </p:nvGraphicFramePr>
        <p:xfrm>
          <a:off x="1570342" y="3677040"/>
          <a:ext cx="8128000" cy="2438490"/>
        </p:xfrm>
        <a:graphic>
          <a:graphicData uri="http://schemas.openxmlformats.org/drawingml/2006/table">
            <a:tbl>
              <a:tblPr firstRow="1" firstCol="1" bandRow="1">
                <a:effectLst>
                  <a:outerShdw blurRad="50800" dist="63500" dir="2700000" algn="tl" rotWithShape="0">
                    <a:prstClr val="black">
                      <a:alpha val="40000"/>
                    </a:prstClr>
                  </a:outerShdw>
                </a:effectLst>
                <a:tableStyleId>{21E4AEA4-8DFA-4A89-87EB-49C32662AFE0}</a:tableStyleId>
              </a:tblPr>
              <a:tblGrid>
                <a:gridCol w="1812938">
                  <a:extLst>
                    <a:ext uri="{9D8B030D-6E8A-4147-A177-3AD203B41FA5}">
                      <a16:colId xmlns:a16="http://schemas.microsoft.com/office/drawing/2014/main" val="1003984422"/>
                    </a:ext>
                  </a:extLst>
                </a:gridCol>
                <a:gridCol w="2160270">
                  <a:extLst>
                    <a:ext uri="{9D8B030D-6E8A-4147-A177-3AD203B41FA5}">
                      <a16:colId xmlns:a16="http://schemas.microsoft.com/office/drawing/2014/main" val="2104729720"/>
                    </a:ext>
                  </a:extLst>
                </a:gridCol>
                <a:gridCol w="2122792">
                  <a:extLst>
                    <a:ext uri="{9D8B030D-6E8A-4147-A177-3AD203B41FA5}">
                      <a16:colId xmlns:a16="http://schemas.microsoft.com/office/drawing/2014/main" val="3497357385"/>
                    </a:ext>
                  </a:extLst>
                </a:gridCol>
                <a:gridCol w="2032000">
                  <a:extLst>
                    <a:ext uri="{9D8B030D-6E8A-4147-A177-3AD203B41FA5}">
                      <a16:colId xmlns:a16="http://schemas.microsoft.com/office/drawing/2014/main" val="3096960314"/>
                    </a:ext>
                  </a:extLst>
                </a:gridCol>
              </a:tblGrid>
              <a:tr h="0">
                <a:tc>
                  <a:txBody>
                    <a:bodyPr/>
                    <a:lstStyle/>
                    <a:p>
                      <a:endParaRPr lang="en-US" dirty="0">
                        <a:solidFill>
                          <a:sysClr val="windowText" lastClr="000000"/>
                        </a:solidFill>
                      </a:endParaRP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bg-BG" dirty="0">
                          <a:solidFill>
                            <a:sysClr val="windowText" lastClr="000000"/>
                          </a:solidFill>
                        </a:rPr>
                        <a:t>Бързодействие</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bg-BG" dirty="0">
                          <a:solidFill>
                            <a:sysClr val="windowText" lastClr="000000"/>
                          </a:solidFill>
                        </a:rPr>
                        <a:t>Удобство на ползване</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bg-BG" dirty="0">
                          <a:solidFill>
                            <a:sysClr val="windowText" lastClr="000000"/>
                          </a:solidFill>
                        </a:rPr>
                        <a:t>Скорост на разработка</a:t>
                      </a:r>
                      <a:endParaRPr lang="en-US" dirty="0">
                        <a:solidFill>
                          <a:sysClr val="windowText" lastClr="000000"/>
                        </a:solidFill>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73314495"/>
                  </a:ext>
                </a:extLst>
              </a:tr>
              <a:tr h="599470">
                <a:tc>
                  <a:txBody>
                    <a:bodyPr/>
                    <a:lstStyle/>
                    <a:p>
                      <a:r>
                        <a:rPr lang="en-US" dirty="0">
                          <a:solidFill>
                            <a:sysClr val="windowText" lastClr="000000"/>
                          </a:solidFill>
                        </a:rPr>
                        <a:t>Python</a:t>
                      </a: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5752938"/>
                  </a:ext>
                </a:extLst>
              </a:tr>
              <a:tr h="599470">
                <a:tc>
                  <a:txBody>
                    <a:bodyPr/>
                    <a:lstStyle/>
                    <a:p>
                      <a:r>
                        <a:rPr lang="en-US" dirty="0">
                          <a:solidFill>
                            <a:sysClr val="windowText" lastClr="000000"/>
                          </a:solidFill>
                        </a:rPr>
                        <a:t>Java</a:t>
                      </a: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ysClr val="windowText" lastClr="000000"/>
                        </a:solidFill>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2341780"/>
                  </a:ext>
                </a:extLst>
              </a:tr>
              <a:tr h="599470">
                <a:tc>
                  <a:txBody>
                    <a:bodyPr/>
                    <a:lstStyle/>
                    <a:p>
                      <a:r>
                        <a:rPr lang="en-US" dirty="0">
                          <a:solidFill>
                            <a:sysClr val="windowText" lastClr="000000"/>
                          </a:solidFill>
                        </a:rPr>
                        <a:t>C++</a:t>
                      </a: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6962618"/>
                  </a:ext>
                </a:extLst>
              </a:tr>
            </a:tbl>
          </a:graphicData>
        </a:graphic>
      </p:graphicFrame>
      <p:sp>
        <p:nvSpPr>
          <p:cNvPr id="11" name="Rectangle 10">
            <a:extLst>
              <a:ext uri="{FF2B5EF4-FFF2-40B4-BE49-F238E27FC236}">
                <a16:creationId xmlns:a16="http://schemas.microsoft.com/office/drawing/2014/main" id="{01E2013F-EA75-42F1-8AF9-2AA074CC8721}"/>
              </a:ext>
            </a:extLst>
          </p:cNvPr>
          <p:cNvSpPr/>
          <p:nvPr/>
        </p:nvSpPr>
        <p:spPr>
          <a:xfrm>
            <a:off x="3531870" y="4425952"/>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376B2F-C873-4919-A93F-D6445F396C29}"/>
              </a:ext>
            </a:extLst>
          </p:cNvPr>
          <p:cNvSpPr/>
          <p:nvPr/>
        </p:nvSpPr>
        <p:spPr>
          <a:xfrm>
            <a:off x="3530378" y="5026276"/>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CD977F-2D08-491C-A2E6-3BF611E8AE8E}"/>
              </a:ext>
            </a:extLst>
          </p:cNvPr>
          <p:cNvSpPr/>
          <p:nvPr/>
        </p:nvSpPr>
        <p:spPr>
          <a:xfrm>
            <a:off x="3956270" y="5026276"/>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FFEC86-14F9-43CC-9282-413BD7EA66AF}"/>
              </a:ext>
            </a:extLst>
          </p:cNvPr>
          <p:cNvSpPr/>
          <p:nvPr/>
        </p:nvSpPr>
        <p:spPr>
          <a:xfrm>
            <a:off x="3516711" y="5626600"/>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3B18BE-6F8F-4376-83E3-BC8BE3F3F6B4}"/>
              </a:ext>
            </a:extLst>
          </p:cNvPr>
          <p:cNvSpPr/>
          <p:nvPr/>
        </p:nvSpPr>
        <p:spPr>
          <a:xfrm>
            <a:off x="3942603" y="5626600"/>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AA3A87-F492-4CEB-80FB-2146DFAEFB95}"/>
              </a:ext>
            </a:extLst>
          </p:cNvPr>
          <p:cNvSpPr/>
          <p:nvPr/>
        </p:nvSpPr>
        <p:spPr>
          <a:xfrm>
            <a:off x="4397322" y="5626600"/>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E05D997-7784-4E4C-892A-E339CB84BEF9}"/>
              </a:ext>
            </a:extLst>
          </p:cNvPr>
          <p:cNvSpPr/>
          <p:nvPr/>
        </p:nvSpPr>
        <p:spPr>
          <a:xfrm>
            <a:off x="5643974" y="4425952"/>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A62F9C-A2CF-412C-8AE2-A83119A1D647}"/>
              </a:ext>
            </a:extLst>
          </p:cNvPr>
          <p:cNvSpPr/>
          <p:nvPr/>
        </p:nvSpPr>
        <p:spPr>
          <a:xfrm>
            <a:off x="6069866" y="4425952"/>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C40B2CD-67A5-4CEF-B44D-00ABF8CAFA6D}"/>
              </a:ext>
            </a:extLst>
          </p:cNvPr>
          <p:cNvSpPr/>
          <p:nvPr/>
        </p:nvSpPr>
        <p:spPr>
          <a:xfrm>
            <a:off x="6524585" y="4425952"/>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75B9455-7D4B-4F5D-B392-4F0B8B665B4E}"/>
              </a:ext>
            </a:extLst>
          </p:cNvPr>
          <p:cNvSpPr/>
          <p:nvPr/>
        </p:nvSpPr>
        <p:spPr>
          <a:xfrm>
            <a:off x="5642482" y="5026276"/>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981BD9-3BA8-4B44-A398-BF21933A7B8E}"/>
              </a:ext>
            </a:extLst>
          </p:cNvPr>
          <p:cNvSpPr/>
          <p:nvPr/>
        </p:nvSpPr>
        <p:spPr>
          <a:xfrm>
            <a:off x="6068374" y="5026276"/>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B91DAFC-1318-404F-ABDF-105C4F902534}"/>
              </a:ext>
            </a:extLst>
          </p:cNvPr>
          <p:cNvSpPr/>
          <p:nvPr/>
        </p:nvSpPr>
        <p:spPr>
          <a:xfrm>
            <a:off x="5628815" y="5626600"/>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B37D57B-6295-4658-BEFB-813B84639097}"/>
              </a:ext>
            </a:extLst>
          </p:cNvPr>
          <p:cNvSpPr/>
          <p:nvPr/>
        </p:nvSpPr>
        <p:spPr>
          <a:xfrm>
            <a:off x="6054707" y="5626600"/>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5414D00-CDE3-4257-81F5-5147196E3757}"/>
              </a:ext>
            </a:extLst>
          </p:cNvPr>
          <p:cNvSpPr/>
          <p:nvPr/>
        </p:nvSpPr>
        <p:spPr>
          <a:xfrm>
            <a:off x="7766516" y="4425952"/>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533E428-2779-4B04-97D1-446EEA407A91}"/>
              </a:ext>
            </a:extLst>
          </p:cNvPr>
          <p:cNvSpPr/>
          <p:nvPr/>
        </p:nvSpPr>
        <p:spPr>
          <a:xfrm>
            <a:off x="8192408" y="4425952"/>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908D27-10FA-4361-B204-DA9AEE469789}"/>
              </a:ext>
            </a:extLst>
          </p:cNvPr>
          <p:cNvSpPr/>
          <p:nvPr/>
        </p:nvSpPr>
        <p:spPr>
          <a:xfrm>
            <a:off x="8647127" y="4425952"/>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F7B7552-8D7C-46E4-A15A-BD1A3F1CD22D}"/>
              </a:ext>
            </a:extLst>
          </p:cNvPr>
          <p:cNvSpPr/>
          <p:nvPr/>
        </p:nvSpPr>
        <p:spPr>
          <a:xfrm>
            <a:off x="7765024" y="5026276"/>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F477199-4934-4468-B905-2ADDEF555894}"/>
              </a:ext>
            </a:extLst>
          </p:cNvPr>
          <p:cNvSpPr/>
          <p:nvPr/>
        </p:nvSpPr>
        <p:spPr>
          <a:xfrm>
            <a:off x="8190916" y="5026276"/>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2A022F7-98E6-4D97-ABBD-69C251219D9A}"/>
              </a:ext>
            </a:extLst>
          </p:cNvPr>
          <p:cNvSpPr/>
          <p:nvPr/>
        </p:nvSpPr>
        <p:spPr>
          <a:xfrm>
            <a:off x="7751357" y="5626600"/>
            <a:ext cx="331470" cy="96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605A54A-B752-4EF9-B1C6-3B186CA42CA2}"/>
              </a:ext>
            </a:extLst>
          </p:cNvPr>
          <p:cNvSpPr txBox="1"/>
          <p:nvPr/>
        </p:nvSpPr>
        <p:spPr>
          <a:xfrm>
            <a:off x="6690321" y="2001718"/>
            <a:ext cx="3008022" cy="830997"/>
          </a:xfrm>
          <a:prstGeom prst="rect">
            <a:avLst/>
          </a:prstGeom>
          <a:noFill/>
        </p:spPr>
        <p:txBody>
          <a:bodyPr wrap="square" rtlCol="0">
            <a:spAutoFit/>
          </a:bodyPr>
          <a:lstStyle/>
          <a:p>
            <a:r>
              <a:rPr lang="bg-BG" sz="2400" dirty="0"/>
              <a:t>Избрана технология:</a:t>
            </a:r>
          </a:p>
          <a:p>
            <a:pPr marL="342900" indent="-342900">
              <a:buFont typeface="Arial" panose="020B0604020202020204" pitchFamily="34" charset="0"/>
              <a:buChar char="•"/>
            </a:pPr>
            <a:r>
              <a:rPr lang="en-US" sz="2400" dirty="0"/>
              <a:t>Python</a:t>
            </a:r>
          </a:p>
        </p:txBody>
      </p:sp>
    </p:spTree>
    <p:extLst>
      <p:ext uri="{BB962C8B-B14F-4D97-AF65-F5344CB8AC3E}">
        <p14:creationId xmlns:p14="http://schemas.microsoft.com/office/powerpoint/2010/main" val="234899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9261EC-CD13-406B-8938-04867EF68949}"/>
              </a:ext>
            </a:extLst>
          </p:cNvPr>
          <p:cNvSpPr>
            <a:spLocks noGrp="1"/>
          </p:cNvSpPr>
          <p:nvPr>
            <p:ph type="title"/>
          </p:nvPr>
        </p:nvSpPr>
        <p:spPr>
          <a:xfrm>
            <a:off x="3018474" y="1110772"/>
            <a:ext cx="6155051" cy="740433"/>
          </a:xfrm>
        </p:spPr>
        <p:txBody>
          <a:bodyPr vert="horz" lIns="91440" tIns="45720" rIns="91440" bIns="45720" rtlCol="0" anchor="t">
            <a:normAutofit/>
          </a:bodyPr>
          <a:lstStyle/>
          <a:p>
            <a:pPr algn="ctr"/>
            <a:r>
              <a:rPr lang="bg-BG" b="1" kern="1200">
                <a:solidFill>
                  <a:schemeClr val="tx1"/>
                </a:solidFill>
                <a:latin typeface="+mj-lt"/>
                <a:ea typeface="+mj-ea"/>
                <a:cs typeface="+mj-cs"/>
              </a:rPr>
              <a:t>Анализ</a:t>
            </a:r>
            <a:endParaRPr lang="en-US" b="1" kern="1200" dirty="0">
              <a:solidFill>
                <a:schemeClr val="tx1"/>
              </a:solidFill>
              <a:latin typeface="+mj-lt"/>
              <a:ea typeface="+mj-ea"/>
              <a:cs typeface="+mj-cs"/>
            </a:endParaRP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45E14538-22D0-4E8E-BCB4-2EE92B311444}"/>
              </a:ext>
            </a:extLst>
          </p:cNvPr>
          <p:cNvSpPr txBox="1"/>
          <p:nvPr/>
        </p:nvSpPr>
        <p:spPr>
          <a:xfrm>
            <a:off x="1570342" y="2000112"/>
            <a:ext cx="3405919" cy="1938992"/>
          </a:xfrm>
          <a:prstGeom prst="rect">
            <a:avLst/>
          </a:prstGeom>
          <a:noFill/>
        </p:spPr>
        <p:txBody>
          <a:bodyPr wrap="square" rtlCol="0">
            <a:spAutoFit/>
          </a:bodyPr>
          <a:lstStyle/>
          <a:p>
            <a:r>
              <a:rPr lang="bg-BG" sz="2400"/>
              <a:t>Използвани технологии:</a:t>
            </a:r>
          </a:p>
          <a:p>
            <a:pPr marL="342900" indent="-342900">
              <a:buFont typeface="Arial" panose="020B0604020202020204" pitchFamily="34" charset="0"/>
              <a:buChar char="•"/>
            </a:pPr>
            <a:r>
              <a:rPr lang="en-US" sz="2400"/>
              <a:t>Python</a:t>
            </a:r>
            <a:endParaRPr lang="bg-BG" sz="2400"/>
          </a:p>
          <a:p>
            <a:pPr marL="342900" indent="-342900">
              <a:buFont typeface="Arial" panose="020B0604020202020204" pitchFamily="34" charset="0"/>
              <a:buChar char="•"/>
            </a:pPr>
            <a:r>
              <a:rPr lang="en-US" sz="2400"/>
              <a:t>Visual Studio Code</a:t>
            </a:r>
          </a:p>
          <a:p>
            <a:pPr marL="342900" indent="-342900">
              <a:buFont typeface="Arial" panose="020B0604020202020204" pitchFamily="34" charset="0"/>
              <a:buChar char="•"/>
            </a:pPr>
            <a:r>
              <a:rPr lang="en-US" sz="2400"/>
              <a:t>GitHub</a:t>
            </a:r>
            <a:endParaRPr lang="bg-BG" sz="2400"/>
          </a:p>
          <a:p>
            <a:pPr marL="342900" indent="-342900">
              <a:buFont typeface="Arial" panose="020B0604020202020204" pitchFamily="34" charset="0"/>
              <a:buChar char="•"/>
            </a:pPr>
            <a:endParaRPr lang="en-US" sz="2400" dirty="0"/>
          </a:p>
        </p:txBody>
      </p:sp>
      <p:sp>
        <p:nvSpPr>
          <p:cNvPr id="50" name="TextBox 49">
            <a:extLst>
              <a:ext uri="{FF2B5EF4-FFF2-40B4-BE49-F238E27FC236}">
                <a16:creationId xmlns:a16="http://schemas.microsoft.com/office/drawing/2014/main" id="{A73E6198-9AD5-4DF3-BE97-5BBA08C3D022}"/>
              </a:ext>
            </a:extLst>
          </p:cNvPr>
          <p:cNvSpPr txBox="1"/>
          <p:nvPr/>
        </p:nvSpPr>
        <p:spPr>
          <a:xfrm>
            <a:off x="7215741" y="1992481"/>
            <a:ext cx="3405919" cy="3416320"/>
          </a:xfrm>
          <a:prstGeom prst="rect">
            <a:avLst/>
          </a:prstGeom>
          <a:noFill/>
        </p:spPr>
        <p:txBody>
          <a:bodyPr wrap="square" rtlCol="0">
            <a:spAutoFit/>
          </a:bodyPr>
          <a:lstStyle/>
          <a:p>
            <a:r>
              <a:rPr lang="bg-BG" sz="2400"/>
              <a:t>Използвани модули:</a:t>
            </a:r>
          </a:p>
          <a:p>
            <a:pPr marL="342900" indent="-342900">
              <a:buFont typeface="Arial" panose="020B0604020202020204" pitchFamily="34" charset="0"/>
              <a:buChar char="•"/>
            </a:pPr>
            <a:r>
              <a:rPr lang="en-US" sz="2400"/>
              <a:t>pip</a:t>
            </a:r>
            <a:endParaRPr lang="bg-BG" sz="2400"/>
          </a:p>
          <a:p>
            <a:pPr marL="342900" indent="-342900">
              <a:buFont typeface="Arial" panose="020B0604020202020204" pitchFamily="34" charset="0"/>
              <a:buChar char="•"/>
            </a:pPr>
            <a:r>
              <a:rPr lang="en-US" sz="2400"/>
              <a:t>pyinstaller</a:t>
            </a:r>
          </a:p>
          <a:p>
            <a:pPr marL="342900" indent="-342900">
              <a:buFont typeface="Arial" panose="020B0604020202020204" pitchFamily="34" charset="0"/>
              <a:buChar char="•"/>
            </a:pPr>
            <a:r>
              <a:rPr lang="en-US" sz="2400"/>
              <a:t>tkinter</a:t>
            </a:r>
          </a:p>
          <a:p>
            <a:pPr marL="342900" indent="-342900">
              <a:buFont typeface="Arial" panose="020B0604020202020204" pitchFamily="34" charset="0"/>
              <a:buChar char="•"/>
            </a:pPr>
            <a:r>
              <a:rPr lang="en-US" sz="2400"/>
              <a:t>requests</a:t>
            </a:r>
          </a:p>
          <a:p>
            <a:pPr marL="342900" indent="-342900">
              <a:buFont typeface="Arial" panose="020B0604020202020204" pitchFamily="34" charset="0"/>
              <a:buChar char="•"/>
            </a:pPr>
            <a:r>
              <a:rPr lang="en-US" sz="2400"/>
              <a:t>datetime &amp; time</a:t>
            </a:r>
          </a:p>
          <a:p>
            <a:pPr marL="342900" indent="-342900">
              <a:buFont typeface="Arial" panose="020B0604020202020204" pitchFamily="34" charset="0"/>
              <a:buChar char="•"/>
            </a:pPr>
            <a:r>
              <a:rPr lang="en-US" sz="2400"/>
              <a:t>openpyxl</a:t>
            </a:r>
          </a:p>
          <a:p>
            <a:pPr marL="342900" indent="-342900">
              <a:buFont typeface="Arial" panose="020B0604020202020204" pitchFamily="34" charset="0"/>
              <a:buChar char="•"/>
            </a:pPr>
            <a:r>
              <a:rPr lang="en-US" sz="2400"/>
              <a:t>python-docx</a:t>
            </a:r>
          </a:p>
          <a:p>
            <a:pPr marL="342900" indent="-342900">
              <a:buFont typeface="Arial" panose="020B0604020202020204" pitchFamily="34" charset="0"/>
              <a:buChar char="•"/>
            </a:pPr>
            <a:r>
              <a:rPr lang="en-US" sz="2400"/>
              <a:t>bandit &amp; pip-audit</a:t>
            </a:r>
            <a:endParaRPr lang="en-US" sz="2400" dirty="0"/>
          </a:p>
        </p:txBody>
      </p:sp>
    </p:spTree>
    <p:extLst>
      <p:ext uri="{BB962C8B-B14F-4D97-AF65-F5344CB8AC3E}">
        <p14:creationId xmlns:p14="http://schemas.microsoft.com/office/powerpoint/2010/main" val="36966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73872"/>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Разработка</a:t>
            </a:r>
            <a:endParaRPr lang="en-US" b="1" dirty="0"/>
          </a:p>
        </p:txBody>
      </p:sp>
      <p:pic>
        <p:nvPicPr>
          <p:cNvPr id="30" name="Picture 29" descr="Diagram&#10;&#10;Description automatically generated">
            <a:extLst>
              <a:ext uri="{FF2B5EF4-FFF2-40B4-BE49-F238E27FC236}">
                <a16:creationId xmlns:a16="http://schemas.microsoft.com/office/drawing/2014/main" id="{6D664A7F-5E92-4B42-B693-A5D50B92043E}"/>
              </a:ext>
            </a:extLst>
          </p:cNvPr>
          <p:cNvPicPr>
            <a:picLocks noChangeAspect="1"/>
          </p:cNvPicPr>
          <p:nvPr/>
        </p:nvPicPr>
        <p:blipFill rotWithShape="1">
          <a:blip r:embed="rId3">
            <a:extLst>
              <a:ext uri="{28A0092B-C50C-407E-A947-70E740481C1C}">
                <a14:useLocalDpi xmlns:a14="http://schemas.microsoft.com/office/drawing/2010/main" val="0"/>
              </a:ext>
            </a:extLst>
          </a:blip>
          <a:srcRect r="21780" b="23378"/>
          <a:stretch/>
        </p:blipFill>
        <p:spPr>
          <a:xfrm>
            <a:off x="6785238" y="134754"/>
            <a:ext cx="4842080" cy="6704114"/>
          </a:xfrm>
          <a:prstGeom prst="rect">
            <a:avLst/>
          </a:prstGeom>
        </p:spPr>
      </p:pic>
      <p:sp>
        <p:nvSpPr>
          <p:cNvPr id="31" name="TextBox 30">
            <a:extLst>
              <a:ext uri="{FF2B5EF4-FFF2-40B4-BE49-F238E27FC236}">
                <a16:creationId xmlns:a16="http://schemas.microsoft.com/office/drawing/2014/main" id="{0CD346A2-6330-46DF-8475-0A3B4AFD584F}"/>
              </a:ext>
            </a:extLst>
          </p:cNvPr>
          <p:cNvSpPr txBox="1"/>
          <p:nvPr/>
        </p:nvSpPr>
        <p:spPr>
          <a:xfrm>
            <a:off x="1324320" y="1753629"/>
            <a:ext cx="5257799" cy="1534733"/>
          </a:xfrm>
          <a:prstGeom prst="rect">
            <a:avLst/>
          </a:prstGeom>
        </p:spPr>
        <p:txBody>
          <a:bodyPr vert="horz" lIns="91440" tIns="45720" rIns="91440" bIns="45720" rtlCol="0">
            <a:normAutofit/>
          </a:bodyPr>
          <a:lstStyle/>
          <a:p>
            <a:pPr defTabSz="914400">
              <a:lnSpc>
                <a:spcPct val="90000"/>
              </a:lnSpc>
              <a:spcAft>
                <a:spcPts val="600"/>
              </a:spcAft>
            </a:pPr>
            <a:r>
              <a:rPr lang="en-US" sz="3200" dirty="0" err="1">
                <a:latin typeface="+mj-lt"/>
              </a:rPr>
              <a:t>Графичен</a:t>
            </a:r>
            <a:r>
              <a:rPr lang="en-US" sz="3200" dirty="0">
                <a:latin typeface="+mj-lt"/>
              </a:rPr>
              <a:t> </a:t>
            </a:r>
            <a:r>
              <a:rPr lang="en-US" sz="3200" dirty="0" err="1">
                <a:latin typeface="+mj-lt"/>
              </a:rPr>
              <a:t>интерфейс</a:t>
            </a:r>
            <a:endParaRPr lang="en-US" sz="3200" dirty="0">
              <a:latin typeface="+mj-lt"/>
            </a:endParaRPr>
          </a:p>
        </p:txBody>
      </p:sp>
    </p:spTree>
    <p:extLst>
      <p:ext uri="{BB962C8B-B14F-4D97-AF65-F5344CB8AC3E}">
        <p14:creationId xmlns:p14="http://schemas.microsoft.com/office/powerpoint/2010/main" val="230955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73872"/>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Разработка</a:t>
            </a:r>
            <a:endParaRPr lang="en-US" b="1" dirty="0"/>
          </a:p>
        </p:txBody>
      </p:sp>
      <p:sp>
        <p:nvSpPr>
          <p:cNvPr id="31" name="TextBox 30">
            <a:extLst>
              <a:ext uri="{FF2B5EF4-FFF2-40B4-BE49-F238E27FC236}">
                <a16:creationId xmlns:a16="http://schemas.microsoft.com/office/drawing/2014/main" id="{0CD346A2-6330-46DF-8475-0A3B4AFD584F}"/>
              </a:ext>
            </a:extLst>
          </p:cNvPr>
          <p:cNvSpPr txBox="1"/>
          <p:nvPr/>
        </p:nvSpPr>
        <p:spPr>
          <a:xfrm>
            <a:off x="1324319" y="1753630"/>
            <a:ext cx="8204691" cy="720064"/>
          </a:xfrm>
          <a:prstGeom prst="rect">
            <a:avLst/>
          </a:prstGeom>
        </p:spPr>
        <p:txBody>
          <a:bodyPr vert="horz" lIns="91440" tIns="45720" rIns="91440" bIns="45720" rtlCol="0">
            <a:normAutofit/>
          </a:bodyPr>
          <a:lstStyle/>
          <a:p>
            <a:pPr defTabSz="914400">
              <a:lnSpc>
                <a:spcPct val="90000"/>
              </a:lnSpc>
              <a:spcAft>
                <a:spcPts val="600"/>
              </a:spcAft>
            </a:pPr>
            <a:r>
              <a:rPr lang="en-US" sz="3200" dirty="0" err="1">
                <a:latin typeface="+mj-lt"/>
              </a:rPr>
              <a:t>Графичен</a:t>
            </a:r>
            <a:r>
              <a:rPr lang="en-US" sz="3200" dirty="0">
                <a:latin typeface="+mj-lt"/>
              </a:rPr>
              <a:t> </a:t>
            </a:r>
            <a:r>
              <a:rPr lang="en-US" sz="3200" dirty="0" err="1">
                <a:latin typeface="+mj-lt"/>
              </a:rPr>
              <a:t>интерфейс</a:t>
            </a:r>
            <a:r>
              <a:rPr lang="en-US" sz="3200" dirty="0">
                <a:latin typeface="+mj-lt"/>
              </a:rPr>
              <a:t> – </a:t>
            </a:r>
            <a:r>
              <a:rPr lang="bg-BG" sz="3200" dirty="0">
                <a:latin typeface="+mj-lt"/>
              </a:rPr>
              <a:t>Месечни Отчети</a:t>
            </a:r>
            <a:endParaRPr lang="en-US" sz="3200" dirty="0">
              <a:latin typeface="+mj-lt"/>
            </a:endParaRPr>
          </a:p>
        </p:txBody>
      </p:sp>
      <p:pic>
        <p:nvPicPr>
          <p:cNvPr id="14" name="Picture 13">
            <a:extLst>
              <a:ext uri="{FF2B5EF4-FFF2-40B4-BE49-F238E27FC236}">
                <a16:creationId xmlns:a16="http://schemas.microsoft.com/office/drawing/2014/main" id="{9041DBE0-3A68-4249-BD98-11E2DCE3C1A5}"/>
              </a:ext>
            </a:extLst>
          </p:cNvPr>
          <p:cNvPicPr>
            <a:picLocks noChangeAspect="1"/>
          </p:cNvPicPr>
          <p:nvPr/>
        </p:nvPicPr>
        <p:blipFill>
          <a:blip r:embed="rId3">
            <a:extLst>
              <a:ext uri="{28A0092B-C50C-407E-A947-70E740481C1C}">
                <a14:useLocalDpi xmlns:a14="http://schemas.microsoft.com/office/drawing/2010/main" val="0"/>
              </a:ext>
            </a:extLst>
          </a:blip>
          <a:srcRect t="79" b="79"/>
          <a:stretch/>
        </p:blipFill>
        <p:spPr>
          <a:xfrm>
            <a:off x="541485" y="3276600"/>
            <a:ext cx="5454198" cy="3184544"/>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3DD116AF-8810-45E6-B530-65885325C82B}"/>
              </a:ext>
            </a:extLst>
          </p:cNvPr>
          <p:cNvPicPr>
            <a:picLocks noChangeAspect="1"/>
          </p:cNvPicPr>
          <p:nvPr/>
        </p:nvPicPr>
        <p:blipFill rotWithShape="1">
          <a:blip r:embed="rId4">
            <a:extLst>
              <a:ext uri="{28A0092B-C50C-407E-A947-70E740481C1C}">
                <a14:useLocalDpi xmlns:a14="http://schemas.microsoft.com/office/drawing/2010/main" val="0"/>
              </a:ext>
            </a:extLst>
          </a:blip>
          <a:srcRect l="742" t="5172" r="11187" b="1692"/>
          <a:stretch/>
        </p:blipFill>
        <p:spPr>
          <a:xfrm>
            <a:off x="7299326" y="5043516"/>
            <a:ext cx="2063750" cy="1413556"/>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00E7838-8DEE-4CAD-9204-E84B7E0F5BD7}"/>
              </a:ext>
            </a:extLst>
          </p:cNvPr>
          <p:cNvPicPr>
            <a:picLocks noChangeAspect="1"/>
          </p:cNvPicPr>
          <p:nvPr/>
        </p:nvPicPr>
        <p:blipFill rotWithShape="1">
          <a:blip r:embed="rId5">
            <a:extLst>
              <a:ext uri="{28A0092B-C50C-407E-A947-70E740481C1C}">
                <a14:useLocalDpi xmlns:a14="http://schemas.microsoft.com/office/drawing/2010/main" val="0"/>
              </a:ext>
            </a:extLst>
          </a:blip>
          <a:srcRect t="1068"/>
          <a:stretch/>
        </p:blipFill>
        <p:spPr>
          <a:xfrm>
            <a:off x="7299326" y="3276600"/>
            <a:ext cx="3411481" cy="1575480"/>
          </a:xfrm>
          <a:prstGeom prst="rect">
            <a:avLst/>
          </a:prstGeom>
        </p:spPr>
      </p:pic>
    </p:spTree>
    <p:extLst>
      <p:ext uri="{BB962C8B-B14F-4D97-AF65-F5344CB8AC3E}">
        <p14:creationId xmlns:p14="http://schemas.microsoft.com/office/powerpoint/2010/main" val="169330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73872"/>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Разработка</a:t>
            </a:r>
            <a:endParaRPr lang="en-US" b="1" dirty="0"/>
          </a:p>
        </p:txBody>
      </p:sp>
      <p:sp>
        <p:nvSpPr>
          <p:cNvPr id="31" name="TextBox 30">
            <a:extLst>
              <a:ext uri="{FF2B5EF4-FFF2-40B4-BE49-F238E27FC236}">
                <a16:creationId xmlns:a16="http://schemas.microsoft.com/office/drawing/2014/main" id="{0CD346A2-6330-46DF-8475-0A3B4AFD584F}"/>
              </a:ext>
            </a:extLst>
          </p:cNvPr>
          <p:cNvSpPr txBox="1"/>
          <p:nvPr/>
        </p:nvSpPr>
        <p:spPr>
          <a:xfrm>
            <a:off x="1324319" y="1753630"/>
            <a:ext cx="8204691" cy="633384"/>
          </a:xfrm>
          <a:prstGeom prst="rect">
            <a:avLst/>
          </a:prstGeom>
        </p:spPr>
        <p:txBody>
          <a:bodyPr vert="horz" lIns="91440" tIns="45720" rIns="91440" bIns="45720" rtlCol="0">
            <a:normAutofit/>
          </a:bodyPr>
          <a:lstStyle/>
          <a:p>
            <a:pPr defTabSz="914400">
              <a:lnSpc>
                <a:spcPct val="90000"/>
              </a:lnSpc>
              <a:spcAft>
                <a:spcPts val="600"/>
              </a:spcAft>
            </a:pPr>
            <a:r>
              <a:rPr lang="en-US" sz="3200" dirty="0" err="1">
                <a:latin typeface="+mj-lt"/>
              </a:rPr>
              <a:t>Графичен</a:t>
            </a:r>
            <a:r>
              <a:rPr lang="en-US" sz="3200" dirty="0">
                <a:latin typeface="+mj-lt"/>
              </a:rPr>
              <a:t> </a:t>
            </a:r>
            <a:r>
              <a:rPr lang="en-US" sz="3200" dirty="0" err="1">
                <a:latin typeface="+mj-lt"/>
              </a:rPr>
              <a:t>интерфейс</a:t>
            </a:r>
            <a:r>
              <a:rPr lang="bg-BG" sz="3200" dirty="0">
                <a:latin typeface="+mj-lt"/>
              </a:rPr>
              <a:t> – Седмични Справки</a:t>
            </a:r>
            <a:endParaRPr lang="en-US" sz="3200" dirty="0">
              <a:latin typeface="+mj-lt"/>
            </a:endParaRPr>
          </a:p>
        </p:txBody>
      </p:sp>
      <p:pic>
        <p:nvPicPr>
          <p:cNvPr id="3" name="Picture 2">
            <a:extLst>
              <a:ext uri="{FF2B5EF4-FFF2-40B4-BE49-F238E27FC236}">
                <a16:creationId xmlns:a16="http://schemas.microsoft.com/office/drawing/2014/main" id="{FD8E65A0-BEB2-4352-B133-47C842CD345D}"/>
              </a:ext>
            </a:extLst>
          </p:cNvPr>
          <p:cNvPicPr>
            <a:picLocks noChangeAspect="1"/>
          </p:cNvPicPr>
          <p:nvPr/>
        </p:nvPicPr>
        <p:blipFill rotWithShape="1">
          <a:blip r:embed="rId3">
            <a:extLst>
              <a:ext uri="{28A0092B-C50C-407E-A947-70E740481C1C}">
                <a14:useLocalDpi xmlns:a14="http://schemas.microsoft.com/office/drawing/2010/main" val="0"/>
              </a:ext>
            </a:extLst>
          </a:blip>
          <a:srcRect l="473" r="1"/>
          <a:stretch/>
        </p:blipFill>
        <p:spPr>
          <a:xfrm>
            <a:off x="541485" y="3276600"/>
            <a:ext cx="5454198" cy="3184544"/>
          </a:xfrm>
          <a:prstGeom prst="rect">
            <a:avLst/>
          </a:prstGeom>
        </p:spPr>
      </p:pic>
      <p:pic>
        <p:nvPicPr>
          <p:cNvPr id="10" name="Picture 9">
            <a:extLst>
              <a:ext uri="{FF2B5EF4-FFF2-40B4-BE49-F238E27FC236}">
                <a16:creationId xmlns:a16="http://schemas.microsoft.com/office/drawing/2014/main" id="{5CFED7A9-18D8-4DE2-AB33-050216CDD3A4}"/>
              </a:ext>
            </a:extLst>
          </p:cNvPr>
          <p:cNvPicPr>
            <a:picLocks noChangeAspect="1"/>
          </p:cNvPicPr>
          <p:nvPr/>
        </p:nvPicPr>
        <p:blipFill>
          <a:blip r:embed="rId4">
            <a:extLst>
              <a:ext uri="{28A0092B-C50C-407E-A947-70E740481C1C}">
                <a14:useLocalDpi xmlns:a14="http://schemas.microsoft.com/office/drawing/2010/main" val="0"/>
              </a:ext>
            </a:extLst>
          </a:blip>
          <a:srcRect t="253" b="253"/>
          <a:stretch/>
        </p:blipFill>
        <p:spPr>
          <a:xfrm>
            <a:off x="6196319" y="3276600"/>
            <a:ext cx="5454200" cy="3184544"/>
          </a:xfrm>
          <a:prstGeom prst="rect">
            <a:avLst/>
          </a:prstGeom>
        </p:spPr>
      </p:pic>
    </p:spTree>
    <p:extLst>
      <p:ext uri="{BB962C8B-B14F-4D97-AF65-F5344CB8AC3E}">
        <p14:creationId xmlns:p14="http://schemas.microsoft.com/office/powerpoint/2010/main" val="400956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73872"/>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Разработка</a:t>
            </a:r>
            <a:endParaRPr lang="en-US" b="1" dirty="0"/>
          </a:p>
        </p:txBody>
      </p:sp>
      <p:pic>
        <p:nvPicPr>
          <p:cNvPr id="30" name="Picture 29">
            <a:extLst>
              <a:ext uri="{FF2B5EF4-FFF2-40B4-BE49-F238E27FC236}">
                <a16:creationId xmlns:a16="http://schemas.microsoft.com/office/drawing/2014/main" id="{6D664A7F-5E92-4B42-B693-A5D50B92043E}"/>
              </a:ext>
            </a:extLst>
          </p:cNvPr>
          <p:cNvPicPr>
            <a:picLocks noChangeAspect="1"/>
          </p:cNvPicPr>
          <p:nvPr/>
        </p:nvPicPr>
        <p:blipFill rotWithShape="1">
          <a:blip r:embed="rId3">
            <a:extLst>
              <a:ext uri="{28A0092B-C50C-407E-A947-70E740481C1C}">
                <a14:useLocalDpi xmlns:a14="http://schemas.microsoft.com/office/drawing/2010/main" val="0"/>
              </a:ext>
            </a:extLst>
          </a:blip>
          <a:srcRect l="7008" t="3446" r="12053" b="16082"/>
          <a:stretch/>
        </p:blipFill>
        <p:spPr>
          <a:xfrm>
            <a:off x="6789129" y="245361"/>
            <a:ext cx="4948686" cy="6367278"/>
          </a:xfrm>
          <a:prstGeom prst="rect">
            <a:avLst/>
          </a:prstGeom>
        </p:spPr>
      </p:pic>
      <p:sp>
        <p:nvSpPr>
          <p:cNvPr id="31" name="TextBox 30">
            <a:extLst>
              <a:ext uri="{FF2B5EF4-FFF2-40B4-BE49-F238E27FC236}">
                <a16:creationId xmlns:a16="http://schemas.microsoft.com/office/drawing/2014/main" id="{0CD346A2-6330-46DF-8475-0A3B4AFD584F}"/>
              </a:ext>
            </a:extLst>
          </p:cNvPr>
          <p:cNvSpPr txBox="1"/>
          <p:nvPr/>
        </p:nvSpPr>
        <p:spPr>
          <a:xfrm>
            <a:off x="1324320" y="1753630"/>
            <a:ext cx="5288236" cy="739314"/>
          </a:xfrm>
          <a:prstGeom prst="rect">
            <a:avLst/>
          </a:prstGeom>
        </p:spPr>
        <p:txBody>
          <a:bodyPr vert="horz" lIns="91440" tIns="45720" rIns="91440" bIns="45720" rtlCol="0">
            <a:normAutofit/>
          </a:bodyPr>
          <a:lstStyle/>
          <a:p>
            <a:pPr defTabSz="914400">
              <a:lnSpc>
                <a:spcPct val="90000"/>
              </a:lnSpc>
              <a:spcAft>
                <a:spcPts val="600"/>
              </a:spcAft>
            </a:pPr>
            <a:r>
              <a:rPr lang="bg-BG" sz="3200" dirty="0">
                <a:latin typeface="+mj-lt"/>
              </a:rPr>
              <a:t>Прихващане на заявки</a:t>
            </a:r>
            <a:endParaRPr lang="en-US" sz="3200" dirty="0">
              <a:latin typeface="+mj-lt"/>
            </a:endParaRPr>
          </a:p>
        </p:txBody>
      </p:sp>
      <p:sp>
        <p:nvSpPr>
          <p:cNvPr id="10" name="TextBox 9">
            <a:extLst>
              <a:ext uri="{FF2B5EF4-FFF2-40B4-BE49-F238E27FC236}">
                <a16:creationId xmlns:a16="http://schemas.microsoft.com/office/drawing/2014/main" id="{740B1567-C766-4971-8741-7BB7693E4FE4}"/>
              </a:ext>
            </a:extLst>
          </p:cNvPr>
          <p:cNvSpPr txBox="1"/>
          <p:nvPr/>
        </p:nvSpPr>
        <p:spPr>
          <a:xfrm>
            <a:off x="1324320" y="4011390"/>
            <a:ext cx="5712096" cy="2466412"/>
          </a:xfrm>
          <a:prstGeom prst="rect">
            <a:avLst/>
          </a:prstGeom>
        </p:spPr>
        <p:txBody>
          <a:bodyPr vert="horz" lIns="91440" tIns="45720" rIns="91440" bIns="45720" rtlCol="0">
            <a:normAutofit/>
          </a:bodyPr>
          <a:lstStyle/>
          <a:p>
            <a:pPr defTabSz="914400">
              <a:lnSpc>
                <a:spcPct val="90000"/>
              </a:lnSpc>
              <a:spcAft>
                <a:spcPts val="600"/>
              </a:spcAft>
            </a:pPr>
            <a:r>
              <a:rPr lang="en-US" sz="3200" dirty="0">
                <a:latin typeface="+mj-lt"/>
              </a:rPr>
              <a:t>nvna.eu/wp/</a:t>
            </a:r>
            <a:br>
              <a:rPr lang="en-US" sz="3200" dirty="0">
                <a:latin typeface="+mj-lt"/>
              </a:rPr>
            </a:br>
            <a:r>
              <a:rPr lang="en-US" sz="3200" dirty="0">
                <a:latin typeface="+mj-lt"/>
              </a:rPr>
              <a:t>?group=		</a:t>
            </a:r>
            <a:r>
              <a:rPr lang="en-US" sz="3200" b="1" dirty="0">
                <a:latin typeface="+mj-lt"/>
              </a:rPr>
              <a:t>2613</a:t>
            </a:r>
            <a:br>
              <a:rPr lang="en-US" sz="3200" dirty="0">
                <a:latin typeface="+mj-lt"/>
              </a:rPr>
            </a:br>
            <a:r>
              <a:rPr lang="en-US" sz="3200" dirty="0">
                <a:latin typeface="+mj-lt"/>
              </a:rPr>
              <a:t>&amp;</a:t>
            </a:r>
            <a:r>
              <a:rPr lang="en-US" sz="3200" dirty="0" err="1">
                <a:latin typeface="+mj-lt"/>
              </a:rPr>
              <a:t>queryType</a:t>
            </a:r>
            <a:r>
              <a:rPr lang="en-US" sz="3200" dirty="0">
                <a:latin typeface="+mj-lt"/>
              </a:rPr>
              <a:t>=	</a:t>
            </a:r>
            <a:r>
              <a:rPr lang="en-US" sz="3200" b="1" dirty="0">
                <a:latin typeface="+mj-lt"/>
              </a:rPr>
              <a:t>lecturer</a:t>
            </a:r>
            <a:br>
              <a:rPr lang="en-US" sz="3200" dirty="0">
                <a:latin typeface="+mj-lt"/>
              </a:rPr>
            </a:br>
            <a:r>
              <a:rPr lang="en-US" sz="3200" dirty="0">
                <a:latin typeface="+mj-lt"/>
              </a:rPr>
              <a:t>&amp;Week=		</a:t>
            </a:r>
            <a:r>
              <a:rPr lang="en-US" sz="3200" b="1" dirty="0">
                <a:latin typeface="+mj-lt"/>
              </a:rPr>
              <a:t>10</a:t>
            </a:r>
          </a:p>
        </p:txBody>
      </p:sp>
    </p:spTree>
    <p:extLst>
      <p:ext uri="{BB962C8B-B14F-4D97-AF65-F5344CB8AC3E}">
        <p14:creationId xmlns:p14="http://schemas.microsoft.com/office/powerpoint/2010/main" val="199277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Title 1">
            <a:extLst>
              <a:ext uri="{FF2B5EF4-FFF2-40B4-BE49-F238E27FC236}">
                <a16:creationId xmlns:a16="http://schemas.microsoft.com/office/drawing/2014/main" id="{C267868C-EA23-4F6B-8045-6EE18B5265F4}"/>
              </a:ext>
            </a:extLst>
          </p:cNvPr>
          <p:cNvSpPr txBox="1">
            <a:spLocks/>
          </p:cNvSpPr>
          <p:nvPr/>
        </p:nvSpPr>
        <p:spPr>
          <a:xfrm>
            <a:off x="1324321" y="573872"/>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Разработка</a:t>
            </a:r>
            <a:endParaRPr lang="en-US" b="1" dirty="0"/>
          </a:p>
        </p:txBody>
      </p:sp>
      <p:sp>
        <p:nvSpPr>
          <p:cNvPr id="31" name="TextBox 30">
            <a:extLst>
              <a:ext uri="{FF2B5EF4-FFF2-40B4-BE49-F238E27FC236}">
                <a16:creationId xmlns:a16="http://schemas.microsoft.com/office/drawing/2014/main" id="{0CD346A2-6330-46DF-8475-0A3B4AFD584F}"/>
              </a:ext>
            </a:extLst>
          </p:cNvPr>
          <p:cNvSpPr txBox="1"/>
          <p:nvPr/>
        </p:nvSpPr>
        <p:spPr>
          <a:xfrm>
            <a:off x="1324320" y="1753630"/>
            <a:ext cx="5288236" cy="739314"/>
          </a:xfrm>
          <a:prstGeom prst="rect">
            <a:avLst/>
          </a:prstGeom>
        </p:spPr>
        <p:txBody>
          <a:bodyPr vert="horz" lIns="91440" tIns="45720" rIns="91440" bIns="45720" rtlCol="0">
            <a:normAutofit/>
          </a:bodyPr>
          <a:lstStyle/>
          <a:p>
            <a:pPr defTabSz="914400">
              <a:lnSpc>
                <a:spcPct val="90000"/>
              </a:lnSpc>
              <a:spcAft>
                <a:spcPts val="600"/>
              </a:spcAft>
            </a:pPr>
            <a:r>
              <a:rPr lang="bg-BG" sz="3200" dirty="0">
                <a:latin typeface="+mj-lt"/>
              </a:rPr>
              <a:t>Саниране на данни</a:t>
            </a:r>
            <a:r>
              <a:rPr lang="en-US" sz="3200" dirty="0">
                <a:latin typeface="+mj-lt"/>
              </a:rPr>
              <a:t> -</a:t>
            </a:r>
            <a:r>
              <a:rPr lang="bg-BG" sz="3200" dirty="0">
                <a:latin typeface="+mj-lt"/>
              </a:rPr>
              <a:t> дни</a:t>
            </a:r>
            <a:endParaRPr lang="en-US" sz="3200" dirty="0">
              <a:latin typeface="+mj-lt"/>
            </a:endParaRPr>
          </a:p>
        </p:txBody>
      </p:sp>
      <p:sp>
        <p:nvSpPr>
          <p:cNvPr id="10" name="TextBox 9">
            <a:extLst>
              <a:ext uri="{FF2B5EF4-FFF2-40B4-BE49-F238E27FC236}">
                <a16:creationId xmlns:a16="http://schemas.microsoft.com/office/drawing/2014/main" id="{740B1567-C766-4971-8741-7BB7693E4FE4}"/>
              </a:ext>
            </a:extLst>
          </p:cNvPr>
          <p:cNvSpPr txBox="1"/>
          <p:nvPr/>
        </p:nvSpPr>
        <p:spPr>
          <a:xfrm>
            <a:off x="1295096" y="2670404"/>
            <a:ext cx="8214664" cy="706935"/>
          </a:xfrm>
          <a:prstGeom prst="rect">
            <a:avLst/>
          </a:prstGeom>
        </p:spPr>
        <p:txBody>
          <a:bodyPr vert="horz" lIns="91440" tIns="45720" rIns="91440" bIns="45720" rtlCol="0">
            <a:normAutofit/>
          </a:bodyPr>
          <a:lstStyle/>
          <a:p>
            <a:pPr defTabSz="914400">
              <a:lnSpc>
                <a:spcPct val="90000"/>
              </a:lnSpc>
              <a:spcAft>
                <a:spcPts val="600"/>
              </a:spcAft>
            </a:pPr>
            <a:r>
              <a:rPr lang="en-US" sz="2000" dirty="0">
                <a:latin typeface="+mj-lt"/>
              </a:rPr>
              <a:t>&lt;td </a:t>
            </a:r>
            <a:r>
              <a:rPr lang="en-US" sz="2000" dirty="0" err="1">
                <a:latin typeface="+mj-lt"/>
              </a:rPr>
              <a:t>colspan</a:t>
            </a:r>
            <a:r>
              <a:rPr lang="en-US" sz="2000" dirty="0">
                <a:latin typeface="+mj-lt"/>
              </a:rPr>
              <a:t>="6" id="</a:t>
            </a:r>
            <a:r>
              <a:rPr lang="en-US" sz="2000" dirty="0" err="1">
                <a:latin typeface="+mj-lt"/>
              </a:rPr>
              <a:t>no_lecture</a:t>
            </a:r>
            <a:r>
              <a:rPr lang="en-US" sz="2000" dirty="0">
                <a:latin typeface="+mj-lt"/>
              </a:rPr>
              <a:t>"&gt;</a:t>
            </a:r>
            <a:r>
              <a:rPr lang="bg-BG" sz="2000" b="1" dirty="0">
                <a:latin typeface="+mj-lt"/>
              </a:rPr>
              <a:t>Понеделник</a:t>
            </a:r>
            <a:r>
              <a:rPr lang="bg-BG" sz="2000" dirty="0">
                <a:latin typeface="+mj-lt"/>
              </a:rPr>
              <a:t>, </a:t>
            </a:r>
            <a:r>
              <a:rPr lang="bg-BG" sz="2000" b="1" dirty="0">
                <a:latin typeface="+mj-lt"/>
              </a:rPr>
              <a:t>2022-03-07</a:t>
            </a:r>
            <a:r>
              <a:rPr lang="bg-BG" sz="2000" dirty="0">
                <a:latin typeface="+mj-lt"/>
              </a:rPr>
              <a:t>&lt;/</a:t>
            </a:r>
            <a:r>
              <a:rPr lang="en-US" sz="2000" dirty="0">
                <a:latin typeface="+mj-lt"/>
              </a:rPr>
              <a:t>td&gt;</a:t>
            </a:r>
          </a:p>
        </p:txBody>
      </p:sp>
      <p:sp>
        <p:nvSpPr>
          <p:cNvPr id="12" name="TextBox 11">
            <a:extLst>
              <a:ext uri="{FF2B5EF4-FFF2-40B4-BE49-F238E27FC236}">
                <a16:creationId xmlns:a16="http://schemas.microsoft.com/office/drawing/2014/main" id="{DD1ECAB1-C775-4D7E-B524-FFB3143C533A}"/>
              </a:ext>
            </a:extLst>
          </p:cNvPr>
          <p:cNvSpPr txBox="1"/>
          <p:nvPr/>
        </p:nvSpPr>
        <p:spPr>
          <a:xfrm>
            <a:off x="1249127" y="3480661"/>
            <a:ext cx="10726858" cy="1431161"/>
          </a:xfrm>
          <a:prstGeom prst="rect">
            <a:avLst/>
          </a:prstGeom>
          <a:noFill/>
        </p:spPr>
        <p:txBody>
          <a:bodyPr wrap="square">
            <a:spAutoFit/>
          </a:bodyPr>
          <a:lstStyle/>
          <a:p>
            <a:pPr defTabSz="914400">
              <a:lnSpc>
                <a:spcPct val="90000"/>
              </a:lnSpc>
              <a:spcAft>
                <a:spcPts val="600"/>
              </a:spcAft>
            </a:pPr>
            <a:r>
              <a:rPr lang="en-US" sz="2000" b="1" dirty="0">
                <a:latin typeface="+mj-lt"/>
              </a:rPr>
              <a:t>@Day</a:t>
            </a:r>
          </a:p>
          <a:p>
            <a:pPr defTabSz="914400">
              <a:lnSpc>
                <a:spcPct val="90000"/>
              </a:lnSpc>
              <a:spcAft>
                <a:spcPts val="600"/>
              </a:spcAft>
            </a:pPr>
            <a:r>
              <a:rPr lang="en-US" sz="2000" dirty="0">
                <a:latin typeface="+mj-lt"/>
              </a:rPr>
              <a:t>weekday</a:t>
            </a:r>
            <a:r>
              <a:rPr lang="en-US" sz="2000" b="1" dirty="0">
                <a:latin typeface="+mj-lt"/>
              </a:rPr>
              <a:t>		= </a:t>
            </a:r>
            <a:r>
              <a:rPr lang="bg-BG" sz="2000" b="1" dirty="0">
                <a:latin typeface="+mj-lt"/>
              </a:rPr>
              <a:t>Понеделник</a:t>
            </a:r>
            <a:endParaRPr lang="bg-BG" sz="2000" dirty="0">
              <a:latin typeface="+mj-lt"/>
            </a:endParaRPr>
          </a:p>
          <a:p>
            <a:pPr defTabSz="914400">
              <a:lnSpc>
                <a:spcPct val="90000"/>
              </a:lnSpc>
              <a:spcAft>
                <a:spcPts val="600"/>
              </a:spcAft>
            </a:pPr>
            <a:r>
              <a:rPr lang="en-US" sz="2000" dirty="0">
                <a:latin typeface="+mj-lt"/>
              </a:rPr>
              <a:t>date	</a:t>
            </a:r>
            <a:r>
              <a:rPr lang="en-US" sz="2000" b="1" dirty="0">
                <a:latin typeface="+mj-lt"/>
              </a:rPr>
              <a:t>	=</a:t>
            </a:r>
            <a:r>
              <a:rPr lang="bg-BG" sz="2000" b="1" dirty="0">
                <a:latin typeface="+mj-lt"/>
              </a:rPr>
              <a:t> 2022-03-07</a:t>
            </a:r>
            <a:endParaRPr lang="en-US" sz="2000" b="1" dirty="0">
              <a:latin typeface="+mj-lt"/>
            </a:endParaRPr>
          </a:p>
          <a:p>
            <a:pPr defTabSz="914400">
              <a:lnSpc>
                <a:spcPct val="90000"/>
              </a:lnSpc>
              <a:spcAft>
                <a:spcPts val="600"/>
              </a:spcAft>
            </a:pPr>
            <a:r>
              <a:rPr lang="en-US" sz="2000" dirty="0">
                <a:latin typeface="+mj-lt"/>
              </a:rPr>
              <a:t>lectures		= </a:t>
            </a:r>
            <a:r>
              <a:rPr lang="en-US" sz="2000" b="1" dirty="0">
                <a:latin typeface="+mj-lt"/>
              </a:rPr>
              <a:t>[]</a:t>
            </a:r>
            <a:endParaRPr lang="en-US" sz="2000" dirty="0">
              <a:latin typeface="+mj-lt"/>
            </a:endParaRPr>
          </a:p>
        </p:txBody>
      </p:sp>
    </p:spTree>
    <p:extLst>
      <p:ext uri="{BB962C8B-B14F-4D97-AF65-F5344CB8AC3E}">
        <p14:creationId xmlns:p14="http://schemas.microsoft.com/office/powerpoint/2010/main" val="3072780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TotalTime>
  <Words>1781</Words>
  <Application>Microsoft Office PowerPoint</Application>
  <PresentationFormat>Widescreen</PresentationFormat>
  <Paragraphs>182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Consolas</vt:lpstr>
      <vt:lpstr>Courier New</vt:lpstr>
      <vt:lpstr>Times New Roman</vt:lpstr>
      <vt:lpstr>Office Theme</vt:lpstr>
      <vt:lpstr>РАЗРАБОТКА НА СОФТУЕР ЗА  ГЕНЕРИРАНЕ НА СПРАВКИ И ОТЧЕТИ</vt:lpstr>
      <vt:lpstr>Анализ</vt:lpstr>
      <vt:lpstr>Анализ</vt:lpstr>
      <vt:lpstr>Анализ</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Заключение</vt:lpstr>
      <vt:lpstr>Благодаря за вниманието!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НА СОФТУЕР ЗА ГЕНЕРИРАНЕ НА СПРАВКИ И ОТЧЕТИ</dc:title>
  <dc:creator>Nikolov, Nikolay</dc:creator>
  <cp:lastModifiedBy>Nikolov, Nikolay</cp:lastModifiedBy>
  <cp:revision>28</cp:revision>
  <dcterms:created xsi:type="dcterms:W3CDTF">2022-03-11T12:01:43Z</dcterms:created>
  <dcterms:modified xsi:type="dcterms:W3CDTF">2022-03-12T11:52:50Z</dcterms:modified>
</cp:coreProperties>
</file>