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0" r:id="rId5"/>
    <p:sldId id="268" r:id="rId6"/>
    <p:sldId id="269" r:id="rId7"/>
    <p:sldId id="270" r:id="rId8"/>
    <p:sldId id="271" r:id="rId9"/>
    <p:sldId id="273" r:id="rId10"/>
    <p:sldId id="276" r:id="rId11"/>
    <p:sldId id="275" r:id="rId12"/>
    <p:sldId id="274" r:id="rId13"/>
    <p:sldId id="277" r:id="rId14"/>
    <p:sldId id="279" r:id="rId15"/>
    <p:sldId id="278" r:id="rId16"/>
    <p:sldId id="26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2E7B88-1ECC-4603-AA98-F2BBC763C6F4}">
          <p14:sldIdLst>
            <p14:sldId id="256"/>
            <p14:sldId id="257"/>
            <p14:sldId id="259"/>
            <p14:sldId id="260"/>
            <p14:sldId id="268"/>
            <p14:sldId id="269"/>
            <p14:sldId id="270"/>
            <p14:sldId id="271"/>
            <p14:sldId id="273"/>
            <p14:sldId id="276"/>
            <p14:sldId id="275"/>
            <p14:sldId id="274"/>
            <p14:sldId id="277"/>
            <p14:sldId id="279"/>
            <p14:sldId id="278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536" autoAdjust="0"/>
  </p:normalViewPr>
  <p:slideViewPr>
    <p:cSldViewPr snapToGrid="0">
      <p:cViewPr varScale="1">
        <p:scale>
          <a:sx n="56" d="100"/>
          <a:sy n="56" d="100"/>
        </p:scale>
        <p:origin x="1044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A5B429-EB92-4894-8C07-0ED721E74D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4AA5-97E9-42F4-AABB-7EAF12EAF5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17D2B-A20E-4E90-B1F0-3738E320932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36799-EF59-4C44-B78F-2C6AD87CF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77457-0BE6-4296-9045-4C9F2415A6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76BEA-C48B-4B0A-905D-9970AD8F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81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6B585-9AB1-44DF-B05F-ADAB6B82D87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BD014-FB77-415C-AFC5-9C85DDE2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/>
              <a:t>Уважаеми господин председател на Държавната изпитна комисия, уважаеми членове на Държавната изпитна комисия, дами и господа.</a:t>
            </a:r>
          </a:p>
          <a:p>
            <a:r>
              <a:rPr lang="bg-BG" noProof="0" dirty="0"/>
              <a:t>Казвам се Николай Живков Николов и днес ще Ви представя дипломната си работа, която се занимава с разработката на софтуер за генериране на справки и отчети. Целта на проекта е да автоматизира създаването на месечни отчети за преподавателският състав от университета.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краен резултат това ще доведе до спестяване на значителен времеви ресурс при изготвяне на различните видове документи. </a:t>
            </a:r>
            <a:endParaRPr lang="bg-B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0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По време на санирането се извлича информация чрез сравняване на </a:t>
            </a:r>
            <a:r>
              <a:rPr lang="en-US" dirty="0"/>
              <a:t>HTML </a:t>
            </a:r>
            <a:r>
              <a:rPr lang="bg-BG" dirty="0"/>
              <a:t>структурата на определеният ден към очакваната.</a:t>
            </a:r>
          </a:p>
          <a:p>
            <a:r>
              <a:rPr lang="bg-BG" dirty="0"/>
              <a:t>Съществуват 3 вида структури – ден с лекции, ден без лекции и допълнителна – лекционна (лекции и занятия се ползват с еднакво значение). </a:t>
            </a:r>
          </a:p>
          <a:p>
            <a:r>
              <a:rPr lang="bg-BG" dirty="0"/>
              <a:t>След намиране на правилната структура за деня, от нея се извличат всички лекции.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26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По време на експортирането на месечните отчети се случват три стъпки – повторна обработка на информацията, попълване на липсващи данни, записване. Повторната обработка филтрира само нужните елементи от първоначалните данни – името на занятието и класните отделения. След това те се използват за намиране на останалата налична информация – идентификационен номер на занятие, брой и вид студенти. Накрая, новата информация се записва на определени индекси, спрямо видът на студентите, в шаблонен файл.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49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След събиране на цялата нужна информация в четима структура от данни, следващият модул на програмата се грижи за експортирането на данните.</a:t>
            </a:r>
          </a:p>
          <a:p>
            <a:r>
              <a:rPr lang="bg-BG" dirty="0"/>
              <a:t>Създава се нов тип от желаният краен файл и информацията се попълва за всеки ден и лекция, след което, в случаят на </a:t>
            </a:r>
            <a:r>
              <a:rPr lang="en-US" dirty="0"/>
              <a:t>.</a:t>
            </a:r>
            <a:r>
              <a:rPr lang="en-US" dirty="0" err="1"/>
              <a:t>doxc</a:t>
            </a:r>
            <a:r>
              <a:rPr lang="bg-BG" dirty="0"/>
              <a:t> разширение, се стилизира целият файл за по-лесна четливост.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2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Конфигурацията на програмата се грижи за запазването на избраните данни, улеснявайки повторното използването на програмата.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48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Конфигурацията на програмата се грижи за запазването на избраните данни, улеснявайки повторното използването на програмата.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05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Проектът събира всички показани модули и създава изпълнима програма чрез модулът </a:t>
            </a:r>
            <a:r>
              <a:rPr lang="en-US" dirty="0" err="1"/>
              <a:t>pyinstaller</a:t>
            </a:r>
            <a:r>
              <a:rPr lang="en-US" dirty="0"/>
              <a:t>.</a:t>
            </a:r>
            <a:r>
              <a:rPr lang="bg-BG" dirty="0"/>
              <a:t> </a:t>
            </a:r>
          </a:p>
          <a:p>
            <a:r>
              <a:rPr lang="bg-BG" dirty="0"/>
              <a:t>Показан е скриптът, който се използва по време на компилация. Основните аргументи са </a:t>
            </a:r>
            <a:r>
              <a:rPr lang="en-US" dirty="0"/>
              <a:t>–</a:t>
            </a:r>
            <a:r>
              <a:rPr lang="en-US" dirty="0" err="1"/>
              <a:t>onefile</a:t>
            </a:r>
            <a:r>
              <a:rPr lang="en-US" dirty="0"/>
              <a:t> &amp; --</a:t>
            </a:r>
            <a:r>
              <a:rPr lang="en-US" dirty="0" err="1"/>
              <a:t>noconsole</a:t>
            </a:r>
            <a:r>
              <a:rPr lang="en-US" dirty="0"/>
              <a:t>. </a:t>
            </a:r>
            <a:r>
              <a:rPr lang="en-US" dirty="0" err="1"/>
              <a:t>Onefile</a:t>
            </a:r>
            <a:r>
              <a:rPr lang="en-US" dirty="0"/>
              <a:t> </a:t>
            </a:r>
            <a:r>
              <a:rPr lang="bg-BG" dirty="0"/>
              <a:t>позволява създаването на единична програма, в която са комбинирани всички нужни файлове. Не присъстват допълнителни файлове, който са нужни за стартирането на програмата, което улеснява разпространението и. </a:t>
            </a:r>
            <a:r>
              <a:rPr lang="en-US" dirty="0" err="1"/>
              <a:t>Noconsole</a:t>
            </a:r>
            <a:r>
              <a:rPr lang="bg-BG" dirty="0"/>
              <a:t> премахва конзолата, която е стандартно видима при създаването на програма по този начин. Останалите аргументи задават козметични и структурни променливи.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1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 резултат на този проект е създадена програма със следните възможности:</a:t>
            </a:r>
          </a:p>
          <a:p>
            <a:r>
              <a:rPr lang="bg-BG" dirty="0"/>
              <a:t>Създаване на месечни отчети с частична пълнота, висока точност и бързодействие около 1.32 сек. </a:t>
            </a:r>
          </a:p>
          <a:p>
            <a:r>
              <a:rPr lang="bg-BG" dirty="0"/>
              <a:t>Въпреки липсата на пълно попълване на отчета, времето, което се спестява в един месец е значително когато се умножи по броят на преподавателският състав. Също така, при пълно наличие на нужните данни, пълнотата и точността могат да бъдат максимални.</a:t>
            </a:r>
          </a:p>
          <a:p>
            <a:endParaRPr lang="bg-BG" dirty="0"/>
          </a:p>
          <a:p>
            <a:r>
              <a:rPr lang="bg-BG" dirty="0"/>
              <a:t>Освен основната си функция, програмата може да създава седмични програми в удобен и преносим вид.</a:t>
            </a:r>
          </a:p>
          <a:p>
            <a:r>
              <a:rPr lang="bg-BG" dirty="0"/>
              <a:t>Освен за преподаватели, тук могат да бъдат създавани и програми за студенти и стаи. По този начин всеки член на университета може да държи в себе си удобен файл със седмичните си програми, а по желание същите могат да бъдат разпечатани в стаите.</a:t>
            </a:r>
          </a:p>
          <a:p>
            <a:endParaRPr lang="bg-BG" dirty="0"/>
          </a:p>
          <a:p>
            <a:r>
              <a:rPr lang="bg-BG" dirty="0"/>
              <a:t>Последно е направен анализ на възможните уязвимости, като такива не са намерени.</a:t>
            </a:r>
          </a:p>
          <a:p>
            <a:endParaRPr lang="bg-BG" dirty="0"/>
          </a:p>
          <a:p>
            <a:r>
              <a:rPr lang="bg-BG" dirty="0"/>
              <a:t>Изследвани са и допълни възможности за разрастване на програмата. Като допълнение може да бъде създадена мобилна или уеб версия за по-висока </a:t>
            </a:r>
            <a:r>
              <a:rPr lang="bg-BG" dirty="0" err="1"/>
              <a:t>портативност</a:t>
            </a:r>
            <a:r>
              <a:rPr lang="bg-BG" dirty="0"/>
              <a:t>, както и да се увеличат броят поддържани формати.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07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Въпроси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5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Всеки месец преподавателският състав изготвя отчет на всички проведени занятия през съответният времеви период.</a:t>
            </a:r>
          </a:p>
          <a:p>
            <a:r>
              <a:rPr lang="bg-BG" dirty="0"/>
              <a:t>Данните, които биват включени засягат всички нормативни и свръхнормативни лекции, упражнения и изпити.</a:t>
            </a:r>
          </a:p>
          <a:p>
            <a:r>
              <a:rPr lang="bg-BG" dirty="0"/>
              <a:t>Изготвянето на тези отчети, обаче, отнема излишно количество време, тъй като данните в него са напълно зависими от налична информация.</a:t>
            </a:r>
          </a:p>
          <a:p>
            <a:r>
              <a:rPr lang="bg-BG" dirty="0"/>
              <a:t>Това означава, че това време би могло да бъде спестено ако процесът на изготвяне може да бъде автоматизиран.</a:t>
            </a:r>
          </a:p>
          <a:p>
            <a:r>
              <a:rPr lang="bg-BG" dirty="0"/>
              <a:t>Допълнително, тъй като проектът засяга обработката на седмични заявки може да се разреши втори проблем – създаването на удобни и преносими справки за седмичните занятия.</a:t>
            </a:r>
          </a:p>
          <a:p>
            <a:r>
              <a:rPr lang="bg-BG" dirty="0"/>
              <a:t>Този проект се занимава с процесът на автоматизация на съответните действия.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На база на това проектът направени сравнение на възможните методологии за разработка.</a:t>
            </a:r>
          </a:p>
          <a:p>
            <a:r>
              <a:rPr lang="bg-BG" dirty="0"/>
              <a:t>Сравнение са три от най-известните програмни езици – </a:t>
            </a:r>
            <a:r>
              <a:rPr lang="en-US" dirty="0"/>
              <a:t>Java, C++ &amp; Python</a:t>
            </a:r>
            <a:r>
              <a:rPr lang="bg-BG" dirty="0"/>
              <a:t>. За сравнение са използвани критерии като бързодействие, удобство на писане, скорост на разработка, наличие на лицензи и лично предпочитание. На тяхна база е направен избор да се работи с Питон.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Сравнение с другите езици, </a:t>
            </a:r>
            <a:r>
              <a:rPr lang="en-US" dirty="0"/>
              <a:t>Python </a:t>
            </a:r>
            <a:r>
              <a:rPr lang="bg-BG" dirty="0"/>
              <a:t>не притежава същото бързодействие, но кодът, който може да бъде написан с него за създаване на </a:t>
            </a:r>
            <a:r>
              <a:rPr lang="en-US" dirty="0"/>
              <a:t>MVP</a:t>
            </a:r>
            <a:r>
              <a:rPr lang="bg-BG" dirty="0"/>
              <a:t>(прототип)</a:t>
            </a:r>
            <a:r>
              <a:rPr lang="en-US" dirty="0"/>
              <a:t> </a:t>
            </a:r>
            <a:r>
              <a:rPr lang="bg-BG" dirty="0"/>
              <a:t>е в пъти по-малък от нужният при използването на някой от другите езици. Допълнително, тъй като бързодействието не е критична част от разработката на програмата, то не е нужно да се приема с голяма тежест. Въпреки това, при нужда има начини за ускоряване на производителността.</a:t>
            </a:r>
          </a:p>
          <a:p>
            <a:endParaRPr lang="en-US" dirty="0"/>
          </a:p>
          <a:p>
            <a:r>
              <a:rPr lang="bg-BG" dirty="0"/>
              <a:t>Използвани са </a:t>
            </a:r>
            <a:r>
              <a:rPr lang="en-US" dirty="0"/>
              <a:t>Python </a:t>
            </a:r>
            <a:r>
              <a:rPr lang="bg-BG" dirty="0"/>
              <a:t>като език за програмиране, </a:t>
            </a:r>
            <a:r>
              <a:rPr lang="en-US" dirty="0"/>
              <a:t>Visual Studio Code </a:t>
            </a:r>
            <a:r>
              <a:rPr lang="bg-BG" dirty="0"/>
              <a:t>като платформа за написването и компилирането на кода, както и </a:t>
            </a:r>
            <a:r>
              <a:rPr lang="en-US" dirty="0"/>
              <a:t>GitHub </a:t>
            </a:r>
            <a:r>
              <a:rPr lang="bg-BG" dirty="0"/>
              <a:t>за следене на промени по различните части на проекта. Освен тях са използвани различни модули на </a:t>
            </a:r>
            <a:r>
              <a:rPr lang="en-US" dirty="0"/>
              <a:t>python,</a:t>
            </a:r>
            <a:r>
              <a:rPr lang="bg-BG" dirty="0"/>
              <a:t> който се занимават със създаване на графичен интерфейс, работа с файлове от тип </a:t>
            </a:r>
            <a:r>
              <a:rPr lang="en-US" dirty="0"/>
              <a:t>.xlsx &amp; .docx</a:t>
            </a:r>
            <a:r>
              <a:rPr lang="bg-BG" dirty="0"/>
              <a:t>, компилация към изпълним код и други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8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Програмата започва логически от графичният интерфейс, който е разделен на три части – отчети, справки и индекси за улеснение. </a:t>
            </a:r>
          </a:p>
          <a:p>
            <a:r>
              <a:rPr lang="bg-BG" dirty="0"/>
              <a:t>Дадената блок схема показва общото действие на интерфейса от начало до край на изпълнение, като удебелените правоъгълници са действия, които ще бъдат разгледани детайлно в следващите части. Интерфейса позволява попълване на нужните данни, след което се изпълнява съответното действие. След изпълнението му се показва екран за успех/грешка.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5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Ляво – екран на месечни отчети</a:t>
            </a:r>
          </a:p>
          <a:p>
            <a:r>
              <a:rPr lang="bg-BG" dirty="0"/>
              <a:t>Дясно – диалози при успех или провал на действие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4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Ляво – екран на седмични справки</a:t>
            </a:r>
          </a:p>
          <a:p>
            <a:r>
              <a:rPr lang="bg-BG" dirty="0"/>
              <a:t>Дясно – екран на седмични индекси</a:t>
            </a:r>
          </a:p>
          <a:p>
            <a:r>
              <a:rPr lang="bg-BG" dirty="0"/>
              <a:t>Същите екрани за успех/провал са налични и тук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9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След начало на действие, първата стъпка е прихващането и обработката на заявки. </a:t>
            </a:r>
            <a:endParaRPr lang="en-US" dirty="0"/>
          </a:p>
          <a:p>
            <a:r>
              <a:rPr lang="bg-BG" dirty="0"/>
              <a:t>За всяка седмица се създава заявка подобна на примерната, след което информацията идваща от нея се обработва.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По време на санирането се извлича информация чрез сравняване на </a:t>
            </a:r>
            <a:r>
              <a:rPr lang="en-US" dirty="0"/>
              <a:t>HTML </a:t>
            </a:r>
            <a:r>
              <a:rPr lang="bg-BG" dirty="0"/>
              <a:t>структурата на определеният ден към очакваната.</a:t>
            </a:r>
          </a:p>
          <a:p>
            <a:r>
              <a:rPr lang="bg-BG" dirty="0"/>
              <a:t>Съществуват 3 вида структури – ден с лекции, ден без лекции и лекционна. </a:t>
            </a:r>
          </a:p>
          <a:p>
            <a:r>
              <a:rPr lang="bg-BG" dirty="0"/>
              <a:t>След намиране на правилната структура за деня, от нея се извличат всички лекции.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5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8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9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7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4F46-5070-46E1-AB6C-5A0F8041F36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7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3CFC9-C74B-4102-AD15-71356B40F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622" y="161836"/>
            <a:ext cx="10048755" cy="3083425"/>
          </a:xfrm>
        </p:spPr>
        <p:txBody>
          <a:bodyPr anchor="ctr">
            <a:normAutofit/>
          </a:bodyPr>
          <a:lstStyle/>
          <a:p>
            <a:r>
              <a:rPr lang="ru-RU" sz="4400" b="1" dirty="0">
                <a:cs typeface="Arial" panose="020B0604020202020204" pitchFamily="34" charset="0"/>
              </a:rPr>
              <a:t>РАЗРАБОТКА НА СОФТУЕР ЗА </a:t>
            </a:r>
            <a:br>
              <a:rPr lang="en-US" sz="4400" b="1" dirty="0">
                <a:cs typeface="Arial" panose="020B0604020202020204" pitchFamily="34" charset="0"/>
              </a:rPr>
            </a:br>
            <a:r>
              <a:rPr lang="ru-RU" sz="4400" b="1" dirty="0">
                <a:cs typeface="Arial" panose="020B0604020202020204" pitchFamily="34" charset="0"/>
              </a:rPr>
              <a:t>ГЕНЕРИРАНЕ НА СПРАВКИ И ОТЧЕТИ</a:t>
            </a:r>
            <a:endParaRPr lang="en-US" sz="4400" b="1" dirty="0"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E024A-EBD4-485C-BEC2-BE3DE8D0D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622" y="3612740"/>
            <a:ext cx="2041968" cy="1931533"/>
          </a:xfrm>
        </p:spPr>
        <p:txBody>
          <a:bodyPr anchor="t">
            <a:noAutofit/>
          </a:bodyPr>
          <a:lstStyle/>
          <a:p>
            <a:pPr algn="l"/>
            <a:r>
              <a:rPr lang="ru-RU" b="1" dirty="0"/>
              <a:t>Дипломант</a:t>
            </a:r>
            <a:r>
              <a:rPr lang="ru-RU" dirty="0"/>
              <a:t>: 	</a:t>
            </a:r>
          </a:p>
          <a:p>
            <a:pPr algn="l"/>
            <a:r>
              <a:rPr lang="ru-RU" b="1" dirty="0" err="1"/>
              <a:t>Специалност</a:t>
            </a:r>
            <a:r>
              <a:rPr lang="ru-RU" dirty="0"/>
              <a:t>:</a:t>
            </a:r>
          </a:p>
          <a:p>
            <a:pPr algn="l"/>
            <a:r>
              <a:rPr lang="ru-RU" b="1" dirty="0"/>
              <a:t>фак. №</a:t>
            </a:r>
            <a:r>
              <a:rPr lang="ru-RU" dirty="0"/>
              <a:t>:</a:t>
            </a:r>
          </a:p>
          <a:p>
            <a:pPr algn="l"/>
            <a:r>
              <a:rPr lang="ru-RU" b="1" dirty="0" err="1"/>
              <a:t>Ръководител</a:t>
            </a:r>
            <a:r>
              <a:rPr lang="ru-RU" dirty="0"/>
              <a:t>:</a:t>
            </a:r>
            <a:endParaRPr lang="ru-RU" b="1" dirty="0"/>
          </a:p>
          <a:p>
            <a:pPr algn="l"/>
            <a:endParaRPr lang="en-US" dirty="0"/>
          </a:p>
        </p:txBody>
      </p:sp>
      <p:sp>
        <p:nvSpPr>
          <p:cNvPr id="201" name="Freeform: Shape 7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8" name="Picture 197" descr="Logo, company name&#10;&#10;Description automatically generated">
            <a:extLst>
              <a:ext uri="{FF2B5EF4-FFF2-40B4-BE49-F238E27FC236}">
                <a16:creationId xmlns:a16="http://schemas.microsoft.com/office/drawing/2014/main" id="{85FB2AF6-E627-49A0-8F00-8234C57DF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209879"/>
            <a:ext cx="3217333" cy="321733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31040406-B16A-44CF-81D5-BDC0B46827DD}"/>
              </a:ext>
            </a:extLst>
          </p:cNvPr>
          <p:cNvSpPr txBox="1"/>
          <p:nvPr/>
        </p:nvSpPr>
        <p:spPr>
          <a:xfrm>
            <a:off x="7266517" y="5084067"/>
            <a:ext cx="374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ВВМУ „Никола Йонков Вапцаров“</a:t>
            </a:r>
            <a:endParaRPr lang="en-US" sz="2400" dirty="0"/>
          </a:p>
        </p:txBody>
      </p:sp>
      <p:sp>
        <p:nvSpPr>
          <p:cNvPr id="205" name="Subtitle 2">
            <a:extLst>
              <a:ext uri="{FF2B5EF4-FFF2-40B4-BE49-F238E27FC236}">
                <a16:creationId xmlns:a16="http://schemas.microsoft.com/office/drawing/2014/main" id="{684F1AB5-2D3A-4103-9BB0-918111387FE1}"/>
              </a:ext>
            </a:extLst>
          </p:cNvPr>
          <p:cNvSpPr txBox="1">
            <a:spLocks/>
          </p:cNvSpPr>
          <p:nvPr/>
        </p:nvSpPr>
        <p:spPr>
          <a:xfrm>
            <a:off x="3113590" y="3612740"/>
            <a:ext cx="4067207" cy="19315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Николай Живков </a:t>
            </a:r>
            <a:r>
              <a:rPr lang="ru-RU" dirty="0" err="1"/>
              <a:t>Николов</a:t>
            </a:r>
            <a:endParaRPr lang="ru-RU" dirty="0"/>
          </a:p>
          <a:p>
            <a:pPr algn="l"/>
            <a:r>
              <a:rPr lang="ru-RU" dirty="0" err="1"/>
              <a:t>Киберсигурност</a:t>
            </a:r>
            <a:endParaRPr lang="ru-RU" dirty="0"/>
          </a:p>
          <a:p>
            <a:pPr algn="l"/>
            <a:r>
              <a:rPr lang="ru-RU" dirty="0"/>
              <a:t>626-201-13</a:t>
            </a:r>
          </a:p>
          <a:p>
            <a:pPr algn="l"/>
            <a:r>
              <a:rPr lang="ru-RU" dirty="0" err="1"/>
              <a:t>подполк</a:t>
            </a:r>
            <a:r>
              <a:rPr lang="ru-RU" dirty="0"/>
              <a:t>. Драгомир </a:t>
            </a:r>
            <a:r>
              <a:rPr lang="ru-RU" dirty="0" err="1"/>
              <a:t>Драгнев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51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267868C-EA23-4F6B-8045-6EE18B5265F4}"/>
              </a:ext>
            </a:extLst>
          </p:cNvPr>
          <p:cNvSpPr txBox="1">
            <a:spLocks/>
          </p:cNvSpPr>
          <p:nvPr/>
        </p:nvSpPr>
        <p:spPr>
          <a:xfrm>
            <a:off x="1324321" y="573872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Разработка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D346A2-6330-46DF-8475-0A3B4AFD584F}"/>
              </a:ext>
            </a:extLst>
          </p:cNvPr>
          <p:cNvSpPr txBox="1"/>
          <p:nvPr/>
        </p:nvSpPr>
        <p:spPr>
          <a:xfrm>
            <a:off x="1324320" y="1753630"/>
            <a:ext cx="5288236" cy="73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bg-BG" sz="3200" dirty="0">
                <a:latin typeface="+mj-lt"/>
              </a:rPr>
              <a:t>Саниране на данни</a:t>
            </a:r>
            <a:r>
              <a:rPr lang="en-US" sz="3200" dirty="0">
                <a:latin typeface="+mj-lt"/>
              </a:rPr>
              <a:t> - </a:t>
            </a:r>
            <a:r>
              <a:rPr lang="bg-BG" sz="3200" dirty="0">
                <a:latin typeface="+mj-lt"/>
              </a:rPr>
              <a:t>лекции</a:t>
            </a:r>
            <a:endParaRPr lang="en-US" sz="3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B1567-C766-4971-8741-7BB7693E4FE4}"/>
              </a:ext>
            </a:extLst>
          </p:cNvPr>
          <p:cNvSpPr txBox="1"/>
          <p:nvPr/>
        </p:nvSpPr>
        <p:spPr>
          <a:xfrm>
            <a:off x="1295096" y="2374492"/>
            <a:ext cx="11785637" cy="1872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j-lt"/>
              </a:rPr>
              <a:t>&lt;td </a:t>
            </a:r>
            <a:r>
              <a:rPr lang="en-US" sz="2000" dirty="0" err="1">
                <a:latin typeface="+mj-lt"/>
              </a:rPr>
              <a:t>rowspan</a:t>
            </a:r>
            <a:r>
              <a:rPr lang="en-US" sz="2000" dirty="0">
                <a:latin typeface="+mj-lt"/>
              </a:rPr>
              <a:t>="2"&gt;</a:t>
            </a:r>
            <a:r>
              <a:rPr lang="en-US" sz="2000" b="1" dirty="0">
                <a:latin typeface="+mj-lt"/>
              </a:rPr>
              <a:t>11:45-13:20</a:t>
            </a:r>
            <a:r>
              <a:rPr lang="en-US" sz="2000" dirty="0">
                <a:latin typeface="+mj-lt"/>
              </a:rPr>
              <a:t>&lt;/td&gt;</a:t>
            </a:r>
            <a:endParaRPr lang="bg-BG" sz="2000" dirty="0">
              <a:latin typeface="+mj-l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j-lt"/>
              </a:rPr>
              <a:t>&lt;td </a:t>
            </a:r>
            <a:r>
              <a:rPr lang="en-US" sz="2000" dirty="0" err="1">
                <a:latin typeface="+mj-lt"/>
              </a:rPr>
              <a:t>rowspan</a:t>
            </a:r>
            <a:r>
              <a:rPr lang="en-US" sz="2000" dirty="0">
                <a:latin typeface="+mj-lt"/>
              </a:rPr>
              <a:t>="2"&gt;</a:t>
            </a:r>
            <a:r>
              <a:rPr lang="bg-BG" sz="2000" b="1" dirty="0">
                <a:latin typeface="+mj-lt"/>
              </a:rPr>
              <a:t>Проектиране и администриране на база данни - </a:t>
            </a:r>
            <a:r>
              <a:rPr lang="bg-BG" sz="2000" b="1" dirty="0" err="1">
                <a:latin typeface="+mj-lt"/>
              </a:rPr>
              <a:t>пз</a:t>
            </a:r>
            <a:r>
              <a:rPr lang="bg-BG" sz="2000" b="1" dirty="0">
                <a:latin typeface="+mj-lt"/>
              </a:rPr>
              <a:t> в поток</a:t>
            </a:r>
            <a:r>
              <a:rPr lang="bg-BG" sz="2000" dirty="0">
                <a:latin typeface="+mj-lt"/>
              </a:rPr>
              <a:t>&lt;/</a:t>
            </a:r>
            <a:r>
              <a:rPr lang="en-US" sz="2000" dirty="0">
                <a:latin typeface="+mj-lt"/>
              </a:rPr>
              <a:t>td&gt;</a:t>
            </a:r>
            <a:endParaRPr lang="bg-BG" sz="2000" dirty="0">
              <a:latin typeface="+mj-l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j-lt"/>
              </a:rPr>
              <a:t>&lt;td </a:t>
            </a:r>
            <a:r>
              <a:rPr lang="en-US" sz="2000" dirty="0" err="1">
                <a:latin typeface="+mj-lt"/>
              </a:rPr>
              <a:t>rowspan</a:t>
            </a:r>
            <a:r>
              <a:rPr lang="en-US" sz="2000" dirty="0">
                <a:latin typeface="+mj-lt"/>
              </a:rPr>
              <a:t>="2"&gt;</a:t>
            </a:r>
            <a:r>
              <a:rPr lang="en-US" sz="2000" b="1" dirty="0">
                <a:latin typeface="+mj-lt"/>
              </a:rPr>
              <a:t>11</a:t>
            </a:r>
            <a:r>
              <a:rPr lang="en-US" sz="2000" dirty="0">
                <a:latin typeface="+mj-lt"/>
              </a:rPr>
              <a:t>&lt;/td&gt;</a:t>
            </a:r>
            <a:endParaRPr lang="bg-BG" sz="2000" dirty="0">
              <a:latin typeface="+mj-l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j-lt"/>
              </a:rPr>
              <a:t>&lt;td </a:t>
            </a:r>
            <a:r>
              <a:rPr lang="en-US" sz="2000" dirty="0" err="1">
                <a:latin typeface="+mj-lt"/>
              </a:rPr>
              <a:t>rowspan</a:t>
            </a:r>
            <a:r>
              <a:rPr lang="en-US" sz="2000" dirty="0">
                <a:latin typeface="+mj-lt"/>
              </a:rPr>
              <a:t>="2"&gt;</a:t>
            </a:r>
            <a:r>
              <a:rPr lang="bg-BG" sz="2000" b="1" dirty="0">
                <a:latin typeface="+mj-lt"/>
              </a:rPr>
              <a:t>зала</a:t>
            </a:r>
            <a:r>
              <a:rPr lang="bg-BG" sz="2000" dirty="0">
                <a:latin typeface="+mj-lt"/>
              </a:rPr>
              <a:t> </a:t>
            </a:r>
            <a:r>
              <a:rPr lang="bg-BG" sz="2000" b="1" dirty="0">
                <a:latin typeface="+mj-lt"/>
              </a:rPr>
              <a:t>1411</a:t>
            </a:r>
            <a:r>
              <a:rPr lang="bg-BG" sz="2000" dirty="0">
                <a:latin typeface="+mj-lt"/>
              </a:rPr>
              <a:t>&lt;/</a:t>
            </a:r>
            <a:r>
              <a:rPr lang="en-US" sz="2000" dirty="0">
                <a:latin typeface="+mj-lt"/>
              </a:rPr>
              <a:t>td&gt;</a:t>
            </a:r>
            <a:endParaRPr lang="bg-BG" sz="2000" dirty="0">
              <a:latin typeface="+mj-l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j-lt"/>
              </a:rPr>
              <a:t>&lt;td </a:t>
            </a:r>
            <a:r>
              <a:rPr lang="en-US" sz="2000" dirty="0" err="1">
                <a:latin typeface="+mj-lt"/>
              </a:rPr>
              <a:t>rowspan</a:t>
            </a:r>
            <a:r>
              <a:rPr lang="en-US" sz="2000" dirty="0">
                <a:latin typeface="+mj-lt"/>
              </a:rPr>
              <a:t>="2"&gt;</a:t>
            </a:r>
            <a:r>
              <a:rPr lang="bg-BG" sz="2000" b="1" dirty="0">
                <a:latin typeface="+mj-lt"/>
              </a:rPr>
              <a:t>група/групи - 103201, 110201</a:t>
            </a:r>
            <a:r>
              <a:rPr lang="bg-BG" sz="2000" dirty="0">
                <a:latin typeface="+mj-lt"/>
              </a:rPr>
              <a:t>&lt;/</a:t>
            </a:r>
            <a:r>
              <a:rPr lang="en-US" sz="2000" dirty="0">
                <a:latin typeface="+mj-lt"/>
              </a:rPr>
              <a:t>td&gt;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ECAB1-C775-4D7E-B524-FFB3143C533A}"/>
              </a:ext>
            </a:extLst>
          </p:cNvPr>
          <p:cNvSpPr txBox="1"/>
          <p:nvPr/>
        </p:nvSpPr>
        <p:spPr>
          <a:xfrm>
            <a:off x="1295096" y="4437517"/>
            <a:ext cx="10726858" cy="1972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+mj-lt"/>
              </a:rPr>
              <a:t>@Lecture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+mj-lt"/>
              </a:rPr>
              <a:t>length 	</a:t>
            </a:r>
            <a:r>
              <a:rPr lang="en-US" sz="1800" b="1" dirty="0">
                <a:latin typeface="+mj-lt"/>
              </a:rPr>
              <a:t>	= 11:45-13:20</a:t>
            </a:r>
            <a:endParaRPr lang="bg-BG" sz="1800" dirty="0">
              <a:latin typeface="+mj-l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+mj-lt"/>
              </a:rPr>
              <a:t>lecture_name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	= </a:t>
            </a:r>
            <a:r>
              <a:rPr lang="bg-BG" sz="1800" b="1" dirty="0">
                <a:latin typeface="+mj-lt"/>
              </a:rPr>
              <a:t>Проектиране и администриране на база данни - </a:t>
            </a:r>
            <a:r>
              <a:rPr lang="bg-BG" sz="1800" b="1" dirty="0" err="1">
                <a:latin typeface="+mj-lt"/>
              </a:rPr>
              <a:t>пз</a:t>
            </a:r>
            <a:r>
              <a:rPr lang="bg-BG" sz="1800" b="1" dirty="0">
                <a:latin typeface="+mj-lt"/>
              </a:rPr>
              <a:t> в поток</a:t>
            </a:r>
            <a:endParaRPr lang="bg-BG" sz="1800" dirty="0">
              <a:latin typeface="+mj-l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dirty="0" err="1">
                <a:latin typeface="+mj-lt"/>
              </a:rPr>
              <a:t>sequence_number</a:t>
            </a:r>
            <a:r>
              <a:rPr lang="en-US" sz="1800" b="1" dirty="0">
                <a:latin typeface="+mj-lt"/>
              </a:rPr>
              <a:t>	= 11</a:t>
            </a:r>
            <a:endParaRPr lang="bg-BG" sz="1800" dirty="0">
              <a:latin typeface="+mj-l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+mj-lt"/>
              </a:rPr>
              <a:t>room		</a:t>
            </a:r>
            <a:r>
              <a:rPr lang="en-US" sz="1800" b="1" dirty="0">
                <a:latin typeface="+mj-lt"/>
              </a:rPr>
              <a:t>= </a:t>
            </a:r>
            <a:r>
              <a:rPr lang="bg-BG" sz="1800" b="1" dirty="0">
                <a:latin typeface="+mj-lt"/>
              </a:rPr>
              <a:t>зала</a:t>
            </a:r>
            <a:r>
              <a:rPr lang="bg-BG" sz="1800" dirty="0">
                <a:latin typeface="+mj-lt"/>
              </a:rPr>
              <a:t> </a:t>
            </a:r>
            <a:r>
              <a:rPr lang="bg-BG" sz="1800" b="1" dirty="0">
                <a:latin typeface="+mj-lt"/>
              </a:rPr>
              <a:t>1411</a:t>
            </a:r>
            <a:endParaRPr lang="bg-BG" sz="1800" dirty="0">
              <a:latin typeface="+mj-l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+mj-lt"/>
              </a:rPr>
              <a:t>group </a:t>
            </a:r>
            <a:r>
              <a:rPr lang="en-US" sz="1800" b="1" dirty="0">
                <a:latin typeface="+mj-lt"/>
              </a:rPr>
              <a:t>		= </a:t>
            </a:r>
            <a:r>
              <a:rPr lang="bg-BG" sz="1800" b="1" dirty="0">
                <a:latin typeface="+mj-lt"/>
              </a:rPr>
              <a:t>група/групи - 103201, 110201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093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267868C-EA23-4F6B-8045-6EE18B5265F4}"/>
              </a:ext>
            </a:extLst>
          </p:cNvPr>
          <p:cNvSpPr txBox="1">
            <a:spLocks/>
          </p:cNvSpPr>
          <p:nvPr/>
        </p:nvSpPr>
        <p:spPr>
          <a:xfrm>
            <a:off x="1324321" y="544996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Разработка</a:t>
            </a:r>
            <a:endParaRPr lang="en-US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D664A7F-5E92-4B42-B693-A5D50B9204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1" t="288" r="13149" b="18879"/>
          <a:stretch/>
        </p:blipFill>
        <p:spPr>
          <a:xfrm>
            <a:off x="6979155" y="217730"/>
            <a:ext cx="4459289" cy="63311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CD346A2-6330-46DF-8475-0A3B4AFD584F}"/>
              </a:ext>
            </a:extLst>
          </p:cNvPr>
          <p:cNvSpPr txBox="1"/>
          <p:nvPr/>
        </p:nvSpPr>
        <p:spPr>
          <a:xfrm>
            <a:off x="1324320" y="1753630"/>
            <a:ext cx="5654835" cy="73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bg-BG" sz="3200" dirty="0">
                <a:latin typeface="+mj-lt"/>
              </a:rPr>
              <a:t>Експорт – месечни отчети</a:t>
            </a:r>
            <a:endParaRPr lang="en-US" sz="3200" dirty="0">
              <a:latin typeface="+mj-lt"/>
            </a:endParaRPr>
          </a:p>
        </p:txBody>
      </p:sp>
      <p:pic>
        <p:nvPicPr>
          <p:cNvPr id="3" name="Picture 2" descr="Application, table, Excel&#10;&#10;Description automatically generated">
            <a:extLst>
              <a:ext uri="{FF2B5EF4-FFF2-40B4-BE49-F238E27FC236}">
                <a16:creationId xmlns:a16="http://schemas.microsoft.com/office/drawing/2014/main" id="{99428C84-47F3-40BE-A35A-6DF5F7E8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14" y="2361782"/>
            <a:ext cx="7665078" cy="40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267868C-EA23-4F6B-8045-6EE18B5265F4}"/>
              </a:ext>
            </a:extLst>
          </p:cNvPr>
          <p:cNvSpPr txBox="1">
            <a:spLocks/>
          </p:cNvSpPr>
          <p:nvPr/>
        </p:nvSpPr>
        <p:spPr>
          <a:xfrm>
            <a:off x="1324321" y="544996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Разработка</a:t>
            </a:r>
            <a:endParaRPr lang="en-US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D664A7F-5E92-4B42-B693-A5D50B9204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" t="1" r="701" b="682"/>
          <a:stretch/>
        </p:blipFill>
        <p:spPr>
          <a:xfrm>
            <a:off x="5938622" y="267059"/>
            <a:ext cx="5906534" cy="632388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CD346A2-6330-46DF-8475-0A3B4AFD584F}"/>
              </a:ext>
            </a:extLst>
          </p:cNvPr>
          <p:cNvSpPr txBox="1"/>
          <p:nvPr/>
        </p:nvSpPr>
        <p:spPr>
          <a:xfrm>
            <a:off x="1324320" y="1753630"/>
            <a:ext cx="5654835" cy="1599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bg-BG" sz="3200" dirty="0">
                <a:latin typeface="+mj-lt"/>
              </a:rPr>
              <a:t>Експорт</a:t>
            </a:r>
            <a:br>
              <a:rPr lang="bg-BG" sz="3200" dirty="0">
                <a:latin typeface="+mj-lt"/>
              </a:rPr>
            </a:br>
            <a:r>
              <a:rPr lang="bg-BG" sz="3200" dirty="0">
                <a:latin typeface="+mj-lt"/>
              </a:rPr>
              <a:t>седмични справки </a:t>
            </a:r>
            <a:endParaRPr lang="en-US" sz="32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1AC1C-1E22-4389-9D31-39ED9C1C4D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" r="6988"/>
          <a:stretch/>
        </p:blipFill>
        <p:spPr>
          <a:xfrm>
            <a:off x="5657851" y="210571"/>
            <a:ext cx="6092190" cy="64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3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267868C-EA23-4F6B-8045-6EE18B5265F4}"/>
              </a:ext>
            </a:extLst>
          </p:cNvPr>
          <p:cNvSpPr txBox="1">
            <a:spLocks/>
          </p:cNvSpPr>
          <p:nvPr/>
        </p:nvSpPr>
        <p:spPr>
          <a:xfrm>
            <a:off x="1324321" y="544996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Разработка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D346A2-6330-46DF-8475-0A3B4AFD584F}"/>
              </a:ext>
            </a:extLst>
          </p:cNvPr>
          <p:cNvSpPr txBox="1"/>
          <p:nvPr/>
        </p:nvSpPr>
        <p:spPr>
          <a:xfrm>
            <a:off x="1324321" y="1753630"/>
            <a:ext cx="3704880" cy="79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bg-BG" sz="3200" dirty="0">
                <a:latin typeface="+mj-lt"/>
              </a:rPr>
              <a:t>Конфигурация</a:t>
            </a:r>
            <a:endParaRPr lang="en-US" sz="32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1AC1C-1E22-4389-9D31-39ED9C1C4D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" t="-336" r="14483" b="26107"/>
          <a:stretch/>
        </p:blipFill>
        <p:spPr>
          <a:xfrm>
            <a:off x="5967226" y="72542"/>
            <a:ext cx="5654040" cy="67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2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267868C-EA23-4F6B-8045-6EE18B5265F4}"/>
              </a:ext>
            </a:extLst>
          </p:cNvPr>
          <p:cNvSpPr txBox="1">
            <a:spLocks/>
          </p:cNvSpPr>
          <p:nvPr/>
        </p:nvSpPr>
        <p:spPr>
          <a:xfrm>
            <a:off x="1324321" y="544996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Разработка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D346A2-6330-46DF-8475-0A3B4AFD584F}"/>
              </a:ext>
            </a:extLst>
          </p:cNvPr>
          <p:cNvSpPr txBox="1"/>
          <p:nvPr/>
        </p:nvSpPr>
        <p:spPr>
          <a:xfrm>
            <a:off x="1324321" y="1753630"/>
            <a:ext cx="3704880" cy="79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+mj-lt"/>
              </a:rPr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21510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267868C-EA23-4F6B-8045-6EE18B5265F4}"/>
              </a:ext>
            </a:extLst>
          </p:cNvPr>
          <p:cNvSpPr txBox="1">
            <a:spLocks/>
          </p:cNvSpPr>
          <p:nvPr/>
        </p:nvSpPr>
        <p:spPr>
          <a:xfrm>
            <a:off x="1324321" y="522136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Разработка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D346A2-6330-46DF-8475-0A3B4AFD584F}"/>
              </a:ext>
            </a:extLst>
          </p:cNvPr>
          <p:cNvSpPr txBox="1"/>
          <p:nvPr/>
        </p:nvSpPr>
        <p:spPr>
          <a:xfrm>
            <a:off x="1324320" y="1753630"/>
            <a:ext cx="5522249" cy="1583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bg-BG" sz="3200" dirty="0">
                <a:latin typeface="+mj-lt"/>
              </a:rPr>
              <a:t>Изпълнима програма</a:t>
            </a:r>
            <a:r>
              <a:rPr lang="en-US" sz="3200" dirty="0">
                <a:latin typeface="+mj-lt"/>
              </a:rPr>
              <a:t> - </a:t>
            </a:r>
            <a:r>
              <a:rPr lang="bg-BG" sz="3200" b="1" dirty="0">
                <a:latin typeface="+mj-lt"/>
              </a:rPr>
              <a:t>.</a:t>
            </a:r>
            <a:r>
              <a:rPr lang="en-US" sz="3200" b="1" dirty="0">
                <a:latin typeface="+mj-lt"/>
              </a:rPr>
              <a:t>exe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E4D82-A50D-4D1E-BF27-D21C98D0DE78}"/>
              </a:ext>
            </a:extLst>
          </p:cNvPr>
          <p:cNvSpPr txBox="1"/>
          <p:nvPr/>
        </p:nvSpPr>
        <p:spPr>
          <a:xfrm>
            <a:off x="1324319" y="2844798"/>
            <a:ext cx="70180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effectLst/>
                <a:latin typeface="Consolas" panose="020B0609020204030204" pitchFamily="49" charset="0"/>
              </a:rPr>
              <a:t>pyinstaller</a:t>
            </a:r>
            <a:r>
              <a:rPr lang="en-US" b="0" dirty="0">
                <a:effectLst/>
                <a:latin typeface="Consolas" panose="020B0609020204030204" pitchFamily="49" charset="0"/>
              </a:rPr>
              <a:t> src/ExporterInterface.py ^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--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distpath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effectLst/>
                <a:latin typeface="Consolas" panose="020B0609020204030204" pitchFamily="49" charset="0"/>
              </a:rPr>
              <a:t> ^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--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workpath</a:t>
            </a:r>
            <a:r>
              <a:rPr lang="en-US" b="0" dirty="0">
                <a:effectLst/>
                <a:latin typeface="Consolas" panose="020B0609020204030204" pitchFamily="49" charset="0"/>
              </a:rPr>
              <a:t> build ^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--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specpath</a:t>
            </a:r>
            <a:r>
              <a:rPr lang="en-US" b="0" dirty="0">
                <a:effectLst/>
                <a:latin typeface="Consolas" panose="020B0609020204030204" pitchFamily="49" charset="0"/>
              </a:rPr>
              <a:t> spec ^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--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onefile</a:t>
            </a:r>
            <a:r>
              <a:rPr lang="en-US" b="0" dirty="0">
                <a:effectLst/>
                <a:latin typeface="Consolas" panose="020B0609020204030204" pitchFamily="49" charset="0"/>
              </a:rPr>
              <a:t> ^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--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noconsole</a:t>
            </a:r>
            <a:r>
              <a:rPr lang="en-US" b="0" dirty="0">
                <a:effectLst/>
                <a:latin typeface="Consolas" panose="020B0609020204030204" pitchFamily="49" charset="0"/>
              </a:rPr>
              <a:t> ^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--add-data </a:t>
            </a:r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assets;assets</a:t>
            </a:r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effectLst/>
                <a:latin typeface="Consolas" panose="020B0609020204030204" pitchFamily="49" charset="0"/>
              </a:rPr>
              <a:t>^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--splash </a:t>
            </a:r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"../assets/logo_bg.png" </a:t>
            </a:r>
            <a:r>
              <a:rPr lang="en-US" b="0" dirty="0">
                <a:effectLst/>
                <a:latin typeface="Consolas" panose="020B0609020204030204" pitchFamily="49" charset="0"/>
              </a:rPr>
              <a:t>^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--icon </a:t>
            </a:r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"../assets/logo.ico" </a:t>
            </a:r>
            <a:r>
              <a:rPr lang="en-US" b="0" dirty="0">
                <a:effectLst/>
                <a:latin typeface="Consolas" panose="020B0609020204030204" pitchFamily="49" charset="0"/>
              </a:rPr>
              <a:t>^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--hidden-import=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pyi_splash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374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261EC-CD13-406B-8938-04867EF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74" y="1110772"/>
            <a:ext cx="6155051" cy="740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bg-BG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Заключение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F1FF48-EDDF-48EC-8FF8-316B5563EEA5}"/>
              </a:ext>
            </a:extLst>
          </p:cNvPr>
          <p:cNvSpPr txBox="1"/>
          <p:nvPr/>
        </p:nvSpPr>
        <p:spPr>
          <a:xfrm>
            <a:off x="1637598" y="1851205"/>
            <a:ext cx="61550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Резултати: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Създаване на месечни отчети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bg-BG" sz="2000" dirty="0"/>
              <a:t>Частична пълнота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bg-BG" sz="2000" dirty="0"/>
              <a:t>Висока точност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bg-BG" sz="2000" dirty="0"/>
              <a:t>Бързодействие = 2 сек.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Създаване на преносими седмични програми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Анализ на възможните уязвимости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84105-2E0C-4B83-9898-409A944BBF21}"/>
              </a:ext>
            </a:extLst>
          </p:cNvPr>
          <p:cNvSpPr txBox="1"/>
          <p:nvPr/>
        </p:nvSpPr>
        <p:spPr>
          <a:xfrm>
            <a:off x="6914799" y="1851205"/>
            <a:ext cx="6155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Бъдещо развитие: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Мобилна версия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Уеб версия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Допълнителни формати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25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261EC-CD13-406B-8938-04867EF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161" y="1050429"/>
            <a:ext cx="7097678" cy="11882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b="1" dirty="0">
                <a:cs typeface="Arial" panose="020B0604020202020204" pitchFamily="34" charset="0"/>
              </a:rPr>
              <a:t>Благодаря за </a:t>
            </a:r>
            <a:r>
              <a:rPr lang="ru-RU" b="1" dirty="0" err="1">
                <a:cs typeface="Arial" panose="020B0604020202020204" pitchFamily="34" charset="0"/>
              </a:rPr>
              <a:t>вниманието</a:t>
            </a:r>
            <a:r>
              <a:rPr lang="ru-RU" b="1" dirty="0">
                <a:cs typeface="Arial" panose="020B0604020202020204" pitchFamily="34" charset="0"/>
              </a:rPr>
              <a:t>!</a:t>
            </a:r>
            <a:endParaRPr lang="en-US" b="1" dirty="0"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8E7829CE-9A8C-4547-A60D-9F339FB91300}"/>
              </a:ext>
            </a:extLst>
          </p:cNvPr>
          <p:cNvSpPr txBox="1">
            <a:spLocks/>
          </p:cNvSpPr>
          <p:nvPr/>
        </p:nvSpPr>
        <p:spPr>
          <a:xfrm>
            <a:off x="2547161" y="4573719"/>
            <a:ext cx="2893661" cy="8894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/>
              <a:t>Представил</a:t>
            </a:r>
            <a:r>
              <a:rPr lang="ru-RU" sz="2400" dirty="0"/>
              <a:t>:</a:t>
            </a:r>
          </a:p>
          <a:p>
            <a:pPr marL="0" indent="0">
              <a:buNone/>
            </a:pPr>
            <a:r>
              <a:rPr lang="ru-RU" sz="2400" b="1" dirty="0" err="1"/>
              <a:t>Ръководител</a:t>
            </a:r>
            <a:r>
              <a:rPr lang="ru-RU" sz="2400" dirty="0"/>
              <a:t>:</a:t>
            </a:r>
            <a:endParaRPr lang="ru-RU" sz="2400" b="1" dirty="0"/>
          </a:p>
          <a:p>
            <a:endParaRPr lang="en-US" sz="24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5303FDE-B4EC-419D-9AFB-CBB2D74BAE9B}"/>
              </a:ext>
            </a:extLst>
          </p:cNvPr>
          <p:cNvSpPr txBox="1">
            <a:spLocks/>
          </p:cNvSpPr>
          <p:nvPr/>
        </p:nvSpPr>
        <p:spPr>
          <a:xfrm>
            <a:off x="5274668" y="4584422"/>
            <a:ext cx="3975233" cy="8894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Николай Живков </a:t>
            </a:r>
            <a:r>
              <a:rPr lang="ru-RU" dirty="0" err="1"/>
              <a:t>Николов</a:t>
            </a:r>
            <a:endParaRPr lang="ru-RU" dirty="0"/>
          </a:p>
          <a:p>
            <a:pPr algn="l"/>
            <a:r>
              <a:rPr lang="ru-RU" dirty="0" err="1"/>
              <a:t>подполк</a:t>
            </a:r>
            <a:r>
              <a:rPr lang="ru-RU" dirty="0"/>
              <a:t>. Драгомир </a:t>
            </a:r>
            <a:r>
              <a:rPr lang="ru-RU" dirty="0" err="1"/>
              <a:t>Драгнев</a:t>
            </a:r>
            <a:endParaRPr lang="ru-RU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716B9EC-6E4D-4368-AF4F-D7F5226082A3}"/>
              </a:ext>
            </a:extLst>
          </p:cNvPr>
          <p:cNvSpPr txBox="1">
            <a:spLocks/>
          </p:cNvSpPr>
          <p:nvPr/>
        </p:nvSpPr>
        <p:spPr>
          <a:xfrm>
            <a:off x="2547161" y="3293115"/>
            <a:ext cx="2893661" cy="4603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/>
              <a:t>Тема</a:t>
            </a:r>
            <a:r>
              <a:rPr lang="ru-RU" sz="2400" dirty="0"/>
              <a:t>: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52E3D7-E1F7-44A0-922D-10E64D337AB9}"/>
              </a:ext>
            </a:extLst>
          </p:cNvPr>
          <p:cNvSpPr txBox="1"/>
          <p:nvPr/>
        </p:nvSpPr>
        <p:spPr>
          <a:xfrm>
            <a:off x="5274668" y="3289099"/>
            <a:ext cx="56798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Разработка на </a:t>
            </a:r>
            <a:r>
              <a:rPr lang="ru-RU" sz="2400" dirty="0" err="1"/>
              <a:t>софтуер</a:t>
            </a:r>
            <a:r>
              <a:rPr lang="ru-RU" sz="2400" dirty="0"/>
              <a:t> за </a:t>
            </a:r>
            <a:br>
              <a:rPr lang="ru-RU" sz="2400" dirty="0"/>
            </a:br>
            <a:r>
              <a:rPr lang="ru-RU" sz="2400" dirty="0" err="1"/>
              <a:t>генериране</a:t>
            </a:r>
            <a:r>
              <a:rPr lang="ru-RU" sz="2400" dirty="0"/>
              <a:t> на справки и </a:t>
            </a:r>
            <a:r>
              <a:rPr lang="ru-RU" sz="2400" dirty="0" err="1"/>
              <a:t>отчети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865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261EC-CD13-406B-8938-04867EF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74" y="1110772"/>
            <a:ext cx="6155051" cy="740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bg-BG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Анализ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E14538-22D0-4E8E-BCB4-2EE92B311444}"/>
              </a:ext>
            </a:extLst>
          </p:cNvPr>
          <p:cNvSpPr txBox="1"/>
          <p:nvPr/>
        </p:nvSpPr>
        <p:spPr>
          <a:xfrm>
            <a:off x="1570342" y="1988641"/>
            <a:ext cx="580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Създаване на ежемесечни отчети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 err="1"/>
              <a:t>Времеемко</a:t>
            </a:r>
            <a:endParaRPr lang="bg-B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Зависимо от съществуваща информация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96D299-C3A0-4D55-8240-77FF2C517D8F}"/>
              </a:ext>
            </a:extLst>
          </p:cNvPr>
          <p:cNvSpPr txBox="1"/>
          <p:nvPr/>
        </p:nvSpPr>
        <p:spPr>
          <a:xfrm>
            <a:off x="1491736" y="3429000"/>
            <a:ext cx="629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Сверяване на седмични програми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Повторно действие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Налично единствено в едноседмичен вид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346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261EC-CD13-406B-8938-04867EF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74" y="1110772"/>
            <a:ext cx="6155051" cy="740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bg-BG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Анализ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E14538-22D0-4E8E-BCB4-2EE92B311444}"/>
              </a:ext>
            </a:extLst>
          </p:cNvPr>
          <p:cNvSpPr txBox="1"/>
          <p:nvPr/>
        </p:nvSpPr>
        <p:spPr>
          <a:xfrm>
            <a:off x="1570342" y="2000112"/>
            <a:ext cx="5804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Възможни технологии за разработка: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1B7C175-9573-427B-86B0-46827DB7A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62747"/>
              </p:ext>
            </p:extLst>
          </p:nvPr>
        </p:nvGraphicFramePr>
        <p:xfrm>
          <a:off x="1570342" y="3677040"/>
          <a:ext cx="8128000" cy="243849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812938">
                  <a:extLst>
                    <a:ext uri="{9D8B030D-6E8A-4147-A177-3AD203B41FA5}">
                      <a16:colId xmlns:a16="http://schemas.microsoft.com/office/drawing/2014/main" val="100398442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104729720"/>
                    </a:ext>
                  </a:extLst>
                </a:gridCol>
                <a:gridCol w="2122792">
                  <a:extLst>
                    <a:ext uri="{9D8B030D-6E8A-4147-A177-3AD203B41FA5}">
                      <a16:colId xmlns:a16="http://schemas.microsoft.com/office/drawing/2014/main" val="34973573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69603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ysClr val="windowText" lastClr="000000"/>
                          </a:solidFill>
                        </a:rPr>
                        <a:t>Бързодействие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ysClr val="windowText" lastClr="000000"/>
                          </a:solidFill>
                        </a:rPr>
                        <a:t>Удобство на ползване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ysClr val="windowText" lastClr="000000"/>
                          </a:solidFill>
                        </a:rPr>
                        <a:t>Скорост на разработка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314495"/>
                  </a:ext>
                </a:extLst>
              </a:tr>
              <a:tr h="5994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Python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752938"/>
                  </a:ext>
                </a:extLst>
              </a:tr>
              <a:tr h="5994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Java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341780"/>
                  </a:ext>
                </a:extLst>
              </a:tr>
              <a:tr h="5994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C++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96261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1E2013F-EA75-42F1-8AF9-2AA074CC8721}"/>
              </a:ext>
            </a:extLst>
          </p:cNvPr>
          <p:cNvSpPr/>
          <p:nvPr/>
        </p:nvSpPr>
        <p:spPr>
          <a:xfrm>
            <a:off x="3531870" y="4425952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376B2F-C873-4919-A93F-D6445F396C29}"/>
              </a:ext>
            </a:extLst>
          </p:cNvPr>
          <p:cNvSpPr/>
          <p:nvPr/>
        </p:nvSpPr>
        <p:spPr>
          <a:xfrm>
            <a:off x="3530378" y="5026276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CD977F-2D08-491C-A2E6-3BF611E8AE8E}"/>
              </a:ext>
            </a:extLst>
          </p:cNvPr>
          <p:cNvSpPr/>
          <p:nvPr/>
        </p:nvSpPr>
        <p:spPr>
          <a:xfrm>
            <a:off x="3956270" y="5026276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FFEC86-14F9-43CC-9282-413BD7EA66AF}"/>
              </a:ext>
            </a:extLst>
          </p:cNvPr>
          <p:cNvSpPr/>
          <p:nvPr/>
        </p:nvSpPr>
        <p:spPr>
          <a:xfrm>
            <a:off x="3516711" y="5626600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B18BE-6F8F-4376-83E3-BC8BE3F3F6B4}"/>
              </a:ext>
            </a:extLst>
          </p:cNvPr>
          <p:cNvSpPr/>
          <p:nvPr/>
        </p:nvSpPr>
        <p:spPr>
          <a:xfrm>
            <a:off x="3942603" y="5626600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AA3A87-F492-4CEB-80FB-2146DFAEFB95}"/>
              </a:ext>
            </a:extLst>
          </p:cNvPr>
          <p:cNvSpPr/>
          <p:nvPr/>
        </p:nvSpPr>
        <p:spPr>
          <a:xfrm>
            <a:off x="4397322" y="5626600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05D997-7784-4E4C-892A-E339CB84BEF9}"/>
              </a:ext>
            </a:extLst>
          </p:cNvPr>
          <p:cNvSpPr/>
          <p:nvPr/>
        </p:nvSpPr>
        <p:spPr>
          <a:xfrm>
            <a:off x="5643974" y="4425952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A62F9C-A2CF-412C-8AE2-A83119A1D647}"/>
              </a:ext>
            </a:extLst>
          </p:cNvPr>
          <p:cNvSpPr/>
          <p:nvPr/>
        </p:nvSpPr>
        <p:spPr>
          <a:xfrm>
            <a:off x="6069866" y="4425952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40B2CD-67A5-4CEF-B44D-00ABF8CAFA6D}"/>
              </a:ext>
            </a:extLst>
          </p:cNvPr>
          <p:cNvSpPr/>
          <p:nvPr/>
        </p:nvSpPr>
        <p:spPr>
          <a:xfrm>
            <a:off x="6524585" y="4425952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5B9455-7D4B-4F5D-B392-4F0B8B665B4E}"/>
              </a:ext>
            </a:extLst>
          </p:cNvPr>
          <p:cNvSpPr/>
          <p:nvPr/>
        </p:nvSpPr>
        <p:spPr>
          <a:xfrm>
            <a:off x="5642482" y="5026276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981BD9-3BA8-4B44-A398-BF21933A7B8E}"/>
              </a:ext>
            </a:extLst>
          </p:cNvPr>
          <p:cNvSpPr/>
          <p:nvPr/>
        </p:nvSpPr>
        <p:spPr>
          <a:xfrm>
            <a:off x="6068374" y="5026276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91DAFC-1318-404F-ABDF-105C4F902534}"/>
              </a:ext>
            </a:extLst>
          </p:cNvPr>
          <p:cNvSpPr/>
          <p:nvPr/>
        </p:nvSpPr>
        <p:spPr>
          <a:xfrm>
            <a:off x="5628815" y="5626600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37D57B-6295-4658-BEFB-813B84639097}"/>
              </a:ext>
            </a:extLst>
          </p:cNvPr>
          <p:cNvSpPr/>
          <p:nvPr/>
        </p:nvSpPr>
        <p:spPr>
          <a:xfrm>
            <a:off x="6054707" y="5626600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414D00-CDE3-4257-81F5-5147196E3757}"/>
              </a:ext>
            </a:extLst>
          </p:cNvPr>
          <p:cNvSpPr/>
          <p:nvPr/>
        </p:nvSpPr>
        <p:spPr>
          <a:xfrm>
            <a:off x="7766516" y="4425952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33E428-2779-4B04-97D1-446EEA407A91}"/>
              </a:ext>
            </a:extLst>
          </p:cNvPr>
          <p:cNvSpPr/>
          <p:nvPr/>
        </p:nvSpPr>
        <p:spPr>
          <a:xfrm>
            <a:off x="8192408" y="4425952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908D27-10FA-4361-B204-DA9AEE469789}"/>
              </a:ext>
            </a:extLst>
          </p:cNvPr>
          <p:cNvSpPr/>
          <p:nvPr/>
        </p:nvSpPr>
        <p:spPr>
          <a:xfrm>
            <a:off x="8647127" y="4425952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7B7552-8D7C-46E4-A15A-BD1A3F1CD22D}"/>
              </a:ext>
            </a:extLst>
          </p:cNvPr>
          <p:cNvSpPr/>
          <p:nvPr/>
        </p:nvSpPr>
        <p:spPr>
          <a:xfrm>
            <a:off x="7765024" y="5026276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477199-4934-4468-B905-2ADDEF555894}"/>
              </a:ext>
            </a:extLst>
          </p:cNvPr>
          <p:cNvSpPr/>
          <p:nvPr/>
        </p:nvSpPr>
        <p:spPr>
          <a:xfrm>
            <a:off x="8190916" y="5026276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A022F7-98E6-4D97-ABBD-69C251219D9A}"/>
              </a:ext>
            </a:extLst>
          </p:cNvPr>
          <p:cNvSpPr/>
          <p:nvPr/>
        </p:nvSpPr>
        <p:spPr>
          <a:xfrm>
            <a:off x="7751357" y="5626600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05A54A-B752-4EF9-B1C6-3B186CA42CA2}"/>
              </a:ext>
            </a:extLst>
          </p:cNvPr>
          <p:cNvSpPr txBox="1"/>
          <p:nvPr/>
        </p:nvSpPr>
        <p:spPr>
          <a:xfrm>
            <a:off x="6690321" y="2001718"/>
            <a:ext cx="3008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Избрана технология: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4899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261EC-CD13-406B-8938-04867EF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74" y="1110772"/>
            <a:ext cx="6155051" cy="740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bg-BG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Анализ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E14538-22D0-4E8E-BCB4-2EE92B311444}"/>
              </a:ext>
            </a:extLst>
          </p:cNvPr>
          <p:cNvSpPr txBox="1"/>
          <p:nvPr/>
        </p:nvSpPr>
        <p:spPr>
          <a:xfrm>
            <a:off x="1570342" y="2000112"/>
            <a:ext cx="3405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/>
              <a:t>Използвани технологии: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Python</a:t>
            </a:r>
            <a:endParaRPr lang="bg-BG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GitHub</a:t>
            </a:r>
            <a:endParaRPr lang="bg-BG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3E6198-9AD5-4DF3-BE97-5BBA08C3D022}"/>
              </a:ext>
            </a:extLst>
          </p:cNvPr>
          <p:cNvSpPr txBox="1"/>
          <p:nvPr/>
        </p:nvSpPr>
        <p:spPr>
          <a:xfrm>
            <a:off x="7215741" y="1992481"/>
            <a:ext cx="3405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/>
              <a:t>Използвани модули: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pip</a:t>
            </a:r>
            <a:endParaRPr lang="bg-BG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pyinstaller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tkinter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datetime &amp;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openpyxl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python-docx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bandit &amp; pip-audit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6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267868C-EA23-4F6B-8045-6EE18B5265F4}"/>
              </a:ext>
            </a:extLst>
          </p:cNvPr>
          <p:cNvSpPr txBox="1">
            <a:spLocks/>
          </p:cNvSpPr>
          <p:nvPr/>
        </p:nvSpPr>
        <p:spPr>
          <a:xfrm>
            <a:off x="1324321" y="573872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Разработка</a:t>
            </a:r>
            <a:endParaRPr lang="en-US" b="1" dirty="0"/>
          </a:p>
        </p:txBody>
      </p:sp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6D664A7F-5E92-4B42-B693-A5D50B9204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80" b="23378"/>
          <a:stretch/>
        </p:blipFill>
        <p:spPr>
          <a:xfrm>
            <a:off x="6785238" y="134754"/>
            <a:ext cx="4842080" cy="67041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CD346A2-6330-46DF-8475-0A3B4AFD584F}"/>
              </a:ext>
            </a:extLst>
          </p:cNvPr>
          <p:cNvSpPr txBox="1"/>
          <p:nvPr/>
        </p:nvSpPr>
        <p:spPr>
          <a:xfrm>
            <a:off x="1324320" y="1753629"/>
            <a:ext cx="5257799" cy="1534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>
                <a:latin typeface="+mj-lt"/>
              </a:rPr>
              <a:t>Графичен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интерфейс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55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267868C-EA23-4F6B-8045-6EE18B5265F4}"/>
              </a:ext>
            </a:extLst>
          </p:cNvPr>
          <p:cNvSpPr txBox="1">
            <a:spLocks/>
          </p:cNvSpPr>
          <p:nvPr/>
        </p:nvSpPr>
        <p:spPr>
          <a:xfrm>
            <a:off x="1324321" y="573872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Разработка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D346A2-6330-46DF-8475-0A3B4AFD584F}"/>
              </a:ext>
            </a:extLst>
          </p:cNvPr>
          <p:cNvSpPr txBox="1"/>
          <p:nvPr/>
        </p:nvSpPr>
        <p:spPr>
          <a:xfrm>
            <a:off x="1324319" y="1753630"/>
            <a:ext cx="8204691" cy="72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>
                <a:latin typeface="+mj-lt"/>
              </a:rPr>
              <a:t>Графичен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интерфейс</a:t>
            </a:r>
            <a:r>
              <a:rPr lang="en-US" sz="3200" dirty="0">
                <a:latin typeface="+mj-lt"/>
              </a:rPr>
              <a:t> – </a:t>
            </a:r>
            <a:r>
              <a:rPr lang="bg-BG" sz="3200" dirty="0">
                <a:latin typeface="+mj-lt"/>
              </a:rPr>
              <a:t>Месечни Отчети</a:t>
            </a:r>
            <a:endParaRPr lang="en-US" sz="3200" dirty="0"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41DBE0-3A68-4249-BD98-11E2DCE3C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>
          <a:xfrm>
            <a:off x="541485" y="3276600"/>
            <a:ext cx="5454198" cy="3184544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DD116AF-8810-45E6-B530-65885325C8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t="5172" r="11187" b="1692"/>
          <a:stretch/>
        </p:blipFill>
        <p:spPr>
          <a:xfrm>
            <a:off x="7299326" y="5043516"/>
            <a:ext cx="2063750" cy="141355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0E7838-8DEE-4CAD-9204-E84B7E0F5B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/>
          <a:stretch/>
        </p:blipFill>
        <p:spPr>
          <a:xfrm>
            <a:off x="7299326" y="3276600"/>
            <a:ext cx="3411481" cy="15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0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267868C-EA23-4F6B-8045-6EE18B5265F4}"/>
              </a:ext>
            </a:extLst>
          </p:cNvPr>
          <p:cNvSpPr txBox="1">
            <a:spLocks/>
          </p:cNvSpPr>
          <p:nvPr/>
        </p:nvSpPr>
        <p:spPr>
          <a:xfrm>
            <a:off x="1324321" y="573872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Разработка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D346A2-6330-46DF-8475-0A3B4AFD584F}"/>
              </a:ext>
            </a:extLst>
          </p:cNvPr>
          <p:cNvSpPr txBox="1"/>
          <p:nvPr/>
        </p:nvSpPr>
        <p:spPr>
          <a:xfrm>
            <a:off x="1324319" y="1753630"/>
            <a:ext cx="8204691" cy="63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>
                <a:latin typeface="+mj-lt"/>
              </a:rPr>
              <a:t>Графичен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интерфейс</a:t>
            </a:r>
            <a:r>
              <a:rPr lang="bg-BG" sz="3200" dirty="0">
                <a:latin typeface="+mj-lt"/>
              </a:rPr>
              <a:t> – Седмични Справки</a:t>
            </a:r>
            <a:endParaRPr lang="en-US" sz="32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E65A0-BEB2-4352-B133-47C842CD3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r="1"/>
          <a:stretch/>
        </p:blipFill>
        <p:spPr>
          <a:xfrm>
            <a:off x="541485" y="3276600"/>
            <a:ext cx="5454198" cy="3184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FED7A9-18D8-4DE2-AB33-050216CDD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" b="253"/>
          <a:stretch/>
        </p:blipFill>
        <p:spPr>
          <a:xfrm>
            <a:off x="6196319" y="3276600"/>
            <a:ext cx="5454200" cy="318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267868C-EA23-4F6B-8045-6EE18B5265F4}"/>
              </a:ext>
            </a:extLst>
          </p:cNvPr>
          <p:cNvSpPr txBox="1">
            <a:spLocks/>
          </p:cNvSpPr>
          <p:nvPr/>
        </p:nvSpPr>
        <p:spPr>
          <a:xfrm>
            <a:off x="1324321" y="573872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Разработка</a:t>
            </a:r>
            <a:endParaRPr lang="en-US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D664A7F-5E92-4B42-B693-A5D50B9204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8" t="3446" r="12053" b="16082"/>
          <a:stretch/>
        </p:blipFill>
        <p:spPr>
          <a:xfrm>
            <a:off x="6789129" y="245361"/>
            <a:ext cx="4948686" cy="63672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CD346A2-6330-46DF-8475-0A3B4AFD584F}"/>
              </a:ext>
            </a:extLst>
          </p:cNvPr>
          <p:cNvSpPr txBox="1"/>
          <p:nvPr/>
        </p:nvSpPr>
        <p:spPr>
          <a:xfrm>
            <a:off x="1324320" y="1753630"/>
            <a:ext cx="5288236" cy="73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bg-BG" sz="3200" dirty="0">
                <a:latin typeface="+mj-lt"/>
              </a:rPr>
              <a:t>Прихващане на заявки</a:t>
            </a:r>
            <a:endParaRPr lang="en-US" sz="3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B1567-C766-4971-8741-7BB7693E4FE4}"/>
              </a:ext>
            </a:extLst>
          </p:cNvPr>
          <p:cNvSpPr txBox="1"/>
          <p:nvPr/>
        </p:nvSpPr>
        <p:spPr>
          <a:xfrm>
            <a:off x="1324320" y="4011390"/>
            <a:ext cx="5712096" cy="246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+mj-lt"/>
              </a:rPr>
              <a:t>nvna.eu/wp/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?group=		</a:t>
            </a:r>
            <a:r>
              <a:rPr lang="en-US" sz="3200" b="1" dirty="0">
                <a:latin typeface="+mj-lt"/>
              </a:rPr>
              <a:t>2613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&amp;</a:t>
            </a:r>
            <a:r>
              <a:rPr lang="en-US" sz="3200" dirty="0" err="1">
                <a:latin typeface="+mj-lt"/>
              </a:rPr>
              <a:t>queryType</a:t>
            </a:r>
            <a:r>
              <a:rPr lang="en-US" sz="3200" dirty="0">
                <a:latin typeface="+mj-lt"/>
              </a:rPr>
              <a:t>=	</a:t>
            </a:r>
            <a:r>
              <a:rPr lang="en-US" sz="3200" b="1" dirty="0">
                <a:latin typeface="+mj-lt"/>
              </a:rPr>
              <a:t>lecturer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&amp;Week=		</a:t>
            </a:r>
            <a:r>
              <a:rPr lang="en-US" sz="3200" b="1" dirty="0">
                <a:latin typeface="+mj-l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9277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267868C-EA23-4F6B-8045-6EE18B5265F4}"/>
              </a:ext>
            </a:extLst>
          </p:cNvPr>
          <p:cNvSpPr txBox="1">
            <a:spLocks/>
          </p:cNvSpPr>
          <p:nvPr/>
        </p:nvSpPr>
        <p:spPr>
          <a:xfrm>
            <a:off x="1324321" y="573872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Разработка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D346A2-6330-46DF-8475-0A3B4AFD584F}"/>
              </a:ext>
            </a:extLst>
          </p:cNvPr>
          <p:cNvSpPr txBox="1"/>
          <p:nvPr/>
        </p:nvSpPr>
        <p:spPr>
          <a:xfrm>
            <a:off x="1324320" y="1753630"/>
            <a:ext cx="5288236" cy="73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bg-BG" sz="3200" dirty="0">
                <a:latin typeface="+mj-lt"/>
              </a:rPr>
              <a:t>Саниране на данни</a:t>
            </a:r>
            <a:r>
              <a:rPr lang="en-US" sz="3200" dirty="0">
                <a:latin typeface="+mj-lt"/>
              </a:rPr>
              <a:t> -</a:t>
            </a:r>
            <a:r>
              <a:rPr lang="bg-BG" sz="3200" dirty="0">
                <a:latin typeface="+mj-lt"/>
              </a:rPr>
              <a:t> дни</a:t>
            </a:r>
            <a:endParaRPr lang="en-US" sz="3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B1567-C766-4971-8741-7BB7693E4FE4}"/>
              </a:ext>
            </a:extLst>
          </p:cNvPr>
          <p:cNvSpPr txBox="1"/>
          <p:nvPr/>
        </p:nvSpPr>
        <p:spPr>
          <a:xfrm>
            <a:off x="1295096" y="2670404"/>
            <a:ext cx="8214664" cy="70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j-lt"/>
              </a:rPr>
              <a:t>&lt;td </a:t>
            </a:r>
            <a:r>
              <a:rPr lang="en-US" sz="2000" dirty="0" err="1">
                <a:latin typeface="+mj-lt"/>
              </a:rPr>
              <a:t>colspan</a:t>
            </a:r>
            <a:r>
              <a:rPr lang="en-US" sz="2000" dirty="0">
                <a:latin typeface="+mj-lt"/>
              </a:rPr>
              <a:t>="6" id="</a:t>
            </a:r>
            <a:r>
              <a:rPr lang="en-US" sz="2000" dirty="0" err="1">
                <a:latin typeface="+mj-lt"/>
              </a:rPr>
              <a:t>no_lecture</a:t>
            </a:r>
            <a:r>
              <a:rPr lang="en-US" sz="2000" dirty="0">
                <a:latin typeface="+mj-lt"/>
              </a:rPr>
              <a:t>"&gt;</a:t>
            </a:r>
            <a:r>
              <a:rPr lang="bg-BG" sz="2000" b="1" dirty="0">
                <a:latin typeface="+mj-lt"/>
              </a:rPr>
              <a:t>Понеделник</a:t>
            </a:r>
            <a:r>
              <a:rPr lang="bg-BG" sz="2000" dirty="0">
                <a:latin typeface="+mj-lt"/>
              </a:rPr>
              <a:t>, </a:t>
            </a:r>
            <a:r>
              <a:rPr lang="bg-BG" sz="2000" b="1" dirty="0">
                <a:latin typeface="+mj-lt"/>
              </a:rPr>
              <a:t>2022-03-07</a:t>
            </a:r>
            <a:r>
              <a:rPr lang="bg-BG" sz="2000" dirty="0">
                <a:latin typeface="+mj-lt"/>
              </a:rPr>
              <a:t>&lt;/</a:t>
            </a:r>
            <a:r>
              <a:rPr lang="en-US" sz="2000" dirty="0">
                <a:latin typeface="+mj-lt"/>
              </a:rPr>
              <a:t>td&gt;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ECAB1-C775-4D7E-B524-FFB3143C533A}"/>
              </a:ext>
            </a:extLst>
          </p:cNvPr>
          <p:cNvSpPr txBox="1"/>
          <p:nvPr/>
        </p:nvSpPr>
        <p:spPr>
          <a:xfrm>
            <a:off x="1249127" y="3480661"/>
            <a:ext cx="10726858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+mj-lt"/>
              </a:rPr>
              <a:t>@Day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j-lt"/>
              </a:rPr>
              <a:t>weekday</a:t>
            </a:r>
            <a:r>
              <a:rPr lang="en-US" sz="2000" b="1" dirty="0">
                <a:latin typeface="+mj-lt"/>
              </a:rPr>
              <a:t>		= </a:t>
            </a:r>
            <a:r>
              <a:rPr lang="bg-BG" sz="2000" b="1" dirty="0">
                <a:latin typeface="+mj-lt"/>
              </a:rPr>
              <a:t>Понеделник</a:t>
            </a:r>
            <a:endParaRPr lang="bg-BG" sz="2000" dirty="0">
              <a:latin typeface="+mj-l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j-lt"/>
              </a:rPr>
              <a:t>date	</a:t>
            </a:r>
            <a:r>
              <a:rPr lang="en-US" sz="2000" b="1" dirty="0">
                <a:latin typeface="+mj-lt"/>
              </a:rPr>
              <a:t>	=</a:t>
            </a:r>
            <a:r>
              <a:rPr lang="bg-BG" sz="2000" b="1" dirty="0">
                <a:latin typeface="+mj-lt"/>
              </a:rPr>
              <a:t> 2022-03-07</a:t>
            </a:r>
            <a:endParaRPr lang="en-US" sz="2000" b="1" dirty="0">
              <a:latin typeface="+mj-l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j-lt"/>
              </a:rPr>
              <a:t>lectures		= </a:t>
            </a:r>
            <a:r>
              <a:rPr lang="en-US" sz="2000" b="1" dirty="0">
                <a:latin typeface="+mj-lt"/>
              </a:rPr>
              <a:t>[]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278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1586</Words>
  <Application>Microsoft Office PowerPoint</Application>
  <PresentationFormat>Widescreen</PresentationFormat>
  <Paragraphs>175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РАЗРАБОТКА НА СОФТУЕР ЗА  ГЕНЕРИРАНЕ НА СПРАВКИ И ОТЧЕТИ</vt:lpstr>
      <vt:lpstr>Анализ</vt:lpstr>
      <vt:lpstr>Анализ</vt:lpstr>
      <vt:lpstr>Анализ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НА СОФТУЕР ЗА ГЕНЕРИРАНЕ НА СПРАВКИ И ОТЧЕТИ</dc:title>
  <dc:creator>Nikolov, Nikolay</dc:creator>
  <cp:lastModifiedBy>Nikolov, Nikolay</cp:lastModifiedBy>
  <cp:revision>26</cp:revision>
  <dcterms:created xsi:type="dcterms:W3CDTF">2022-03-11T12:01:43Z</dcterms:created>
  <dcterms:modified xsi:type="dcterms:W3CDTF">2022-03-12T10:37:04Z</dcterms:modified>
</cp:coreProperties>
</file>