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E7B88-1ECC-4603-AA98-F2BBC763C6F4}">
          <p14:sldIdLst>
            <p14:sldId id="256"/>
            <p14:sldId id="257"/>
            <p14:sldId id="259"/>
            <p14:sldId id="260"/>
            <p14:sldId id="268"/>
            <p14:sldId id="269"/>
            <p14:sldId id="270"/>
            <p14:sldId id="271"/>
            <p14:sldId id="266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536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A5B429-EB92-4894-8C07-0ED721E74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4AA5-97E9-42F4-AABB-7EAF12EAF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7D2B-A20E-4E90-B1F0-3738E320932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36799-EF59-4C44-B78F-2C6AD87CF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7457-0BE6-4296-9045-4C9F2415A6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6BEA-C48B-4B0A-905D-9970AD8F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B585-9AB1-44DF-B05F-ADAB6B82D87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D014-FB77-415C-AFC5-9C85DDE2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/>
              <a:t>Уважаеми господин председател на Държавната изпитна комисия, уважаеми членове на Държавната изпитна комисия, дами и господа.</a:t>
            </a:r>
          </a:p>
          <a:p>
            <a:r>
              <a:rPr lang="bg-BG" noProof="0" dirty="0"/>
              <a:t>Казвам се Николай Живков Николов и днес ще Ви представя дипломната си работа, която се занимава с разработката на софтуер за генериране на справки и отчети. Целта на проекта е да автоматизира създаването на месечни отчети за преподавателският състав от университета.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краен резултат това ще доведе до спестяване на значителен времеви ресурс при изготвяне на различните видове документи. 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 резултат на този проект е създадена програма със следните възможности:</a:t>
            </a:r>
          </a:p>
          <a:p>
            <a:r>
              <a:rPr lang="bg-BG" dirty="0"/>
              <a:t>Създаване на месечни отчети с частична пълнота, висока точност и бързодействие около 1.32 сек. </a:t>
            </a:r>
          </a:p>
          <a:p>
            <a:r>
              <a:rPr lang="bg-BG" dirty="0"/>
              <a:t>Въпреки липсата на пълно попълване на отчета, времето, което се спестява в един месец е значително когато се умножи по броят на преподавателският състав. Също така, при пълно наличие на нужните данни, пълнотата и точността могат да бъдат максимални.</a:t>
            </a:r>
          </a:p>
          <a:p>
            <a:endParaRPr lang="bg-BG" dirty="0"/>
          </a:p>
          <a:p>
            <a:r>
              <a:rPr lang="bg-BG" dirty="0"/>
              <a:t>Освен основната си функция, програмата може да създава седмични програми в удобен и преносим вид.</a:t>
            </a:r>
          </a:p>
          <a:p>
            <a:r>
              <a:rPr lang="bg-BG" dirty="0"/>
              <a:t>Освен за преподаватели, тук могат да бъдат създавани и програми за студенти и стаи. По този начин всеки член на университета може да държи в себе си удобен файл със седмичните си програми, а по желание същите могат да бъдат разпечатани в стаите.</a:t>
            </a:r>
          </a:p>
          <a:p>
            <a:endParaRPr lang="bg-BG" dirty="0"/>
          </a:p>
          <a:p>
            <a:r>
              <a:rPr lang="bg-BG" dirty="0"/>
              <a:t>Последно е направен анализ на възможните уязвимости, като такива не са намерени.</a:t>
            </a:r>
          </a:p>
          <a:p>
            <a:endParaRPr lang="bg-BG" dirty="0"/>
          </a:p>
          <a:p>
            <a:r>
              <a:rPr lang="bg-BG" dirty="0"/>
              <a:t>Изследвани са и допълни възможности за разрастване на програмата. Като допълнение може да бъде създадена мобилна или уеб версия за по-висока </a:t>
            </a:r>
            <a:r>
              <a:rPr lang="bg-BG" dirty="0" err="1"/>
              <a:t>портативност</a:t>
            </a:r>
            <a:r>
              <a:rPr lang="bg-BG" dirty="0"/>
              <a:t>, както и да се увеличат броят поддържани формати.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07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Въпроси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Всеки месец преподавателският състав изготвя отчет на всички проведени занятия през съответният времеви период.</a:t>
            </a:r>
          </a:p>
          <a:p>
            <a:r>
              <a:rPr lang="bg-BG" dirty="0"/>
              <a:t>Данните, които биват включени засягат всички нормативни и свръхнормативни лекции, упражнения и изпити.</a:t>
            </a:r>
          </a:p>
          <a:p>
            <a:r>
              <a:rPr lang="bg-BG" dirty="0"/>
              <a:t>Изготвянето на тези отчети, обаче, отнема излишно количество време, тъй като данните в него са напълно зависими от налична информация.</a:t>
            </a:r>
          </a:p>
          <a:p>
            <a:r>
              <a:rPr lang="bg-BG" dirty="0"/>
              <a:t>Това означава, че това време би могло да бъде спестено ако процесът на изготвяне може да бъде автоматизиран.</a:t>
            </a:r>
          </a:p>
          <a:p>
            <a:r>
              <a:rPr lang="bg-BG" dirty="0"/>
              <a:t>Допълнително, тъй като проектът засяга обработката на седмични заявки може да се разреши втори проблем – създаването на удобни и преносими справки за седмичните занятия.</a:t>
            </a:r>
          </a:p>
          <a:p>
            <a:r>
              <a:rPr lang="bg-BG" dirty="0"/>
              <a:t>Този проект се занимава с процесът на автоматизация на съответните действия.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На база на това проектът направени сравнение на възможните методологии за разработка.</a:t>
            </a:r>
          </a:p>
          <a:p>
            <a:r>
              <a:rPr lang="bg-BG" dirty="0"/>
              <a:t>Сравнение са три от най-известните програмни езици – </a:t>
            </a:r>
            <a:r>
              <a:rPr lang="en-US" dirty="0"/>
              <a:t>Java, C++ &amp; Python</a:t>
            </a:r>
            <a:r>
              <a:rPr lang="bg-BG" dirty="0"/>
              <a:t>. За сравнение са използвани критерии като бързодействие, удобство на писане, скорост на разработка, наличие на лицензи и лично предпочитание. На тяхна база е направен избор да се работи с Питон.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Сравнение с другите езици, </a:t>
            </a:r>
            <a:r>
              <a:rPr lang="en-US" dirty="0"/>
              <a:t>Python </a:t>
            </a:r>
            <a:r>
              <a:rPr lang="bg-BG" dirty="0"/>
              <a:t>не притежава същото бързодействие, но кодът, който може да бъде написан с него за създаване на </a:t>
            </a:r>
            <a:r>
              <a:rPr lang="en-US" dirty="0"/>
              <a:t>MVP</a:t>
            </a:r>
            <a:r>
              <a:rPr lang="bg-BG" dirty="0"/>
              <a:t>(прототип)</a:t>
            </a:r>
            <a:r>
              <a:rPr lang="en-US" dirty="0"/>
              <a:t> </a:t>
            </a:r>
            <a:r>
              <a:rPr lang="bg-BG" dirty="0"/>
              <a:t>е в пъти по-малък от нужният при използването на някой от другите езици. Допълнително, тъй като бързодействието не е критична част от разработката на програмата, то не е нужно да се приема с голяма тежест. Въпреки това, при нужда има начини за ускоряване на производителността.</a:t>
            </a:r>
          </a:p>
          <a:p>
            <a:endParaRPr lang="en-US" dirty="0"/>
          </a:p>
          <a:p>
            <a:r>
              <a:rPr lang="bg-BG" dirty="0"/>
              <a:t>Използвани са </a:t>
            </a:r>
            <a:r>
              <a:rPr lang="en-US" dirty="0"/>
              <a:t>Python </a:t>
            </a:r>
            <a:r>
              <a:rPr lang="bg-BG" dirty="0"/>
              <a:t>като език за програмиране, </a:t>
            </a:r>
            <a:r>
              <a:rPr lang="en-US" dirty="0"/>
              <a:t>Visual Studio Code </a:t>
            </a:r>
            <a:r>
              <a:rPr lang="bg-BG" dirty="0"/>
              <a:t>като платформа за написването и компилирането на кода, както и </a:t>
            </a:r>
            <a:r>
              <a:rPr lang="en-US" dirty="0"/>
              <a:t>GitHub </a:t>
            </a:r>
            <a:r>
              <a:rPr lang="bg-BG" dirty="0"/>
              <a:t>за следене на промени по различните части на проекта. Освен тях са използвани различни модули на </a:t>
            </a:r>
            <a:r>
              <a:rPr lang="en-US" dirty="0"/>
              <a:t>python,</a:t>
            </a:r>
            <a:r>
              <a:rPr lang="bg-BG" dirty="0"/>
              <a:t> който се занимават със създаване на графичен интерфейс, работа с файлове от тип </a:t>
            </a:r>
            <a:r>
              <a:rPr lang="en-US" dirty="0"/>
              <a:t>.xlsx &amp; .docx</a:t>
            </a:r>
            <a:r>
              <a:rPr lang="bg-BG" dirty="0"/>
              <a:t>, компилация към изпълним код и други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Сравнение с другите езици, </a:t>
            </a:r>
            <a:r>
              <a:rPr lang="en-US" dirty="0"/>
              <a:t>Python </a:t>
            </a:r>
            <a:r>
              <a:rPr lang="bg-BG" dirty="0"/>
              <a:t>не притежава същото бързодействие, но кодът, който може да бъде написан с него за създаване на </a:t>
            </a:r>
            <a:r>
              <a:rPr lang="en-US" dirty="0"/>
              <a:t>MVP</a:t>
            </a:r>
            <a:r>
              <a:rPr lang="bg-BG" dirty="0"/>
              <a:t>(прототип)</a:t>
            </a:r>
            <a:r>
              <a:rPr lang="en-US" dirty="0"/>
              <a:t> </a:t>
            </a:r>
            <a:r>
              <a:rPr lang="bg-BG" dirty="0"/>
              <a:t>е в пъти по-малък от нужният при използването на някой от другите езици. Допълнително, тъй като бързодействието не е критична част от разработката на програмата, то не е нужно да се приема с голяма тежест. Въпреки това, при нужда има начини за ускоряване на производителността.</a:t>
            </a:r>
          </a:p>
          <a:p>
            <a:endParaRPr lang="en-US" dirty="0"/>
          </a:p>
          <a:p>
            <a:r>
              <a:rPr lang="bg-BG" dirty="0"/>
              <a:t>Използвани са </a:t>
            </a:r>
            <a:r>
              <a:rPr lang="en-US" dirty="0"/>
              <a:t>Python </a:t>
            </a:r>
            <a:r>
              <a:rPr lang="bg-BG" dirty="0"/>
              <a:t>като език за програмиране, </a:t>
            </a:r>
            <a:r>
              <a:rPr lang="en-US" dirty="0"/>
              <a:t>Visual Studio Code </a:t>
            </a:r>
            <a:r>
              <a:rPr lang="bg-BG" dirty="0"/>
              <a:t>като платформа за написването и компилирането на кода, както и </a:t>
            </a:r>
            <a:r>
              <a:rPr lang="en-US" dirty="0"/>
              <a:t>GitHub </a:t>
            </a:r>
            <a:r>
              <a:rPr lang="bg-BG" dirty="0"/>
              <a:t>за следене на промени по различните части на проекта. Освен тях са използвани различни модули на </a:t>
            </a:r>
            <a:r>
              <a:rPr lang="en-US" dirty="0"/>
              <a:t>python,</a:t>
            </a:r>
            <a:r>
              <a:rPr lang="bg-BG" dirty="0"/>
              <a:t> който се занимават със създаване на графичен интерфейс, работа с файлове от тип </a:t>
            </a:r>
            <a:r>
              <a:rPr lang="en-US" dirty="0"/>
              <a:t>.xlsx &amp; .docx</a:t>
            </a:r>
            <a:r>
              <a:rPr lang="bg-BG" dirty="0"/>
              <a:t>, компилация към изпълним код и други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Ляво – екран на месечни отчети</a:t>
            </a:r>
          </a:p>
          <a:p>
            <a:r>
              <a:rPr lang="bg-BG" dirty="0"/>
              <a:t>Дясно – диалози при успех или провал на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Ляво – екран на седмични справки</a:t>
            </a:r>
          </a:p>
          <a:p>
            <a:r>
              <a:rPr lang="bg-BG" dirty="0"/>
              <a:t>Дясно – екран на седмични индекси</a:t>
            </a:r>
          </a:p>
          <a:p>
            <a:r>
              <a:rPr lang="bg-BG" dirty="0"/>
              <a:t>Същите екрани за успех/провал са налични и тук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Сравнение с другите езици, </a:t>
            </a:r>
            <a:r>
              <a:rPr lang="en-US" dirty="0"/>
              <a:t>Python </a:t>
            </a:r>
            <a:r>
              <a:rPr lang="bg-BG" dirty="0"/>
              <a:t>не притежава същото бързодействие, но кодът, който може да бъде написан с него за създаване на </a:t>
            </a:r>
            <a:r>
              <a:rPr lang="en-US" dirty="0"/>
              <a:t>MVP</a:t>
            </a:r>
            <a:r>
              <a:rPr lang="bg-BG" dirty="0"/>
              <a:t>(прототип)</a:t>
            </a:r>
            <a:r>
              <a:rPr lang="en-US" dirty="0"/>
              <a:t> </a:t>
            </a:r>
            <a:r>
              <a:rPr lang="bg-BG" dirty="0"/>
              <a:t>е в пъти по-малък от нужният при използването на някой от другите езици. Допълнително, тъй като бързодействието не е критична част от разработката на програмата, то не е нужно да се приема с голяма тежест. Въпреки това, при нужда има начини за ускоряване на производителността.</a:t>
            </a:r>
          </a:p>
          <a:p>
            <a:endParaRPr lang="en-US" dirty="0"/>
          </a:p>
          <a:p>
            <a:r>
              <a:rPr lang="bg-BG" dirty="0"/>
              <a:t>Използвани са </a:t>
            </a:r>
            <a:r>
              <a:rPr lang="en-US" dirty="0"/>
              <a:t>Python </a:t>
            </a:r>
            <a:r>
              <a:rPr lang="bg-BG" dirty="0"/>
              <a:t>като език за програмиране, </a:t>
            </a:r>
            <a:r>
              <a:rPr lang="en-US" dirty="0"/>
              <a:t>Visual Studio Code </a:t>
            </a:r>
            <a:r>
              <a:rPr lang="bg-BG" dirty="0"/>
              <a:t>като платформа за написването и компилирането на кода, както и </a:t>
            </a:r>
            <a:r>
              <a:rPr lang="en-US" dirty="0"/>
              <a:t>GitHub </a:t>
            </a:r>
            <a:r>
              <a:rPr lang="bg-BG" dirty="0"/>
              <a:t>за следене на промени по различните части на проекта. Освен тях са използвани различни модули на </a:t>
            </a:r>
            <a:r>
              <a:rPr lang="en-US" dirty="0"/>
              <a:t>python,</a:t>
            </a:r>
            <a:r>
              <a:rPr lang="bg-BG" dirty="0"/>
              <a:t> който се занимават със създаване на графичен интерфейс, работа с файлове от тип </a:t>
            </a:r>
            <a:r>
              <a:rPr lang="en-US" dirty="0"/>
              <a:t>.xlsx &amp; .docx</a:t>
            </a:r>
            <a:r>
              <a:rPr lang="bg-BG" dirty="0"/>
              <a:t>, компилация към изпълним код и други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За да се покрият изискванията на разработката е добавен анализ на уязвимостите към програмата. Неговата цел е да анализира възможностите за налични уязвимости в една стандартна програма, след което да тества за тяхното присъствие в нея. Използвани са два модула – </a:t>
            </a:r>
            <a:r>
              <a:rPr lang="en-US" dirty="0"/>
              <a:t>bandit &amp; pip-audit</a:t>
            </a:r>
            <a:r>
              <a:rPr lang="bg-BG" dirty="0"/>
              <a:t>, чиято функция засича проблеми в кодът на програмата. В резултат не са намерени технически уязвимости в написаният код или използваните модули.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Основната възможност за пробив е при неспазване на инструкциите описани в ръководството за използване и сдобиването с програмата от вторичен източник.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D014-FB77-415C-AFC5-9C85DDE25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4F46-5070-46E1-AB6C-5A0F8041F3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BAE3-8E33-48C3-833B-2C540CF6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7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3CFC9-C74B-4102-AD15-71356B40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622" y="161836"/>
            <a:ext cx="10048755" cy="3083425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cs typeface="Arial" panose="020B0604020202020204" pitchFamily="34" charset="0"/>
              </a:rPr>
              <a:t>РАЗРАБОТКА НА СОФТУЕР ЗА </a:t>
            </a:r>
            <a:br>
              <a:rPr lang="en-US" sz="4400" b="1" dirty="0">
                <a:cs typeface="Arial" panose="020B0604020202020204" pitchFamily="34" charset="0"/>
              </a:rPr>
            </a:br>
            <a:r>
              <a:rPr lang="ru-RU" sz="4400" b="1" dirty="0">
                <a:cs typeface="Arial" panose="020B0604020202020204" pitchFamily="34" charset="0"/>
              </a:rPr>
              <a:t>ГЕНЕРИРАНЕ НА СПРАВКИ И ОТЧЕТИ</a:t>
            </a:r>
            <a:endParaRPr lang="en-US" sz="4400" b="1" dirty="0"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024A-EBD4-485C-BEC2-BE3DE8D0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22" y="3612740"/>
            <a:ext cx="2041968" cy="1931533"/>
          </a:xfrm>
        </p:spPr>
        <p:txBody>
          <a:bodyPr anchor="t">
            <a:noAutofit/>
          </a:bodyPr>
          <a:lstStyle/>
          <a:p>
            <a:pPr algn="l"/>
            <a:r>
              <a:rPr lang="ru-RU" b="1" dirty="0"/>
              <a:t>Дипломант</a:t>
            </a:r>
            <a:r>
              <a:rPr lang="ru-RU" dirty="0"/>
              <a:t>: 	</a:t>
            </a:r>
          </a:p>
          <a:p>
            <a:pPr algn="l"/>
            <a:r>
              <a:rPr lang="ru-RU" b="1" dirty="0" err="1"/>
              <a:t>Специалност</a:t>
            </a:r>
            <a:r>
              <a:rPr lang="ru-RU" dirty="0"/>
              <a:t>:</a:t>
            </a:r>
          </a:p>
          <a:p>
            <a:pPr algn="l"/>
            <a:r>
              <a:rPr lang="ru-RU" b="1" dirty="0"/>
              <a:t>фак. №</a:t>
            </a:r>
            <a:r>
              <a:rPr lang="ru-RU" dirty="0"/>
              <a:t>:</a:t>
            </a:r>
          </a:p>
          <a:p>
            <a:pPr algn="l"/>
            <a:r>
              <a:rPr lang="ru-RU" b="1" dirty="0" err="1"/>
              <a:t>Ръководител</a:t>
            </a:r>
            <a:r>
              <a:rPr lang="ru-RU" dirty="0"/>
              <a:t>:</a:t>
            </a:r>
            <a:endParaRPr lang="ru-RU" b="1" dirty="0"/>
          </a:p>
          <a:p>
            <a:pPr algn="l"/>
            <a:endParaRPr lang="en-US" dirty="0"/>
          </a:p>
        </p:txBody>
      </p:sp>
      <p:sp>
        <p:nvSpPr>
          <p:cNvPr id="201" name="Freeform: Shape 7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8" name="Picture 197" descr="Logo, company name&#10;&#10;Description automatically generated">
            <a:extLst>
              <a:ext uri="{FF2B5EF4-FFF2-40B4-BE49-F238E27FC236}">
                <a16:creationId xmlns:a16="http://schemas.microsoft.com/office/drawing/2014/main" id="{85FB2AF6-E627-49A0-8F00-8234C57D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09879"/>
            <a:ext cx="3217333" cy="321733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31040406-B16A-44CF-81D5-BDC0B46827DD}"/>
              </a:ext>
            </a:extLst>
          </p:cNvPr>
          <p:cNvSpPr txBox="1"/>
          <p:nvPr/>
        </p:nvSpPr>
        <p:spPr>
          <a:xfrm>
            <a:off x="7266517" y="5084067"/>
            <a:ext cx="374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ВВМУ „Никола Йонков Вапцаров“</a:t>
            </a:r>
            <a:endParaRPr lang="en-US" sz="2400" dirty="0"/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684F1AB5-2D3A-4103-9BB0-918111387FE1}"/>
              </a:ext>
            </a:extLst>
          </p:cNvPr>
          <p:cNvSpPr txBox="1">
            <a:spLocks/>
          </p:cNvSpPr>
          <p:nvPr/>
        </p:nvSpPr>
        <p:spPr>
          <a:xfrm>
            <a:off x="3113590" y="3612740"/>
            <a:ext cx="4067207" cy="1931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Николай Живков </a:t>
            </a:r>
            <a:r>
              <a:rPr lang="ru-RU" dirty="0" err="1"/>
              <a:t>Николов</a:t>
            </a:r>
            <a:endParaRPr lang="ru-RU" dirty="0"/>
          </a:p>
          <a:p>
            <a:pPr algn="l"/>
            <a:r>
              <a:rPr lang="ru-RU" dirty="0" err="1"/>
              <a:t>Киберсигурност</a:t>
            </a:r>
            <a:endParaRPr lang="ru-RU" dirty="0"/>
          </a:p>
          <a:p>
            <a:pPr algn="l"/>
            <a:r>
              <a:rPr lang="ru-RU" dirty="0"/>
              <a:t>626-201-13</a:t>
            </a:r>
          </a:p>
          <a:p>
            <a:pPr algn="l"/>
            <a:r>
              <a:rPr lang="ru-RU" dirty="0" err="1"/>
              <a:t>подполк</a:t>
            </a:r>
            <a:r>
              <a:rPr lang="ru-RU" dirty="0"/>
              <a:t>. Драгомир </a:t>
            </a:r>
            <a:r>
              <a:rPr lang="ru-RU" dirty="0" err="1"/>
              <a:t>Драгнев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1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Заключение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F1FF48-EDDF-48EC-8FF8-316B5563EEA5}"/>
              </a:ext>
            </a:extLst>
          </p:cNvPr>
          <p:cNvSpPr txBox="1"/>
          <p:nvPr/>
        </p:nvSpPr>
        <p:spPr>
          <a:xfrm>
            <a:off x="1637598" y="1851205"/>
            <a:ext cx="6155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Резултати: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Създаване на месечни отчети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Частична пълнота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Висока точност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Бързодействие = 2 сек.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Създаване на преносими седмични програми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Анализ на възможните уязвимости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84105-2E0C-4B83-9898-409A944BBF21}"/>
              </a:ext>
            </a:extLst>
          </p:cNvPr>
          <p:cNvSpPr txBox="1"/>
          <p:nvPr/>
        </p:nvSpPr>
        <p:spPr>
          <a:xfrm>
            <a:off x="6914799" y="1851205"/>
            <a:ext cx="6155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Бъдещо развитие: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Мобилна версия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Уеб версия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Допълнителни формати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2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161" y="1050429"/>
            <a:ext cx="7097678" cy="1188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b="1" dirty="0">
                <a:cs typeface="Arial" panose="020B0604020202020204" pitchFamily="34" charset="0"/>
              </a:rPr>
              <a:t>Благодаря за </a:t>
            </a:r>
            <a:r>
              <a:rPr lang="ru-RU" b="1" dirty="0" err="1">
                <a:cs typeface="Arial" panose="020B0604020202020204" pitchFamily="34" charset="0"/>
              </a:rPr>
              <a:t>вниманието</a:t>
            </a:r>
            <a:r>
              <a:rPr lang="ru-RU" b="1" dirty="0">
                <a:cs typeface="Arial" panose="020B0604020202020204" pitchFamily="34" charset="0"/>
              </a:rPr>
              <a:t>!</a:t>
            </a:r>
            <a:endParaRPr lang="en-US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8E7829CE-9A8C-4547-A60D-9F339FB91300}"/>
              </a:ext>
            </a:extLst>
          </p:cNvPr>
          <p:cNvSpPr txBox="1">
            <a:spLocks/>
          </p:cNvSpPr>
          <p:nvPr/>
        </p:nvSpPr>
        <p:spPr>
          <a:xfrm>
            <a:off x="2547161" y="3577236"/>
            <a:ext cx="2893661" cy="889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Представил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b="1" dirty="0" err="1"/>
              <a:t>Ръководител</a:t>
            </a:r>
            <a:r>
              <a:rPr lang="ru-RU" sz="2400" dirty="0"/>
              <a:t>:</a:t>
            </a:r>
            <a:endParaRPr lang="ru-RU" sz="2400" b="1" dirty="0"/>
          </a:p>
          <a:p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5303FDE-B4EC-419D-9AFB-CBB2D74BAE9B}"/>
              </a:ext>
            </a:extLst>
          </p:cNvPr>
          <p:cNvSpPr txBox="1">
            <a:spLocks/>
          </p:cNvSpPr>
          <p:nvPr/>
        </p:nvSpPr>
        <p:spPr>
          <a:xfrm>
            <a:off x="5274668" y="3587939"/>
            <a:ext cx="3975233" cy="889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Николай Живков </a:t>
            </a:r>
            <a:r>
              <a:rPr lang="ru-RU" dirty="0" err="1"/>
              <a:t>Николов</a:t>
            </a:r>
            <a:endParaRPr lang="ru-RU" dirty="0"/>
          </a:p>
          <a:p>
            <a:pPr algn="l"/>
            <a:r>
              <a:rPr lang="ru-RU" dirty="0" err="1"/>
              <a:t>подполк</a:t>
            </a:r>
            <a:r>
              <a:rPr lang="ru-RU" dirty="0"/>
              <a:t>. Драгомир </a:t>
            </a:r>
            <a:r>
              <a:rPr lang="ru-RU" dirty="0" err="1"/>
              <a:t>Драгнев</a:t>
            </a:r>
            <a:endParaRPr lang="ru-RU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716B9EC-6E4D-4368-AF4F-D7F5226082A3}"/>
              </a:ext>
            </a:extLst>
          </p:cNvPr>
          <p:cNvSpPr txBox="1">
            <a:spLocks/>
          </p:cNvSpPr>
          <p:nvPr/>
        </p:nvSpPr>
        <p:spPr>
          <a:xfrm>
            <a:off x="2547161" y="2296632"/>
            <a:ext cx="2893661" cy="460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Тема</a:t>
            </a:r>
            <a:r>
              <a:rPr lang="ru-RU" sz="2400" dirty="0"/>
              <a:t>: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2E3D7-E1F7-44A0-922D-10E64D337AB9}"/>
              </a:ext>
            </a:extLst>
          </p:cNvPr>
          <p:cNvSpPr txBox="1"/>
          <p:nvPr/>
        </p:nvSpPr>
        <p:spPr>
          <a:xfrm>
            <a:off x="5274668" y="2292616"/>
            <a:ext cx="5679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Разработка на </a:t>
            </a:r>
            <a:r>
              <a:rPr lang="ru-RU" sz="2400" dirty="0" err="1"/>
              <a:t>софтуер</a:t>
            </a:r>
            <a:r>
              <a:rPr lang="ru-RU" sz="2400" dirty="0"/>
              <a:t> за </a:t>
            </a:r>
            <a:br>
              <a:rPr lang="ru-RU" sz="2400" dirty="0"/>
            </a:br>
            <a:r>
              <a:rPr lang="ru-RU" sz="2400" dirty="0" err="1"/>
              <a:t>генериране</a:t>
            </a:r>
            <a:r>
              <a:rPr lang="ru-RU" sz="2400" dirty="0"/>
              <a:t> на справки и </a:t>
            </a:r>
            <a:r>
              <a:rPr lang="ru-RU" sz="2400" dirty="0" err="1"/>
              <a:t>отчети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86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1988641"/>
            <a:ext cx="580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Създаване на ежемесечни отчети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err="1"/>
              <a:t>Времеемко</a:t>
            </a:r>
            <a:endParaRPr lang="bg-B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Зависимо от съществуваща информация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6D299-C3A0-4D55-8240-77FF2C517D8F}"/>
              </a:ext>
            </a:extLst>
          </p:cNvPr>
          <p:cNvSpPr txBox="1"/>
          <p:nvPr/>
        </p:nvSpPr>
        <p:spPr>
          <a:xfrm>
            <a:off x="1491736" y="3429000"/>
            <a:ext cx="629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Сверяване на седмични програми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Повторно действие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Налично единствено в едноседмичен вид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4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2000112"/>
            <a:ext cx="5804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Възможни технологии за разработка: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B7C175-9573-427B-86B0-46827DB7A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2747"/>
              </p:ext>
            </p:extLst>
          </p:nvPr>
        </p:nvGraphicFramePr>
        <p:xfrm>
          <a:off x="1570342" y="3677040"/>
          <a:ext cx="8128000" cy="243849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812938">
                  <a:extLst>
                    <a:ext uri="{9D8B030D-6E8A-4147-A177-3AD203B41FA5}">
                      <a16:colId xmlns:a16="http://schemas.microsoft.com/office/drawing/2014/main" val="100398442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104729720"/>
                    </a:ext>
                  </a:extLst>
                </a:gridCol>
                <a:gridCol w="2122792">
                  <a:extLst>
                    <a:ext uri="{9D8B030D-6E8A-4147-A177-3AD203B41FA5}">
                      <a16:colId xmlns:a16="http://schemas.microsoft.com/office/drawing/2014/main" val="3497357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960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Бързодействие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Удобство на ползване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ysClr val="windowText" lastClr="000000"/>
                          </a:solidFill>
                        </a:rPr>
                        <a:t>Скорост на разработка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14495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Python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52938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41780"/>
                  </a:ext>
                </a:extLst>
              </a:tr>
              <a:tr h="599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C++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6261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E2013F-EA75-42F1-8AF9-2AA074CC8721}"/>
              </a:ext>
            </a:extLst>
          </p:cNvPr>
          <p:cNvSpPr/>
          <p:nvPr/>
        </p:nvSpPr>
        <p:spPr>
          <a:xfrm>
            <a:off x="3531870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76B2F-C873-4919-A93F-D6445F396C29}"/>
              </a:ext>
            </a:extLst>
          </p:cNvPr>
          <p:cNvSpPr/>
          <p:nvPr/>
        </p:nvSpPr>
        <p:spPr>
          <a:xfrm>
            <a:off x="3530378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CD977F-2D08-491C-A2E6-3BF611E8AE8E}"/>
              </a:ext>
            </a:extLst>
          </p:cNvPr>
          <p:cNvSpPr/>
          <p:nvPr/>
        </p:nvSpPr>
        <p:spPr>
          <a:xfrm>
            <a:off x="3956270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FEC86-14F9-43CC-9282-413BD7EA66AF}"/>
              </a:ext>
            </a:extLst>
          </p:cNvPr>
          <p:cNvSpPr/>
          <p:nvPr/>
        </p:nvSpPr>
        <p:spPr>
          <a:xfrm>
            <a:off x="3516711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B18BE-6F8F-4376-83E3-BC8BE3F3F6B4}"/>
              </a:ext>
            </a:extLst>
          </p:cNvPr>
          <p:cNvSpPr/>
          <p:nvPr/>
        </p:nvSpPr>
        <p:spPr>
          <a:xfrm>
            <a:off x="3942603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A3A87-F492-4CEB-80FB-2146DFAEFB95}"/>
              </a:ext>
            </a:extLst>
          </p:cNvPr>
          <p:cNvSpPr/>
          <p:nvPr/>
        </p:nvSpPr>
        <p:spPr>
          <a:xfrm>
            <a:off x="4397322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5D997-7784-4E4C-892A-E339CB84BEF9}"/>
              </a:ext>
            </a:extLst>
          </p:cNvPr>
          <p:cNvSpPr/>
          <p:nvPr/>
        </p:nvSpPr>
        <p:spPr>
          <a:xfrm>
            <a:off x="5643974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62F9C-A2CF-412C-8AE2-A83119A1D647}"/>
              </a:ext>
            </a:extLst>
          </p:cNvPr>
          <p:cNvSpPr/>
          <p:nvPr/>
        </p:nvSpPr>
        <p:spPr>
          <a:xfrm>
            <a:off x="6069866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0B2CD-67A5-4CEF-B44D-00ABF8CAFA6D}"/>
              </a:ext>
            </a:extLst>
          </p:cNvPr>
          <p:cNvSpPr/>
          <p:nvPr/>
        </p:nvSpPr>
        <p:spPr>
          <a:xfrm>
            <a:off x="6524585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B9455-7D4B-4F5D-B392-4F0B8B665B4E}"/>
              </a:ext>
            </a:extLst>
          </p:cNvPr>
          <p:cNvSpPr/>
          <p:nvPr/>
        </p:nvSpPr>
        <p:spPr>
          <a:xfrm>
            <a:off x="5642482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81BD9-3BA8-4B44-A398-BF21933A7B8E}"/>
              </a:ext>
            </a:extLst>
          </p:cNvPr>
          <p:cNvSpPr/>
          <p:nvPr/>
        </p:nvSpPr>
        <p:spPr>
          <a:xfrm>
            <a:off x="6068374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91DAFC-1318-404F-ABDF-105C4F902534}"/>
              </a:ext>
            </a:extLst>
          </p:cNvPr>
          <p:cNvSpPr/>
          <p:nvPr/>
        </p:nvSpPr>
        <p:spPr>
          <a:xfrm>
            <a:off x="5628815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37D57B-6295-4658-BEFB-813B84639097}"/>
              </a:ext>
            </a:extLst>
          </p:cNvPr>
          <p:cNvSpPr/>
          <p:nvPr/>
        </p:nvSpPr>
        <p:spPr>
          <a:xfrm>
            <a:off x="6054707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14D00-CDE3-4257-81F5-5147196E3757}"/>
              </a:ext>
            </a:extLst>
          </p:cNvPr>
          <p:cNvSpPr/>
          <p:nvPr/>
        </p:nvSpPr>
        <p:spPr>
          <a:xfrm>
            <a:off x="7766516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33E428-2779-4B04-97D1-446EEA407A91}"/>
              </a:ext>
            </a:extLst>
          </p:cNvPr>
          <p:cNvSpPr/>
          <p:nvPr/>
        </p:nvSpPr>
        <p:spPr>
          <a:xfrm>
            <a:off x="8192408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08D27-10FA-4361-B204-DA9AEE469789}"/>
              </a:ext>
            </a:extLst>
          </p:cNvPr>
          <p:cNvSpPr/>
          <p:nvPr/>
        </p:nvSpPr>
        <p:spPr>
          <a:xfrm>
            <a:off x="8647127" y="4425952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B7552-8D7C-46E4-A15A-BD1A3F1CD22D}"/>
              </a:ext>
            </a:extLst>
          </p:cNvPr>
          <p:cNvSpPr/>
          <p:nvPr/>
        </p:nvSpPr>
        <p:spPr>
          <a:xfrm>
            <a:off x="7765024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77199-4934-4468-B905-2ADDEF555894}"/>
              </a:ext>
            </a:extLst>
          </p:cNvPr>
          <p:cNvSpPr/>
          <p:nvPr/>
        </p:nvSpPr>
        <p:spPr>
          <a:xfrm>
            <a:off x="8190916" y="5026276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A022F7-98E6-4D97-ABBD-69C251219D9A}"/>
              </a:ext>
            </a:extLst>
          </p:cNvPr>
          <p:cNvSpPr/>
          <p:nvPr/>
        </p:nvSpPr>
        <p:spPr>
          <a:xfrm>
            <a:off x="7751357" y="5626600"/>
            <a:ext cx="331470" cy="9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5A54A-B752-4EF9-B1C6-3B186CA42CA2}"/>
              </a:ext>
            </a:extLst>
          </p:cNvPr>
          <p:cNvSpPr txBox="1"/>
          <p:nvPr/>
        </p:nvSpPr>
        <p:spPr>
          <a:xfrm>
            <a:off x="6690321" y="2001718"/>
            <a:ext cx="300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Избрана технология: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489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2" y="2000112"/>
            <a:ext cx="3405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/>
              <a:t>Използвани технологии: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Python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GitHub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E6198-9AD5-4DF3-BE97-5BBA08C3D022}"/>
              </a:ext>
            </a:extLst>
          </p:cNvPr>
          <p:cNvSpPr txBox="1"/>
          <p:nvPr/>
        </p:nvSpPr>
        <p:spPr>
          <a:xfrm>
            <a:off x="7215741" y="1992481"/>
            <a:ext cx="3405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/>
              <a:t>Използвани модули: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pip</a:t>
            </a:r>
            <a:endParaRPr lang="bg-B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pyinstaller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tkinter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datetime &amp;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openpyxl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python-docx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bandit &amp; pip-audit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0" b="23378"/>
          <a:stretch/>
        </p:blipFill>
        <p:spPr>
          <a:xfrm>
            <a:off x="6785238" y="134754"/>
            <a:ext cx="4842080" cy="67041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29"/>
            <a:ext cx="5257799" cy="153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55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19" y="1753630"/>
            <a:ext cx="8204691" cy="72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r>
              <a:rPr lang="en-US" sz="3200" dirty="0">
                <a:latin typeface="+mj-lt"/>
              </a:rPr>
              <a:t> – </a:t>
            </a:r>
            <a:r>
              <a:rPr lang="bg-BG" sz="3200" dirty="0">
                <a:latin typeface="+mj-lt"/>
              </a:rPr>
              <a:t>Месечни Отчети</a:t>
            </a:r>
            <a:endParaRPr lang="en-US" sz="32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1DBE0-3A68-4249-BD98-11E2DCE3C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>
            <a:off x="541485" y="3276600"/>
            <a:ext cx="5454198" cy="3184544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D116AF-8810-45E6-B530-65885325C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5172" r="11187" b="1692"/>
          <a:stretch/>
        </p:blipFill>
        <p:spPr>
          <a:xfrm>
            <a:off x="7299326" y="5043516"/>
            <a:ext cx="2063750" cy="141355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0E7838-8DEE-4CAD-9204-E84B7E0F5B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7299326" y="3276600"/>
            <a:ext cx="3411481" cy="1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Разработка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19" y="1753630"/>
            <a:ext cx="8204691" cy="6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r>
              <a:rPr lang="bg-BG" sz="3200" dirty="0">
                <a:latin typeface="+mj-lt"/>
              </a:rPr>
              <a:t> – Седмични Справки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65A0-BEB2-4352-B133-47C842CD3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1"/>
          <a:stretch/>
        </p:blipFill>
        <p:spPr>
          <a:xfrm>
            <a:off x="541485" y="3276600"/>
            <a:ext cx="5454198" cy="3184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ED7A9-18D8-4DE2-AB33-050216CDD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" b="253"/>
          <a:stretch/>
        </p:blipFill>
        <p:spPr>
          <a:xfrm>
            <a:off x="6196319" y="3276600"/>
            <a:ext cx="5454200" cy="31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267868C-EA23-4F6B-8045-6EE18B5265F4}"/>
              </a:ext>
            </a:extLst>
          </p:cNvPr>
          <p:cNvSpPr txBox="1">
            <a:spLocks/>
          </p:cNvSpPr>
          <p:nvPr/>
        </p:nvSpPr>
        <p:spPr>
          <a:xfrm>
            <a:off x="1324321" y="573872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Разработка</a:t>
            </a:r>
            <a:endParaRPr lang="en-US" b="1" dirty="0"/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6D664A7F-5E92-4B42-B693-A5D50B920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0" b="23378"/>
          <a:stretch/>
        </p:blipFill>
        <p:spPr>
          <a:xfrm>
            <a:off x="6785238" y="134754"/>
            <a:ext cx="4842080" cy="67041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D346A2-6330-46DF-8475-0A3B4AFD584F}"/>
              </a:ext>
            </a:extLst>
          </p:cNvPr>
          <p:cNvSpPr txBox="1"/>
          <p:nvPr/>
        </p:nvSpPr>
        <p:spPr>
          <a:xfrm>
            <a:off x="1324320" y="1753629"/>
            <a:ext cx="5257799" cy="153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+mj-lt"/>
              </a:rPr>
              <a:t>Графичен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интерфейс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7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61EC-CD13-406B-8938-04867EF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74" y="1110772"/>
            <a:ext cx="6155051" cy="7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Разработка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E14538-22D0-4E8E-BCB4-2EE92B311444}"/>
              </a:ext>
            </a:extLst>
          </p:cNvPr>
          <p:cNvSpPr txBox="1"/>
          <p:nvPr/>
        </p:nvSpPr>
        <p:spPr>
          <a:xfrm>
            <a:off x="1570341" y="2000112"/>
            <a:ext cx="48110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Анализ на уязвимостите: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Теоретичен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Уеб заявки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Изпълними програми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bg-BG" sz="2000" dirty="0"/>
              <a:t>Злоупотреба от трета страна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Практичен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bandit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pip-audit</a:t>
            </a:r>
            <a:endParaRPr lang="bg-BG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F9C40-E2C7-4CDE-8339-2AF5F90EA8FF}"/>
              </a:ext>
            </a:extLst>
          </p:cNvPr>
          <p:cNvSpPr txBox="1"/>
          <p:nvPr/>
        </p:nvSpPr>
        <p:spPr>
          <a:xfrm>
            <a:off x="6381370" y="2000112"/>
            <a:ext cx="4525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Налични уязвимости: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Технически - няма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Човешка грешка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65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1237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РАЗРАБОТКА НА СОФТУЕР ЗА  ГЕНЕРИРАНЕ НА СПРАВКИ И ОТЧЕТИ</vt:lpstr>
      <vt:lpstr>Анализ</vt:lpstr>
      <vt:lpstr>Анализ</vt:lpstr>
      <vt:lpstr>Анализ</vt:lpstr>
      <vt:lpstr>PowerPoint Presentation</vt:lpstr>
      <vt:lpstr>PowerPoint Presentation</vt:lpstr>
      <vt:lpstr>PowerPoint Presentation</vt:lpstr>
      <vt:lpstr>PowerPoint Presentation</vt:lpstr>
      <vt:lpstr>Разработка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СОФТУЕР ЗА ГЕНЕРИРАНЕ НА СПРАВКИ И ОТЧЕТИ</dc:title>
  <dc:creator>Nikolov, Nikolay</dc:creator>
  <cp:lastModifiedBy>Nikolov, Nikolay</cp:lastModifiedBy>
  <cp:revision>16</cp:revision>
  <dcterms:created xsi:type="dcterms:W3CDTF">2022-03-11T12:01:43Z</dcterms:created>
  <dcterms:modified xsi:type="dcterms:W3CDTF">2022-03-11T15:56:20Z</dcterms:modified>
</cp:coreProperties>
</file>