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83" r:id="rId2"/>
    <p:sldId id="284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7" r:id="rId15"/>
    <p:sldId id="271" r:id="rId16"/>
    <p:sldId id="272" r:id="rId17"/>
    <p:sldId id="278" r:id="rId18"/>
    <p:sldId id="273" r:id="rId19"/>
    <p:sldId id="279" r:id="rId20"/>
    <p:sldId id="275" r:id="rId21"/>
    <p:sldId id="280" r:id="rId22"/>
    <p:sldId id="281" r:id="rId23"/>
    <p:sldId id="282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24534-9969-4CB2-9ABD-C21CB6C0DCA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A321-4184-A291-9466-01C3F8751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1" y="905522"/>
            <a:ext cx="9635231" cy="1127465"/>
          </a:xfrm>
        </p:spPr>
        <p:txBody>
          <a:bodyPr>
            <a:noAutofit/>
          </a:bodyPr>
          <a:lstStyle/>
          <a:p>
            <a:pPr algn="ctr"/>
            <a:r>
              <a:rPr lang="sr-Latn-R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Projektovanje informacionog sitema </a:t>
            </a:r>
            <a:br>
              <a:rPr lang="sr-Latn-R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</a:br>
            <a:r>
              <a:rPr lang="sr-Latn-R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za Rent a Car agenciju</a:t>
            </a:r>
            <a:endParaRPr lang="sr-Latn-R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608F-52C9-FF95-03D2-88115BE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60" y="5024275"/>
            <a:ext cx="9144000" cy="1422723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sr-Latn-RS" sz="2400" dirty="0">
              <a:latin typeface="Verdana" panose="020B0604030504040204" pitchFamily="34" charset="0"/>
              <a:ea typeface="Verdana" panose="020B0604030504040204" pitchFamily="34" charset="0"/>
              <a:cs typeface="Golos Text Medium" panose="020B060402020202020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4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</a:t>
            </a:r>
            <a:r>
              <a:rPr lang="en-US" sz="2100" dirty="0" err="1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Predmetni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</a:t>
            </a:r>
            <a:r>
              <a:rPr lang="en-US" sz="2100" dirty="0" err="1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nastavnik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:</a:t>
            </a: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                                                    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Student</a:t>
            </a: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  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Dr</a:t>
            </a: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.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Aleksandar </a:t>
            </a:r>
            <a:r>
              <a:rPr lang="en-US" sz="2100" dirty="0" err="1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Simović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                          </a:t>
            </a: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        Nikola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</a:t>
            </a: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Matejić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 </a:t>
            </a:r>
            <a:r>
              <a:rPr lang="sr-Latn-RS" sz="2100" dirty="0">
                <a:latin typeface="Verdana" panose="020B0604030504040204" pitchFamily="34" charset="0"/>
                <a:ea typeface="Verdana" panose="020B0604030504040204" pitchFamily="34" charset="0"/>
                <a:cs typeface="Golos Text Medium" panose="020B0604020202020204" charset="0"/>
              </a:rPr>
              <a:t>44/21</a:t>
            </a:r>
            <a:endParaRPr lang="en-US" sz="2100" dirty="0">
              <a:latin typeface="Verdana" panose="020B0604030504040204" pitchFamily="34" charset="0"/>
              <a:ea typeface="Verdana" panose="020B0604030504040204" pitchFamily="34" charset="0"/>
              <a:cs typeface="Golos Text Medium" panose="020B060402020202020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1027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4600" dirty="0"/>
              <a:t> 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Definicije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procesa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iznajmljivanja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vozila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5906554-661E-F71F-87B7-885CEA4B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83" y="1666970"/>
            <a:ext cx="7630538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5100" dirty="0"/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Definicije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procesa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vraćanja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vozila</a:t>
            </a:r>
            <a:endParaRPr lang="en-US" sz="3600" dirty="0" err="1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DD81794-83F3-AD1C-AEEE-6F493CBB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06" y="1666970"/>
            <a:ext cx="7550215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05210" y="80225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u IDEF1X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notaciji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pic>
        <p:nvPicPr>
          <p:cNvPr id="3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54DE94EC-1CA1-D1FD-BF92-AA44E329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20" y="1329619"/>
            <a:ext cx="7230651" cy="46095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Recnik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lvl="0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Recnik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sluzi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kako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bi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definisali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koji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podatak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je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kog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tipa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kao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koja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ogranicenja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datog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podatka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unutar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informacionog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sistema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NotNull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– Polje ne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sme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biti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prazno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9A5BB5D-78A6-EC97-7713-0E0F4E6B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46" y="640080"/>
            <a:ext cx="45877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A03D-B672-3424-BDF2-3D63710B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5"/>
            <a:ext cx="10909640" cy="15777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Recnik</a:t>
            </a:r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3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endParaRPr lang="en-US" sz="32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6A9B9F63-47D3-3425-3ECB-BEB4C46A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10" y="2633472"/>
            <a:ext cx="616373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5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UML dijagrami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UML je opsti jezik za modelovanje pomocu kog se preko grafickih simbola pravi apstraktni model sistema poznat kao UML model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 ovom poglavlju ce biti izvrsena podela UML dijagrama na dva znacajna velika dela od kojih se jedan bavi statickom stranom sistema, dok se drugi bavi dinamickom stranom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Dijagrami strukture su zaduzeni za graficki prikaz statickih delova informacionog sistema, dok ce dijagrami ponasanja zaduzeni za graficki prikaz dinamickih delova informacionog sistema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Use case dijagram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Klijent ima mogućnost pretraživanja dostupnih vozila na osnovu različitih kriterijuma poput karakteristike modela, lokacije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Prilikom rezervacije ili otkazivanja klijent mora da odredi datum kada se termin otkazuje ili zakazuje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Korisnik ima mogućnost produžiti period iznajmljivanja vozila uz odgovarajuću naplatu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BC8-6153-6E5D-D542-ADFAD2C6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5"/>
            <a:ext cx="10909640" cy="1926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case </a:t>
            </a:r>
            <a:r>
              <a:rPr lang="en-US" sz="36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endParaRPr lang="en-US" sz="3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D821E83-13D5-AA62-C5D0-9C16E118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86" y="1470046"/>
            <a:ext cx="5872428" cy="53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Dijagram klasa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Dijagram klasa je tip strukturnog dijagrama u UML-u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Opisuje strukture sistema tako sto prikazuje klase tog sistema, njihove atribute, metode I odnose medju klasama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Predstavlja staticke elemente sistema, a ne procese ili stanje sistema u nekom odredjenom trenutku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38FE-A348-226B-815A-E0CBEA5C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klasa</a:t>
            </a:r>
            <a:endParaRPr lang="en-US" sz="3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776B33-2DA7-8732-88CF-117CBD56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98" y="1997476"/>
            <a:ext cx="6013003" cy="46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4C39-224A-CFCC-0179-D528CD41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969" y="399494"/>
            <a:ext cx="9144000" cy="594226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Rezime</a:t>
            </a:r>
            <a:endParaRPr lang="sr-Latn-R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ED158-FCB1-5CC5-5B53-AAB8354B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302721"/>
            <a:ext cx="9144000" cy="370428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ource Code Pro" panose="020B0509030403020204" pitchFamily="49" charset="0"/>
              </a:rPr>
              <a:t>Projekat informacionog sistema rent a car agencije ima za cilj olakšanje procesa iznajmljivanja vozila i unapređenje korisničkog iskustva. Sistem omogućava jednostavno podnošenje zahteva, proveru raspoloživosti i rezervaciju vozila, kao i brzo potpisivanje ugovora i preuzimanje vozila. Takođe, pruža podršku u slanju upozorenja i plaćanju kazni, praćenju stanja vozila i generisanju izveštaja. Implementacija ovog sistema donosi efikasniju obradu rezervacija, tačnu evidenciju transakcija i bolju kontrolu nad vozilima. Rent a car agencija postaje konkurentnija i pruža bolju uslugu klijentima uz pomoć informacionog sistema.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3839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Dijagram aktivnosti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Dijagram aktivnosti je dijagram koji istice tok kontrole od aktivnosti do aktivnosti</a:t>
            </a:r>
          </a:p>
          <a:p>
            <a:pPr lvl="0" algn="just"/>
            <a:r>
              <a:rPr lang="en-US" sz="2400" dirty="0"/>
              <a:t>Koristi se za prikaz tokova u sistemu, sa alternativnim putanjama</a:t>
            </a:r>
          </a:p>
          <a:p>
            <a:pPr lvl="0" algn="just"/>
            <a:r>
              <a:rPr lang="en-US" sz="2400" dirty="0"/>
              <a:t>Aktivnost je ponasanje objekta dok je u odredjenom stanju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49A5-2252-3F3F-5ADC-1E27B1B0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200" kern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aktivnosti</a:t>
            </a:r>
            <a:endParaRPr lang="en-US" sz="3200" kern="1200" dirty="0">
              <a:latin typeface="Verdana" panose="020B0604030504040204" pitchFamily="34" charset="0"/>
              <a:ea typeface="Verdana" panose="020B0604030504040204" pitchFamily="34" charset="0"/>
              <a:cs typeface="Calibri Ligh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FD95F6E-BE01-27E8-C1B2-EE696184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57" y="111305"/>
            <a:ext cx="2601126" cy="65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3A9-F441-9208-9D15-FEF946F8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Verdana"/>
                <a:ea typeface="Verdana"/>
                <a:cs typeface="Calibri Light"/>
              </a:rPr>
              <a:t>Dijagram</a:t>
            </a:r>
            <a:r>
              <a:rPr lang="en-US" sz="3600" dirty="0">
                <a:latin typeface="Verdana"/>
                <a:ea typeface="Verdana"/>
                <a:cs typeface="Calibri Light"/>
              </a:rPr>
              <a:t> </a:t>
            </a:r>
            <a:r>
              <a:rPr lang="en-US" sz="3600" dirty="0" err="1">
                <a:latin typeface="Verdana"/>
                <a:ea typeface="Verdana"/>
                <a:cs typeface="Calibri Light"/>
              </a:rPr>
              <a:t>sekvenci</a:t>
            </a:r>
            <a:endParaRPr lang="en-US" sz="3600" dirty="0">
              <a:latin typeface="Verdana"/>
              <a:ea typeface="Verdana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E89ED-30AA-9502-6B89-376697B72748}"/>
              </a:ext>
            </a:extLst>
          </p:cNvPr>
          <p:cNvSpPr txBox="1"/>
          <p:nvPr/>
        </p:nvSpPr>
        <p:spPr>
          <a:xfrm>
            <a:off x="1227874" y="2799360"/>
            <a:ext cx="1004122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 err="1">
                <a:latin typeface="Verdana"/>
                <a:ea typeface="+mn-lt"/>
                <a:cs typeface="+mn-lt"/>
              </a:rPr>
              <a:t>Dijagram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sekvenci</a:t>
            </a:r>
            <a:r>
              <a:rPr lang="en-US" sz="2400" dirty="0">
                <a:latin typeface="Verdana"/>
                <a:ea typeface="+mn-lt"/>
                <a:cs typeface="+mn-lt"/>
              </a:rPr>
              <a:t> se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koristi</a:t>
            </a:r>
            <a:r>
              <a:rPr lang="en-US" sz="2400" dirty="0">
                <a:latin typeface="Verdana"/>
                <a:ea typeface="+mn-lt"/>
                <a:cs typeface="+mn-lt"/>
              </a:rPr>
              <a:t> za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specifikaciju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vremenskih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zahteva</a:t>
            </a:r>
            <a:r>
              <a:rPr lang="en-US" sz="2400" dirty="0">
                <a:latin typeface="Verdana"/>
                <a:ea typeface="+mn-lt"/>
                <a:cs typeface="+mn-lt"/>
              </a:rPr>
              <a:t> u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opisu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slozenih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scenarija</a:t>
            </a:r>
            <a:r>
              <a:rPr lang="en-US" sz="2400" dirty="0">
                <a:latin typeface="Verdana"/>
                <a:ea typeface="+mn-lt"/>
                <a:cs typeface="+mn-lt"/>
              </a:rPr>
              <a:t> –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opis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toka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poruka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izmedju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objekata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kojima</a:t>
            </a:r>
            <a:r>
              <a:rPr lang="en-US" sz="2400" dirty="0">
                <a:latin typeface="Verdana"/>
                <a:ea typeface="+mn-lt"/>
                <a:cs typeface="+mn-lt"/>
              </a:rPr>
              <a:t> se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realizuje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odgovarajuca</a:t>
            </a:r>
            <a:r>
              <a:rPr lang="en-US" sz="2400" dirty="0">
                <a:latin typeface="Verdana"/>
                <a:ea typeface="+mn-lt"/>
                <a:cs typeface="+mn-lt"/>
              </a:rPr>
              <a:t>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operacija</a:t>
            </a:r>
            <a:r>
              <a:rPr lang="en-US" sz="2400" dirty="0">
                <a:latin typeface="Verdana"/>
                <a:ea typeface="+mn-lt"/>
                <a:cs typeface="+mn-lt"/>
              </a:rPr>
              <a:t> u </a:t>
            </a:r>
            <a:r>
              <a:rPr lang="en-US" sz="2400" dirty="0" err="1">
                <a:latin typeface="Verdana"/>
                <a:ea typeface="+mn-lt"/>
                <a:cs typeface="+mn-lt"/>
              </a:rPr>
              <a:t>sistemu</a:t>
            </a:r>
            <a:r>
              <a:rPr lang="en-US" sz="2400" dirty="0">
                <a:latin typeface="Verdana"/>
                <a:ea typeface="+mn-lt"/>
                <a:cs typeface="+mn-lt"/>
              </a:rPr>
              <a:t>.</a:t>
            </a:r>
            <a:endParaRPr lang="en-US" sz="2400" dirty="0">
              <a:latin typeface="Verdana"/>
              <a:ea typeface="Verdana"/>
            </a:endParaRPr>
          </a:p>
          <a:p>
            <a:pPr>
              <a:buChar char="•"/>
            </a:pP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04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B46A-105B-623B-E162-84A44FFC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36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sekvenci</a:t>
            </a:r>
            <a:endParaRPr lang="en-US" sz="3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F90C114-8C71-6813-74BF-C18555B8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47" y="1666970"/>
            <a:ext cx="8470427" cy="45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C532-5230-874D-5A08-0D5F5244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0515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3600" b="1" dirty="0"/>
              <a:t>HVALA NA PAŽNJI!!</a:t>
            </a:r>
          </a:p>
        </p:txBody>
      </p:sp>
    </p:spTree>
    <p:extLst>
      <p:ext uri="{BB962C8B-B14F-4D97-AF65-F5344CB8AC3E}">
        <p14:creationId xmlns:p14="http://schemas.microsoft.com/office/powerpoint/2010/main" val="171863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D12F-64FF-C975-444C-73222A2F8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Ključne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reči</a:t>
            </a:r>
            <a:endParaRPr lang="sr-Latn-R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54F45-36B4-43CD-308D-9261FB335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ource Code Pro" panose="020B0509030403020204" pitchFamily="49" charset="0"/>
              </a:rPr>
              <a:t>Projektovanje informacionih sistema, teretana, strukturna sistemska analiza, SSA, IDEF1X, UML dijagrami, klijent, trener.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247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Uvod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Projekat informacionog sistema za rent a car agenciju ima za cilj razvoj efikasnog sistema koji će unaprediti proces iznajmljivanja vozila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Ovaj sistem će omogućiti brzu i efikasnu razmenu, skladištenje, obradu i prenos informacija unutar agencije, koristeći odgovarajuću opremu i dobro organizovane procese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Cilj je stvoriti sistem koji će optimizovati rad rent a car agencije, poboljšati korisničko iskustvo i povećati efikasnost poslovanja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Projektovanje informacionog sistema za rent a car agenciju prolazi kroz nekoliko ključnih faza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Verbalni opis sistema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Informacioni sistem rent a car agencije pruža integrisano rešenje za efikasno upravljanje procesom iznajmljivanja vozila i pruža podršku kako klijentima, tako i službenim radnicima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Sistem omogućava glatku komunikaciju i tok informacija između svih uključenih strana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Sistem proverava raspoloživost vozila na odabranom datumu i lokaciji i prikazuje dostupne opcije klijentu</a:t>
            </a:r>
          </a:p>
          <a:p>
            <a:pPr lvl="0"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Službeni radnici imaju pristup informacijama o rezervacijama i ličnim podacima klijenata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Strukturna</a:t>
            </a:r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sistemska</a:t>
            </a:r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analiza</a:t>
            </a:r>
            <a:endParaRPr lang="en-US" sz="32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87456" y="1560966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ctr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20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nultog</a:t>
            </a:r>
            <a:r>
              <a:rPr lang="en-US" sz="20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nivoa</a:t>
            </a:r>
            <a:endParaRPr lang="en-US" sz="20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2BB535-4F84-EA6A-879A-D93C8C6E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72" y="2567877"/>
            <a:ext cx="9079374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prvog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nivoa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99FA7DD-62F4-0192-B528-29A8D2B4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252" y="1836969"/>
            <a:ext cx="6965599" cy="4040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drugog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nivoa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4C71169-89A0-5B7A-A43E-842996FA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81" y="1486930"/>
            <a:ext cx="6292940" cy="46882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79" y="467064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Dijagram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dekompozicije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9ED13CE-0574-42C4-9DD0-77EB4D09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64947"/>
            <a:ext cx="5147721" cy="482598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579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Verdana</vt:lpstr>
      <vt:lpstr>Parallax</vt:lpstr>
      <vt:lpstr>Projektovanje informacionog sitema  za Rent a Car agenciju</vt:lpstr>
      <vt:lpstr>Rezime</vt:lpstr>
      <vt:lpstr>Ključne reči</vt:lpstr>
      <vt:lpstr>Uvod</vt:lpstr>
      <vt:lpstr>Verbalni opis sistema</vt:lpstr>
      <vt:lpstr>Strukturna sistemska analiza</vt:lpstr>
      <vt:lpstr>Dijagram prvog nivoa</vt:lpstr>
      <vt:lpstr>Dijagram drugog nivoa</vt:lpstr>
      <vt:lpstr>Dijagram dekompozicije</vt:lpstr>
      <vt:lpstr> Definicije procesa iznajmljivanja vozila</vt:lpstr>
      <vt:lpstr> Definicije procesa vraćanja vozila</vt:lpstr>
      <vt:lpstr>Dijagram podataka u IDEF1X notaciji</vt:lpstr>
      <vt:lpstr>Recnik podataka</vt:lpstr>
      <vt:lpstr>Recnik podataka </vt:lpstr>
      <vt:lpstr>UML dijagrami</vt:lpstr>
      <vt:lpstr>Use case dijagram</vt:lpstr>
      <vt:lpstr>Use case dijagram </vt:lpstr>
      <vt:lpstr>Dijagram klasa</vt:lpstr>
      <vt:lpstr>Dijagram klasa</vt:lpstr>
      <vt:lpstr>Dijagram aktivnosti</vt:lpstr>
      <vt:lpstr>Dijagram aktivnosti</vt:lpstr>
      <vt:lpstr>Dijagram sekvenci</vt:lpstr>
      <vt:lpstr>Dijagram sekvenci</vt:lpstr>
      <vt:lpstr>HVALA NA PAŽNJI!!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Nikola Matejic</cp:lastModifiedBy>
  <cp:revision>121</cp:revision>
  <dcterms:created xsi:type="dcterms:W3CDTF">2023-07-01T10:03:18Z</dcterms:created>
  <dcterms:modified xsi:type="dcterms:W3CDTF">2023-07-01T14:07:14Z</dcterms:modified>
</cp:coreProperties>
</file>