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8EC3-CDB1-4C4E-BE09-62AE69EE7E5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0363" y="1143000"/>
            <a:ext cx="359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E7E34-2A68-4DEE-BE01-0FF7686247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6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11604"/>
            <a:ext cx="10363200" cy="364109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93108"/>
            <a:ext cx="9144000" cy="25250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15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6816"/>
            <a:ext cx="2628900" cy="88630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6816"/>
            <a:ext cx="7734300" cy="88630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4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3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07353"/>
            <a:ext cx="10515600" cy="43504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998933"/>
            <a:ext cx="10515600" cy="228778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84078"/>
            <a:ext cx="5181600" cy="6635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84078"/>
            <a:ext cx="5181600" cy="6635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12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6818"/>
            <a:ext cx="10515600" cy="20214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63773"/>
            <a:ext cx="5157787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20239"/>
            <a:ext cx="5157787" cy="5618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63773"/>
            <a:ext cx="5183188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20239"/>
            <a:ext cx="5183188" cy="5618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4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7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10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05825"/>
            <a:ext cx="6172200" cy="743227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98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05825"/>
            <a:ext cx="6172200" cy="743227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6818"/>
            <a:ext cx="10515600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84078"/>
            <a:ext cx="10515600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BB0D-B4E6-48B7-8D3C-027EC484687D}" type="datetimeFigureOut">
              <a:rPr lang="en-GB" smtClean="0"/>
              <a:t>28/01/2024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693436"/>
            <a:ext cx="41148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B866-646B-4325-B6EE-7FEA58ACC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9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31CD-0E4A-8111-2E5D-319C11A1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8462"/>
            <a:ext cx="4308953" cy="450937"/>
          </a:xfrm>
        </p:spPr>
        <p:txBody>
          <a:bodyPr>
            <a:noAutofit/>
          </a:bodyPr>
          <a:lstStyle/>
          <a:p>
            <a:r>
              <a:rPr lang="el-GR" sz="2400" b="1" dirty="0" err="1"/>
              <a:t>Τεχνητη</a:t>
            </a:r>
            <a:r>
              <a:rPr lang="el-GR" sz="2400" b="1" dirty="0"/>
              <a:t> Νοημοσύνη 2</a:t>
            </a:r>
            <a:r>
              <a:rPr lang="el-GR" sz="2400" b="1" baseline="30000" dirty="0"/>
              <a:t>η</a:t>
            </a:r>
            <a:r>
              <a:rPr lang="el-GR" sz="2400" b="1" dirty="0"/>
              <a:t> εργασία</a:t>
            </a:r>
            <a:endParaRPr lang="en-GB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F3B90-C14F-5192-22A9-42025E3DC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7765" y="738462"/>
            <a:ext cx="8054235" cy="450937"/>
          </a:xfrm>
        </p:spPr>
        <p:txBody>
          <a:bodyPr>
            <a:normAutofit/>
          </a:bodyPr>
          <a:lstStyle/>
          <a:p>
            <a:r>
              <a:rPr lang="el-GR" sz="2000" dirty="0"/>
              <a:t>Μαθητές: Νικόλαος </a:t>
            </a:r>
            <a:r>
              <a:rPr lang="el-GR" sz="2000" dirty="0" err="1"/>
              <a:t>Ρώσσης</a:t>
            </a:r>
            <a:r>
              <a:rPr lang="el-GR" sz="2000" dirty="0"/>
              <a:t> (3200168) ,Γεράσιμος Ποταμιάνος (3200160)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C2DD0-B1C7-7F4C-5FDD-FED8B23F6108}"/>
              </a:ext>
            </a:extLst>
          </p:cNvPr>
          <p:cNvSpPr txBox="1"/>
          <p:nvPr/>
        </p:nvSpPr>
        <p:spPr>
          <a:xfrm>
            <a:off x="140917" y="2967503"/>
            <a:ext cx="58089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 err="1"/>
              <a:t>Ρίχοντας</a:t>
            </a:r>
            <a:r>
              <a:rPr lang="el-GR" dirty="0"/>
              <a:t> μία ματιά στο </a:t>
            </a:r>
            <a:r>
              <a:rPr lang="en-GB" dirty="0" err="1"/>
              <a:t>imdb</a:t>
            </a:r>
            <a:r>
              <a:rPr lang="en-GB" dirty="0"/>
              <a:t> dataset </a:t>
            </a:r>
            <a:r>
              <a:rPr lang="el-GR" dirty="0"/>
              <a:t>μπορούμε να δούμε ότι οι πρώτες λέξεις είναι τύπου </a:t>
            </a:r>
            <a:r>
              <a:rPr lang="en-GB" dirty="0"/>
              <a:t>the, of, and, what </a:t>
            </a:r>
            <a:r>
              <a:rPr lang="el-GR" dirty="0"/>
              <a:t>οι οποίες δεν έχουν εννοιολογικά μία αρνητική ή θετική χροιά. Επομένως επιλέγουμε να ξεκινήσουμε μόλις βρούμε τις πρώτες σημαντικές λέξεις όπως το </a:t>
            </a:r>
            <a:r>
              <a:rPr lang="en-GB" dirty="0"/>
              <a:t>“movie” </a:t>
            </a:r>
            <a:r>
              <a:rPr lang="el-GR" dirty="0"/>
              <a:t>ή το </a:t>
            </a:r>
            <a:r>
              <a:rPr lang="en-GB" dirty="0"/>
              <a:t>“good’’ </a:t>
            </a:r>
            <a:r>
              <a:rPr lang="el-GR" dirty="0"/>
              <a:t>οι οποίες είναι περίπου μετά τις πρώτες 200 λέξεις. </a:t>
            </a:r>
            <a:endParaRPr lang="en-GB" dirty="0"/>
          </a:p>
          <a:p>
            <a:r>
              <a:rPr lang="el-GR" dirty="0"/>
              <a:t>(</a:t>
            </a:r>
            <a:r>
              <a:rPr lang="en-GB" dirty="0" err="1"/>
              <a:t>skip_top</a:t>
            </a:r>
            <a:r>
              <a:rPr lang="en-GB" dirty="0"/>
              <a:t> = 200</a:t>
            </a:r>
            <a:r>
              <a:rPr lang="el-GR" dirty="0"/>
              <a:t>, δηλαδή η </a:t>
            </a:r>
            <a:r>
              <a:rPr lang="el-GR" dirty="0" err="1"/>
              <a:t>υπερπαραμ</a:t>
            </a:r>
            <a:r>
              <a:rPr lang="el-GR" dirty="0"/>
              <a:t>. </a:t>
            </a:r>
            <a:r>
              <a:rPr lang="en-GB" dirty="0"/>
              <a:t>“n” )</a:t>
            </a:r>
            <a:endParaRPr lang="el-GR" dirty="0"/>
          </a:p>
          <a:p>
            <a:r>
              <a:rPr lang="el-GR" dirty="0"/>
              <a:t>Επειδή το </a:t>
            </a:r>
            <a:r>
              <a:rPr lang="en-GB" dirty="0"/>
              <a:t>dataset </a:t>
            </a:r>
            <a:r>
              <a:rPr lang="el-GR" dirty="0"/>
              <a:t>περιέχει ένα τεράστιο λεξιλόγιο η </a:t>
            </a:r>
            <a:r>
              <a:rPr lang="el-GR" dirty="0" err="1"/>
              <a:t>υπερπαράμετρος</a:t>
            </a:r>
            <a:r>
              <a:rPr lang="el-GR" dirty="0"/>
              <a:t> </a:t>
            </a:r>
            <a:r>
              <a:rPr lang="en-GB" dirty="0"/>
              <a:t>“k” </a:t>
            </a:r>
            <a:r>
              <a:rPr lang="el-GR" dirty="0"/>
              <a:t>εννοείται καθώς επιλέγουμε το </a:t>
            </a:r>
            <a:r>
              <a:rPr lang="en-GB" dirty="0" err="1"/>
              <a:t>num_words</a:t>
            </a:r>
            <a:r>
              <a:rPr lang="en-GB" dirty="0"/>
              <a:t> (</a:t>
            </a:r>
            <a:r>
              <a:rPr lang="el-GR" dirty="0" err="1"/>
              <a:t>υπερπαράμετρος</a:t>
            </a:r>
            <a:r>
              <a:rPr lang="el-GR" dirty="0"/>
              <a:t> </a:t>
            </a:r>
            <a:r>
              <a:rPr lang="en-GB" dirty="0"/>
              <a:t>“m”)</a:t>
            </a:r>
          </a:p>
          <a:p>
            <a:r>
              <a:rPr lang="el-GR" dirty="0" err="1"/>
              <a:t>δηλαδη</a:t>
            </a:r>
            <a:r>
              <a:rPr lang="el-GR" dirty="0"/>
              <a:t>: </a:t>
            </a:r>
            <a:r>
              <a:rPr lang="en-GB" dirty="0"/>
              <a:t>k = </a:t>
            </a:r>
            <a:r>
              <a:rPr lang="el-GR" dirty="0" err="1"/>
              <a:t>Λεξεις</a:t>
            </a:r>
            <a:r>
              <a:rPr lang="el-GR" dirty="0"/>
              <a:t> </a:t>
            </a:r>
            <a:r>
              <a:rPr lang="en-GB" dirty="0"/>
              <a:t>dataset – </a:t>
            </a:r>
            <a:r>
              <a:rPr lang="en-GB" dirty="0" err="1"/>
              <a:t>num_words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9B6A2-03E9-2689-B36D-360976AB19BC}"/>
              </a:ext>
            </a:extLst>
          </p:cNvPr>
          <p:cNvSpPr txBox="1"/>
          <p:nvPr/>
        </p:nvSpPr>
        <p:spPr>
          <a:xfrm>
            <a:off x="1106469" y="2598170"/>
            <a:ext cx="513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k, m, n </a:t>
            </a:r>
            <a:r>
              <a:rPr lang="el-GR" dirty="0" err="1"/>
              <a:t>Υπερπαράμετροι</a:t>
            </a:r>
            <a:r>
              <a:rPr lang="el-GR" dirty="0"/>
              <a:t> λέξεων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3A6FF-2F88-05B3-E214-9CA8D657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21" y="3037354"/>
            <a:ext cx="5734050" cy="201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CB14E4-6EFE-97CF-8C18-3608A61AF462}"/>
              </a:ext>
            </a:extLst>
          </p:cNvPr>
          <p:cNvSpPr txBox="1"/>
          <p:nvPr/>
        </p:nvSpPr>
        <p:spPr>
          <a:xfrm>
            <a:off x="6918960" y="2525921"/>
            <a:ext cx="515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Παράδειγμα με 500 Λέξεις (στον </a:t>
            </a:r>
            <a:r>
              <a:rPr lang="en-GB" dirty="0"/>
              <a:t>Naïve Bayes)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7D7795-0B97-9290-3857-A01CC9CF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11" y="5877701"/>
            <a:ext cx="5598160" cy="2692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24619-9D28-44CE-6E2E-BAD0629C6497}"/>
              </a:ext>
            </a:extLst>
          </p:cNvPr>
          <p:cNvSpPr txBox="1"/>
          <p:nvPr/>
        </p:nvSpPr>
        <p:spPr>
          <a:xfrm>
            <a:off x="6736080" y="5401798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Παράδειγμα με </a:t>
            </a:r>
            <a:r>
              <a:rPr lang="en-GB" dirty="0"/>
              <a:t>40</a:t>
            </a:r>
            <a:r>
              <a:rPr lang="el-GR" dirty="0"/>
              <a:t>00 Λέξεις (στον </a:t>
            </a:r>
            <a:r>
              <a:rPr lang="en-GB" dirty="0"/>
              <a:t>Naïve Bayes)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9E0C9-862D-9144-793B-C0CEDD33D158}"/>
              </a:ext>
            </a:extLst>
          </p:cNvPr>
          <p:cNvSpPr txBox="1"/>
          <p:nvPr/>
        </p:nvSpPr>
        <p:spPr>
          <a:xfrm>
            <a:off x="1188720" y="7103746"/>
            <a:ext cx="367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/>
              <a:t>Ολες</a:t>
            </a:r>
            <a:r>
              <a:rPr lang="el-GR" dirty="0"/>
              <a:t> οι συγκρίσεις και ο κώδικας που έχει παραχθεί γίνονται με 3800 λέξεις</a:t>
            </a:r>
            <a:r>
              <a:rPr lang="en-GB" dirty="0"/>
              <a:t> (200 </a:t>
            </a:r>
            <a:r>
              <a:rPr lang="el-GR" dirty="0"/>
              <a:t>πρώτες </a:t>
            </a:r>
            <a:r>
              <a:rPr lang="en-GB" dirty="0"/>
              <a:t>skipped </a:t>
            </a:r>
            <a:r>
              <a:rPr lang="el-GR" dirty="0"/>
              <a:t>και 4000 ως </a:t>
            </a:r>
            <a:r>
              <a:rPr lang="en-GB" dirty="0" err="1"/>
              <a:t>num_words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335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86E6-C99A-663A-C3C3-B1F05A26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966" y="2580199"/>
            <a:ext cx="5878882" cy="321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400" dirty="0"/>
              <a:t>Όπως βλέπουμε το μοντέλο μας δεν είναι </a:t>
            </a:r>
            <a:r>
              <a:rPr lang="en-GB" sz="1400" dirty="0"/>
              <a:t>overfitting </a:t>
            </a:r>
            <a:r>
              <a:rPr lang="el-GR" sz="1400" dirty="0"/>
              <a:t>καθώς το </a:t>
            </a:r>
            <a:r>
              <a:rPr lang="en-GB" sz="1400" dirty="0"/>
              <a:t>accuracy </a:t>
            </a:r>
            <a:r>
              <a:rPr lang="el-GR" sz="1400" dirty="0"/>
              <a:t>όπως και οι υπόλοιποι μετρητές φαίνεται να έχουν μικρή απόκλιση (0.01 – 0.02) μεταξύ</a:t>
            </a:r>
            <a:r>
              <a:rPr lang="en-GB" sz="1400" dirty="0"/>
              <a:t> </a:t>
            </a:r>
            <a:r>
              <a:rPr lang="el-GR" sz="1400" dirty="0"/>
              <a:t>του </a:t>
            </a:r>
            <a:r>
              <a:rPr lang="en-GB" sz="1400" dirty="0"/>
              <a:t>test </a:t>
            </a:r>
            <a:r>
              <a:rPr lang="el-GR" sz="1400" dirty="0"/>
              <a:t>και του </a:t>
            </a:r>
            <a:r>
              <a:rPr lang="en-GB" sz="1400" dirty="0"/>
              <a:t>train set. </a:t>
            </a:r>
            <a:endParaRPr lang="el-GR" sz="1400" dirty="0"/>
          </a:p>
          <a:p>
            <a:pPr marL="0" indent="0">
              <a:buNone/>
            </a:pPr>
            <a:r>
              <a:rPr lang="el-GR" sz="1400" dirty="0"/>
              <a:t>Το μοντέλο μας</a:t>
            </a:r>
            <a:r>
              <a:rPr lang="en-GB" sz="1400" dirty="0"/>
              <a:t> </a:t>
            </a:r>
            <a:r>
              <a:rPr lang="el-GR" sz="1400" dirty="0"/>
              <a:t>φαίνεται να λειτουργεί αρκετά καλά καθώς έχει </a:t>
            </a:r>
            <a:r>
              <a:rPr lang="en-GB" sz="1400" dirty="0"/>
              <a:t>accuracy </a:t>
            </a:r>
            <a:r>
              <a:rPr lang="el-GR" sz="1400" dirty="0"/>
              <a:t>85</a:t>
            </a:r>
            <a:r>
              <a:rPr lang="en-GB" sz="1400" dirty="0"/>
              <a:t>% </a:t>
            </a:r>
            <a:r>
              <a:rPr lang="el-GR" sz="1400" dirty="0"/>
              <a:t>σε ξένα δεδομένα. Βρίσκει σε πολύ ικανοποιητικό βαθμό τις σωστές κλάσεις για τα δεδομένα (</a:t>
            </a:r>
            <a:r>
              <a:rPr lang="en-GB" sz="1400" dirty="0"/>
              <a:t>precision </a:t>
            </a:r>
            <a:r>
              <a:rPr lang="el-GR" sz="1400" dirty="0"/>
              <a:t>και </a:t>
            </a:r>
            <a:r>
              <a:rPr lang="en-GB" sz="1400" dirty="0"/>
              <a:t>recall) </a:t>
            </a:r>
            <a:r>
              <a:rPr lang="el-GR" sz="1400" dirty="0"/>
              <a:t>και επίσης οι δύο κλάσεις δεν έχουν σοβαρή απόκλιση ως προς αυτούς τους μετρητές </a:t>
            </a:r>
            <a:r>
              <a:rPr lang="en-GB" sz="1400" dirty="0"/>
              <a:t>(</a:t>
            </a:r>
            <a:r>
              <a:rPr lang="el-GR" sz="1400" dirty="0"/>
              <a:t>0.2-0.3). Την αναλογία αυτή μας δείχνει πιο ξεκάθαρα και το </a:t>
            </a:r>
            <a:r>
              <a:rPr lang="en-GB" sz="1400" dirty="0"/>
              <a:t>f1-score </a:t>
            </a:r>
            <a:r>
              <a:rPr lang="el-GR" sz="1400" dirty="0"/>
              <a:t>το οποίο είναι 0.84 και 0.85, αρκετά κοντά στο 1 και δείχνει μια ισορροπημένη σχέση ανάμεσα στο </a:t>
            </a:r>
            <a:r>
              <a:rPr lang="en-GB" sz="1400" dirty="0"/>
              <a:t>recall </a:t>
            </a:r>
            <a:r>
              <a:rPr lang="el-GR" sz="1400" dirty="0"/>
              <a:t>και το </a:t>
            </a:r>
            <a:r>
              <a:rPr lang="en-GB" sz="1400" dirty="0"/>
              <a:t>precision</a:t>
            </a:r>
            <a:r>
              <a:rPr lang="el-GR" sz="1400" dirty="0"/>
              <a:t> για την κάθε κλάση αντίστοιχα</a:t>
            </a:r>
            <a:endParaRPr lang="en-GB" sz="1400" dirty="0"/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l-GR" b="1" dirty="0"/>
              <a:t>      </a:t>
            </a:r>
            <a:r>
              <a:rPr lang="en-GB" sz="1800" b="1" dirty="0"/>
              <a:t>Logistic Regression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00A48-B657-7607-E211-29DB3827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26" y="2210867"/>
            <a:ext cx="4596859" cy="3219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0316D-0387-6F40-6201-E2C29B1FD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4" y="5839203"/>
            <a:ext cx="4596860" cy="2634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A1FCB-EC9C-D311-4792-846B4BAA6329}"/>
              </a:ext>
            </a:extLst>
          </p:cNvPr>
          <p:cNvSpPr txBox="1"/>
          <p:nvPr/>
        </p:nvSpPr>
        <p:spPr>
          <a:xfrm>
            <a:off x="6125036" y="5430099"/>
            <a:ext cx="537784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/>
              <a:t>Δοκιμάστηκαν αρκετές τιμές αλλά αυτές φαίνονται να είναι οι </a:t>
            </a:r>
            <a:r>
              <a:rPr lang="en-GB" sz="1400" dirty="0"/>
              <a:t>optimal</a:t>
            </a:r>
          </a:p>
          <a:p>
            <a:r>
              <a:rPr lang="en-GB" sz="1400" dirty="0"/>
              <a:t>h (learning rate) = 0.001, lambda = 0.1, repeats = 100.</a:t>
            </a:r>
          </a:p>
          <a:p>
            <a:r>
              <a:rPr lang="el-GR" sz="1400" dirty="0"/>
              <a:t>Όπως βλέπουμε το μοντέλο μας δεν είναι </a:t>
            </a:r>
            <a:r>
              <a:rPr lang="en-GB" sz="1400" dirty="0"/>
              <a:t>overfitting </a:t>
            </a:r>
            <a:r>
              <a:rPr lang="el-GR" sz="1400" dirty="0"/>
              <a:t>καθώς το </a:t>
            </a:r>
            <a:r>
              <a:rPr lang="en-GB" sz="1400" dirty="0"/>
              <a:t>accuracy </a:t>
            </a:r>
            <a:r>
              <a:rPr lang="el-GR" sz="1400" dirty="0"/>
              <a:t>όπως και οι υπόλοιποι μετρητές φαίνεται να έχουν ελάχιστη διαφορά (0.01) μεταξύ</a:t>
            </a:r>
            <a:r>
              <a:rPr lang="en-GB" sz="1400" dirty="0"/>
              <a:t> </a:t>
            </a:r>
            <a:r>
              <a:rPr lang="el-GR" sz="1400" dirty="0"/>
              <a:t>του </a:t>
            </a:r>
            <a:r>
              <a:rPr lang="en-GB" sz="1400" dirty="0"/>
              <a:t>test </a:t>
            </a:r>
            <a:r>
              <a:rPr lang="el-GR" sz="1400" dirty="0"/>
              <a:t>και του </a:t>
            </a:r>
            <a:r>
              <a:rPr lang="en-GB" sz="1400" dirty="0"/>
              <a:t>train set. </a:t>
            </a:r>
            <a:endParaRPr lang="el-GR" sz="1400" dirty="0"/>
          </a:p>
          <a:p>
            <a:r>
              <a:rPr lang="el-GR" sz="1400" dirty="0"/>
              <a:t>Το μοντέλο μας</a:t>
            </a:r>
            <a:r>
              <a:rPr lang="en-GB" sz="1400" dirty="0"/>
              <a:t> </a:t>
            </a:r>
            <a:r>
              <a:rPr lang="el-GR" sz="1400" dirty="0"/>
              <a:t>φαίνεται να λειτουργεί αρκετά καλά καθώς έχει </a:t>
            </a:r>
            <a:r>
              <a:rPr lang="en-GB" sz="1400" dirty="0"/>
              <a:t>accuracy </a:t>
            </a:r>
            <a:r>
              <a:rPr lang="el-GR" sz="1400" dirty="0"/>
              <a:t>85</a:t>
            </a:r>
            <a:r>
              <a:rPr lang="en-GB" sz="1400" dirty="0"/>
              <a:t>% </a:t>
            </a:r>
            <a:r>
              <a:rPr lang="el-GR" sz="1400" dirty="0"/>
              <a:t>σε ξένα δεδομένα. Βρίσκει σε πολύ ικανοποιητικό βαθμό τις σωστές κλάσεις για τα δεδομένα (</a:t>
            </a:r>
            <a:r>
              <a:rPr lang="en-GB" sz="1400" dirty="0"/>
              <a:t>precision </a:t>
            </a:r>
            <a:r>
              <a:rPr lang="el-GR" sz="1400" dirty="0"/>
              <a:t>και </a:t>
            </a:r>
            <a:r>
              <a:rPr lang="en-GB" sz="1400" dirty="0"/>
              <a:t>recall) </a:t>
            </a:r>
            <a:r>
              <a:rPr lang="el-GR" sz="1400" dirty="0"/>
              <a:t>και επίσης οι δύο κλάσεις δεν έχουν σχεδόν καμία απόκλιση ως προς αυτούς τους μετρητές </a:t>
            </a:r>
            <a:r>
              <a:rPr lang="en-GB" sz="1400" dirty="0"/>
              <a:t>(</a:t>
            </a:r>
            <a:r>
              <a:rPr lang="el-GR" sz="1400" dirty="0"/>
              <a:t>0.01). Την αναλογία αυτή μας δείχνει πιο ξεκάθαρα και το </a:t>
            </a:r>
            <a:r>
              <a:rPr lang="en-GB" sz="1400" dirty="0"/>
              <a:t>f1-score </a:t>
            </a:r>
            <a:r>
              <a:rPr lang="el-GR" sz="1400" dirty="0"/>
              <a:t>το οποίο είναι 0.84 και 0.85, αρκετά κοντά στο 1 και δείχνει μια ισορροπημένη σχέση ανάμεσα στο </a:t>
            </a:r>
            <a:r>
              <a:rPr lang="en-GB" sz="1400" dirty="0"/>
              <a:t>recall </a:t>
            </a:r>
            <a:r>
              <a:rPr lang="el-GR" sz="1400" dirty="0"/>
              <a:t>και το </a:t>
            </a:r>
            <a:r>
              <a:rPr lang="en-GB" sz="1400" dirty="0"/>
              <a:t>precision</a:t>
            </a:r>
            <a:r>
              <a:rPr lang="el-GR" sz="1400" dirty="0"/>
              <a:t> για την κάθε κλάση αντίστοιχα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C469D-00A6-2257-F677-58CD28B927AF}"/>
              </a:ext>
            </a:extLst>
          </p:cNvPr>
          <p:cNvSpPr txBox="1"/>
          <p:nvPr/>
        </p:nvSpPr>
        <p:spPr>
          <a:xfrm>
            <a:off x="8171146" y="2210866"/>
            <a:ext cx="402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Naïve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C2C69-EE0E-6391-789E-812D0939B143}"/>
              </a:ext>
            </a:extLst>
          </p:cNvPr>
          <p:cNvSpPr txBox="1"/>
          <p:nvPr/>
        </p:nvSpPr>
        <p:spPr>
          <a:xfrm>
            <a:off x="4064017" y="1335028"/>
            <a:ext cx="629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Μέρος Α – Ανάλυση Αποτελεσμάτων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06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7E847CF-0625-0143-74FE-B92EB1DC2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" y="2535421"/>
            <a:ext cx="3342985" cy="25848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51E076-E183-8DAE-1D0E-7855AA08D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75" y="2474048"/>
            <a:ext cx="3342984" cy="2651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6F442-F6F5-2DA1-767D-CE443A52EC90}"/>
              </a:ext>
            </a:extLst>
          </p:cNvPr>
          <p:cNvSpPr txBox="1"/>
          <p:nvPr/>
        </p:nvSpPr>
        <p:spPr>
          <a:xfrm>
            <a:off x="1041246" y="2104715"/>
            <a:ext cx="23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Lamba &gt;= 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D4288-4D39-8B50-F7B4-1E4881B4ED39}"/>
              </a:ext>
            </a:extLst>
          </p:cNvPr>
          <p:cNvSpPr txBox="1"/>
          <p:nvPr/>
        </p:nvSpPr>
        <p:spPr>
          <a:xfrm>
            <a:off x="4999973" y="2087097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Repeats &gt; 100</a:t>
            </a:r>
          </a:p>
        </p:txBody>
      </p:sp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A804C0-1EFD-FE2B-E421-BE196D5C5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40380"/>
            <a:ext cx="2610953" cy="258482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3C3FB3F-7B20-916F-3A3A-E6C5E4AC0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83" y="5925449"/>
            <a:ext cx="2610953" cy="25848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21E7F-C708-60CE-9154-A0961AA3F41C}"/>
              </a:ext>
            </a:extLst>
          </p:cNvPr>
          <p:cNvSpPr txBox="1"/>
          <p:nvPr/>
        </p:nvSpPr>
        <p:spPr>
          <a:xfrm>
            <a:off x="891130" y="5434676"/>
            <a:ext cx="15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 = 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77364-4AF2-C464-793D-9E9810ACBB88}"/>
              </a:ext>
            </a:extLst>
          </p:cNvPr>
          <p:cNvSpPr txBox="1"/>
          <p:nvPr/>
        </p:nvSpPr>
        <p:spPr>
          <a:xfrm>
            <a:off x="3298785" y="5480962"/>
            <a:ext cx="1655180" cy="37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 = 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59179-09AB-19AC-0D70-E21DD973F90F}"/>
              </a:ext>
            </a:extLst>
          </p:cNvPr>
          <p:cNvSpPr txBox="1"/>
          <p:nvPr/>
        </p:nvSpPr>
        <p:spPr>
          <a:xfrm>
            <a:off x="5845215" y="5480963"/>
            <a:ext cx="198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 = 0.0001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8CF00-A727-9D70-851D-60318C4A7045}"/>
              </a:ext>
            </a:extLst>
          </p:cNvPr>
          <p:cNvSpPr txBox="1"/>
          <p:nvPr/>
        </p:nvSpPr>
        <p:spPr>
          <a:xfrm>
            <a:off x="8320447" y="5858374"/>
            <a:ext cx="36412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Μπορούμε να δούμε ότι όλοι οι μετρητές στο 0.1 έχουν χαμηλότερες τιμές από τις </a:t>
            </a:r>
            <a:r>
              <a:rPr lang="en-GB" dirty="0"/>
              <a:t>optimal </a:t>
            </a:r>
            <a:r>
              <a:rPr lang="el-GR" dirty="0"/>
              <a:t>που επιλέξαμε (0.10 διαφορά). Οι τιμή 0.01 και αν και κοντά στο </a:t>
            </a:r>
            <a:r>
              <a:rPr lang="en-GB" dirty="0"/>
              <a:t>optimal classification report </a:t>
            </a:r>
            <a:r>
              <a:rPr lang="el-GR" dirty="0"/>
              <a:t>που έχουμε εξακολουθεί να αποτελεί υποδεέστερη επιλογή. Η </a:t>
            </a:r>
            <a:r>
              <a:rPr lang="en-GB" dirty="0"/>
              <a:t>0.0001 </a:t>
            </a:r>
            <a:r>
              <a:rPr lang="el-GR" dirty="0"/>
              <a:t>φαίνεται να είναι ίδια με την 0.001 επομένως δεν έχει νόημα να ψάχνουμε μικρότερες τιμές.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92086-860A-BD1E-06EE-62F294DD3EE0}"/>
              </a:ext>
            </a:extLst>
          </p:cNvPr>
          <p:cNvSpPr txBox="1"/>
          <p:nvPr/>
        </p:nvSpPr>
        <p:spPr>
          <a:xfrm>
            <a:off x="7668750" y="2289382"/>
            <a:ext cx="441733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Θέτοντας το </a:t>
            </a:r>
            <a:r>
              <a:rPr lang="el-GR" sz="1600" dirty="0" err="1"/>
              <a:t>λαμβδα</a:t>
            </a:r>
            <a:r>
              <a:rPr lang="el-GR" sz="1600" dirty="0"/>
              <a:t> = 0.2 αρχικά βλέπουμε ότι υπάρχει μεγαλύτερη διαφορά μεταξύ του </a:t>
            </a:r>
            <a:r>
              <a:rPr lang="en-GB" sz="1600" dirty="0"/>
              <a:t>train</a:t>
            </a:r>
            <a:r>
              <a:rPr lang="el-GR" sz="1600" dirty="0"/>
              <a:t> και του </a:t>
            </a:r>
            <a:r>
              <a:rPr lang="en-GB" sz="1600" dirty="0"/>
              <a:t>test classification report</a:t>
            </a:r>
            <a:r>
              <a:rPr lang="el-GR" sz="1600" dirty="0"/>
              <a:t>, επομένως δεν αποτελεί καλή τιμή για να αποφύγουμε </a:t>
            </a:r>
            <a:r>
              <a:rPr lang="en-GB" sz="1600" dirty="0"/>
              <a:t>overfitting</a:t>
            </a:r>
            <a:r>
              <a:rPr lang="el-GR" sz="1600" dirty="0"/>
              <a:t>. Επίσης, όχι μόνο μειώνει το </a:t>
            </a:r>
            <a:r>
              <a:rPr lang="en-GB" sz="1600" dirty="0"/>
              <a:t>accuracy (</a:t>
            </a:r>
            <a:r>
              <a:rPr lang="el-GR" sz="1600" dirty="0"/>
              <a:t>για 0.1) αλλά φαίνεται να επηρεάζει και το </a:t>
            </a:r>
            <a:r>
              <a:rPr lang="en-GB" sz="1600" dirty="0"/>
              <a:t>recall </a:t>
            </a:r>
            <a:r>
              <a:rPr lang="el-GR" sz="1600" dirty="0"/>
              <a:t>μεταξύ των δύο κλάσεων. </a:t>
            </a:r>
          </a:p>
          <a:p>
            <a:r>
              <a:rPr lang="el-GR" sz="1600" dirty="0"/>
              <a:t>Με </a:t>
            </a:r>
            <a:r>
              <a:rPr lang="en-GB" sz="1600" dirty="0"/>
              <a:t>repeats </a:t>
            </a:r>
            <a:r>
              <a:rPr lang="el-GR" sz="1600" dirty="0"/>
              <a:t>μεγαλύτερα από 100 μπορούμε να δούμε ότι δεν υπάρχει αλλαγή</a:t>
            </a:r>
            <a:r>
              <a:rPr lang="en-GB" sz="1600" dirty="0"/>
              <a:t> (</a:t>
            </a:r>
            <a:r>
              <a:rPr lang="el-GR" sz="1600" dirty="0"/>
              <a:t>εκτός και αν βάλουμε μεγάλο </a:t>
            </a:r>
            <a:r>
              <a:rPr lang="en-GB" sz="1600" dirty="0"/>
              <a:t>h)</a:t>
            </a:r>
            <a:r>
              <a:rPr lang="el-GR" sz="1600" dirty="0"/>
              <a:t> επομένως δεν είναι σωστό </a:t>
            </a:r>
            <a:r>
              <a:rPr lang="en-GB" sz="1600" dirty="0"/>
              <a:t>trade-off </a:t>
            </a:r>
            <a:r>
              <a:rPr lang="el-GR" sz="1600" dirty="0"/>
              <a:t>να ανεβάσουμε τις επαναλήψεις με κόστος στον χρόνο (1 λεπτό ανά 100 επαναλήψεις).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A0475-2A52-5681-64D7-A51AC1EDAB47}"/>
              </a:ext>
            </a:extLst>
          </p:cNvPr>
          <p:cNvSpPr txBox="1"/>
          <p:nvPr/>
        </p:nvSpPr>
        <p:spPr>
          <a:xfrm>
            <a:off x="3808071" y="1133347"/>
            <a:ext cx="57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Μέρος Α - Επεξήγηση </a:t>
            </a:r>
            <a:r>
              <a:rPr lang="el-GR" dirty="0" err="1"/>
              <a:t>Υπερπαραμέτρων</a:t>
            </a:r>
            <a:r>
              <a:rPr lang="el-GR" dirty="0"/>
              <a:t> 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528230-C861-0ABE-AD6C-C3D02DC12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965" y="5961634"/>
            <a:ext cx="2520589" cy="25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BF428A-C62C-1FF6-4C5F-F80B4401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2398802"/>
            <a:ext cx="3480157" cy="1937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3B6E2-3595-E022-6A28-6F3510E22923}"/>
              </a:ext>
            </a:extLst>
          </p:cNvPr>
          <p:cNvSpPr txBox="1"/>
          <p:nvPr/>
        </p:nvSpPr>
        <p:spPr>
          <a:xfrm>
            <a:off x="497839" y="1891387"/>
            <a:ext cx="444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Logistic Regression </a:t>
            </a:r>
            <a:r>
              <a:rPr lang="el-GR" dirty="0"/>
              <a:t>με </a:t>
            </a:r>
            <a:r>
              <a:rPr lang="en-GB" dirty="0"/>
              <a:t>SGA </a:t>
            </a:r>
            <a:r>
              <a:rPr lang="el-GR" dirty="0"/>
              <a:t>και </a:t>
            </a:r>
            <a:r>
              <a:rPr lang="en-GB" dirty="0"/>
              <a:t>L2 </a:t>
            </a:r>
            <a:r>
              <a:rPr lang="en-GB" dirty="0" err="1"/>
              <a:t>regul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A5DC7-2A6D-6328-BF07-82294352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34" y="2398802"/>
            <a:ext cx="3019132" cy="1937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187ECB-BE3F-E8B8-DDEE-1F281BD996FE}"/>
              </a:ext>
            </a:extLst>
          </p:cNvPr>
          <p:cNvSpPr txBox="1"/>
          <p:nvPr/>
        </p:nvSpPr>
        <p:spPr>
          <a:xfrm>
            <a:off x="5121840" y="1974629"/>
            <a:ext cx="207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n-GB" dirty="0" err="1"/>
              <a:t>LogReg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DE61F-C9B2-651C-C664-7CBCAF650F06}"/>
              </a:ext>
            </a:extLst>
          </p:cNvPr>
          <p:cNvSpPr txBox="1"/>
          <p:nvPr/>
        </p:nvSpPr>
        <p:spPr>
          <a:xfrm>
            <a:off x="7773444" y="2223270"/>
            <a:ext cx="44185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Παρατηρούμε ότι η δική μας υλοποίηση είναι λίγο καλύτερη από αυτή του </a:t>
            </a:r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l-GR" dirty="0"/>
              <a:t>καθώς έχει κατά 0.1 καλύτερο </a:t>
            </a:r>
            <a:r>
              <a:rPr lang="en-GB" dirty="0"/>
              <a:t>accuracy</a:t>
            </a:r>
            <a:r>
              <a:rPr lang="el-GR" dirty="0"/>
              <a:t> όπως και </a:t>
            </a:r>
            <a:r>
              <a:rPr lang="en-GB" dirty="0"/>
              <a:t>macro </a:t>
            </a:r>
            <a:r>
              <a:rPr lang="el-GR" dirty="0"/>
              <a:t>και </a:t>
            </a:r>
            <a:r>
              <a:rPr lang="en-GB" dirty="0"/>
              <a:t>weighted avg. T</a:t>
            </a:r>
            <a:r>
              <a:rPr lang="el-GR" dirty="0"/>
              <a:t>α υπόλοιπα φαίνονται ίδια με τη διαφορά ότι το </a:t>
            </a:r>
            <a:r>
              <a:rPr lang="en-GB" dirty="0"/>
              <a:t>f1-score </a:t>
            </a:r>
            <a:r>
              <a:rPr lang="el-GR" dirty="0"/>
              <a:t>του </a:t>
            </a:r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l-GR" dirty="0"/>
              <a:t>είναι κατά 0.1 καλύτερο στη κλάση </a:t>
            </a:r>
            <a:r>
              <a:rPr lang="en-GB" dirty="0"/>
              <a:t>1</a:t>
            </a:r>
            <a:r>
              <a:rPr lang="el-GR" dirty="0"/>
              <a:t>, ενώ στη δική μας υλοποίηση το ανάποδο.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F56C8-223E-CF38-F4E8-4A9BB8FD9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9" y="5217692"/>
            <a:ext cx="3561438" cy="2692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068F7-B21B-AD80-56A8-ACC5ADF5D54A}"/>
              </a:ext>
            </a:extLst>
          </p:cNvPr>
          <p:cNvSpPr txBox="1"/>
          <p:nvPr/>
        </p:nvSpPr>
        <p:spPr>
          <a:xfrm>
            <a:off x="1096173" y="4787023"/>
            <a:ext cx="28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Bernoulli Naïve Bayes</a:t>
            </a:r>
          </a:p>
        </p:txBody>
      </p:sp>
      <p:pic>
        <p:nvPicPr>
          <p:cNvPr id="12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660A602-A1EA-9857-4AB5-099B1C2A3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02" y="5229226"/>
            <a:ext cx="3184997" cy="2692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58852A-2198-3FCA-10D2-22D81C25731F}"/>
              </a:ext>
            </a:extLst>
          </p:cNvPr>
          <p:cNvSpPr txBox="1"/>
          <p:nvPr/>
        </p:nvSpPr>
        <p:spPr>
          <a:xfrm>
            <a:off x="5052293" y="4787023"/>
            <a:ext cx="221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n-GB" dirty="0" err="1"/>
              <a:t>BernoulliNB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D7835E-6888-F881-D1F9-CA21C56D95DA}"/>
              </a:ext>
            </a:extLst>
          </p:cNvPr>
          <p:cNvSpPr txBox="1"/>
          <p:nvPr/>
        </p:nvSpPr>
        <p:spPr>
          <a:xfrm>
            <a:off x="7832943" y="4855952"/>
            <a:ext cx="42995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Παρατηρούμε ότι η δική μας υλοποίηση είναι λίγο καλύτερη από αυτή του </a:t>
            </a:r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l-GR" dirty="0"/>
              <a:t>γιατί έχει κατά 0.1 καλύτερο </a:t>
            </a:r>
            <a:r>
              <a:rPr lang="en-GB" dirty="0"/>
              <a:t>accuracy </a:t>
            </a:r>
            <a:r>
              <a:rPr lang="el-GR" dirty="0"/>
              <a:t>καθώς επίσης και καλύτερο </a:t>
            </a:r>
            <a:r>
              <a:rPr lang="en-GB" dirty="0"/>
              <a:t>f1 score</a:t>
            </a:r>
            <a:r>
              <a:rPr lang="el-GR" dirty="0"/>
              <a:t> και στις δύο κλάσεις (0.85 και  περίπου 0.845) πράγμα που σημαίνει ότι έκανε πιο εύστοχο </a:t>
            </a:r>
            <a:r>
              <a:rPr lang="en-GB" dirty="0"/>
              <a:t>predict. </a:t>
            </a:r>
            <a:endParaRPr lang="el-GR" dirty="0"/>
          </a:p>
          <a:p>
            <a:endParaRPr lang="el-GR" dirty="0"/>
          </a:p>
          <a:p>
            <a:r>
              <a:rPr lang="el-GR" dirty="0"/>
              <a:t>Αξιοσημείωτο είναι ότι επίσης ότι ενώ στο </a:t>
            </a:r>
            <a:r>
              <a:rPr lang="en-GB" dirty="0"/>
              <a:t>training data </a:t>
            </a:r>
            <a:r>
              <a:rPr lang="el-GR" dirty="0"/>
              <a:t>έχουν τα ίδια ακριβώς </a:t>
            </a:r>
            <a:r>
              <a:rPr lang="en-GB" dirty="0"/>
              <a:t>scores </a:t>
            </a:r>
            <a:r>
              <a:rPr lang="el-GR" dirty="0"/>
              <a:t>η δική μας υλοποίηση μπόρεσε να ανταπεξέλθει καλύτερα σε ξένα δεδομένα.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8B580-1DA0-DF39-D7F8-A9E4062BC0E0}"/>
              </a:ext>
            </a:extLst>
          </p:cNvPr>
          <p:cNvSpPr txBox="1"/>
          <p:nvPr/>
        </p:nvSpPr>
        <p:spPr>
          <a:xfrm>
            <a:off x="3503146" y="1064342"/>
            <a:ext cx="753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Μέρος Β – Σύγκριση Αλγορίθμων με του </a:t>
            </a:r>
            <a:r>
              <a:rPr lang="en-GB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37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9987B-41C0-8E4E-9FB6-FF2542E83CAC}"/>
              </a:ext>
            </a:extLst>
          </p:cNvPr>
          <p:cNvSpPr txBox="1"/>
          <p:nvPr/>
        </p:nvSpPr>
        <p:spPr>
          <a:xfrm>
            <a:off x="4340506" y="173620"/>
            <a:ext cx="686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l-GR" dirty="0"/>
              <a:t>Μέρος Β – Σύγκριση Καμπυλών </a:t>
            </a:r>
            <a:endParaRPr lang="en-GB" dirty="0"/>
          </a:p>
        </p:txBody>
      </p:sp>
      <p:pic>
        <p:nvPicPr>
          <p:cNvPr id="6" name="Picture 5" descr="A graph showing the performance of training&#10;&#10;Description automatically generated">
            <a:extLst>
              <a:ext uri="{FF2B5EF4-FFF2-40B4-BE49-F238E27FC236}">
                <a16:creationId xmlns:a16="http://schemas.microsoft.com/office/drawing/2014/main" id="{DC48EA2D-5FAD-8F3F-DB9E-374B43D5A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7" y="5937857"/>
            <a:ext cx="5868364" cy="390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826D0-C658-F0C6-D489-B2204BF53FAD}"/>
              </a:ext>
            </a:extLst>
          </p:cNvPr>
          <p:cNvSpPr txBox="1"/>
          <p:nvPr/>
        </p:nvSpPr>
        <p:spPr>
          <a:xfrm>
            <a:off x="2014007" y="5568525"/>
            <a:ext cx="36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Logistic Regression SGA </a:t>
            </a:r>
            <a:r>
              <a:rPr lang="el-GR" dirty="0"/>
              <a:t>με</a:t>
            </a:r>
            <a:r>
              <a:rPr lang="en-GB" dirty="0"/>
              <a:t> L2 reg.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742D7-EC8E-6ACD-E8F7-9C4E687D467B}"/>
              </a:ext>
            </a:extLst>
          </p:cNvPr>
          <p:cNvSpPr txBox="1"/>
          <p:nvPr/>
        </p:nvSpPr>
        <p:spPr>
          <a:xfrm>
            <a:off x="2311079" y="912284"/>
            <a:ext cx="36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Sklearn</a:t>
            </a:r>
            <a:r>
              <a:rPr lang="en-GB" dirty="0"/>
              <a:t> Logistic Regression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41C47B-9728-6C45-6F5D-0564856A8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12" y="1650070"/>
            <a:ext cx="5691960" cy="35491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BBD891-F9BF-A2EF-4255-084DB323D6B4}"/>
              </a:ext>
            </a:extLst>
          </p:cNvPr>
          <p:cNvSpPr txBox="1"/>
          <p:nvPr/>
        </p:nvSpPr>
        <p:spPr>
          <a:xfrm>
            <a:off x="7014258" y="2420167"/>
            <a:ext cx="50002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l-GR" dirty="0"/>
              <a:t>Οι δύο καμπύλες </a:t>
            </a:r>
            <a:r>
              <a:rPr lang="en-GB" dirty="0"/>
              <a:t>training </a:t>
            </a:r>
            <a:r>
              <a:rPr lang="el-GR" dirty="0"/>
              <a:t>φαίνεται να έχουν την ίδια πτώση ξεκινώντας λίγο πάνω απτό 0.92 και φτάνοντας περίπου στο 0.885. Έπειτα εμφανίζουν μία πτώση, της </a:t>
            </a:r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l-GR" dirty="0" err="1"/>
              <a:t>μεχρι</a:t>
            </a:r>
            <a:r>
              <a:rPr lang="el-GR" dirty="0"/>
              <a:t> το 0.86, ενώ η δική μας μέχρι το 0.865</a:t>
            </a:r>
            <a:r>
              <a:rPr lang="en-GB" dirty="0"/>
              <a:t>. </a:t>
            </a:r>
            <a:r>
              <a:rPr lang="el-GR" dirty="0"/>
              <a:t>Στη συνέχεια δείχνουν μία σταθερή πτώση μέχρι το 9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n-GB" dirty="0"/>
              <a:t>split</a:t>
            </a:r>
            <a:r>
              <a:rPr lang="el-GR" dirty="0"/>
              <a:t>. Η </a:t>
            </a:r>
            <a:r>
              <a:rPr lang="en-GB" dirty="0" err="1"/>
              <a:t>sklearn</a:t>
            </a:r>
            <a:r>
              <a:rPr lang="el-GR" dirty="0"/>
              <a:t> έχει μία εμφανή άνοδο στο 10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n-GB" dirty="0"/>
              <a:t>split </a:t>
            </a:r>
            <a:r>
              <a:rPr lang="el-GR" dirty="0"/>
              <a:t>κοντά στο 0.8</a:t>
            </a:r>
            <a:r>
              <a:rPr lang="en-GB" dirty="0"/>
              <a:t>6</a:t>
            </a:r>
            <a:r>
              <a:rPr lang="el-GR" dirty="0"/>
              <a:t> ενώ η δική μας μία πιο αχνή που επίσης φτάνει το 0.8</a:t>
            </a:r>
            <a:r>
              <a:rPr lang="en-GB" dirty="0"/>
              <a:t>6</a:t>
            </a:r>
            <a:r>
              <a:rPr lang="el-GR" dirty="0"/>
              <a:t>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  <a:p>
            <a:pPr marL="0" indent="0">
              <a:buNone/>
            </a:pPr>
            <a:r>
              <a:rPr lang="el-GR" dirty="0"/>
              <a:t>Το </a:t>
            </a:r>
            <a:r>
              <a:rPr lang="en-GB" dirty="0"/>
              <a:t>validation </a:t>
            </a:r>
            <a:r>
              <a:rPr lang="el-GR" dirty="0"/>
              <a:t>και το </a:t>
            </a:r>
            <a:r>
              <a:rPr lang="en-GB" dirty="0"/>
              <a:t>testing </a:t>
            </a:r>
            <a:r>
              <a:rPr lang="el-GR" dirty="0"/>
              <a:t>του </a:t>
            </a:r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l-GR" dirty="0"/>
              <a:t>φαίνεται να ακολουθούν μία σχετικά ίδια πορεία με μικρή διαφορά ( &lt;0.1). Στο 7</a:t>
            </a:r>
            <a:r>
              <a:rPr lang="el-GR" baseline="30000" dirty="0"/>
              <a:t>ο</a:t>
            </a:r>
            <a:r>
              <a:rPr lang="el-GR" dirty="0"/>
              <a:t> και 8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n-GB" dirty="0"/>
              <a:t>split </a:t>
            </a:r>
            <a:r>
              <a:rPr lang="el-GR" dirty="0"/>
              <a:t>η </a:t>
            </a:r>
            <a:r>
              <a:rPr lang="en-GB" dirty="0"/>
              <a:t>testing </a:t>
            </a:r>
            <a:r>
              <a:rPr lang="el-GR" dirty="0"/>
              <a:t>φαίνεται λίγο κυρτή αλλά επιστρέφει μετά μαζί με την </a:t>
            </a:r>
            <a:r>
              <a:rPr lang="en-GB" dirty="0"/>
              <a:t>validation</a:t>
            </a:r>
            <a:r>
              <a:rPr lang="el-GR" dirty="0"/>
              <a:t>. Η </a:t>
            </a:r>
            <a:r>
              <a:rPr lang="en-GB" dirty="0"/>
              <a:t>validation </a:t>
            </a:r>
            <a:r>
              <a:rPr lang="el-GR" dirty="0"/>
              <a:t>σταθεροποιείται λίγο πιο πάνω </a:t>
            </a:r>
            <a:r>
              <a:rPr lang="el-GR" dirty="0" err="1"/>
              <a:t>απτο</a:t>
            </a:r>
            <a:r>
              <a:rPr lang="el-GR" dirty="0"/>
              <a:t> 0.85 ενώ η </a:t>
            </a:r>
            <a:r>
              <a:rPr lang="en-GB" dirty="0"/>
              <a:t>testing </a:t>
            </a:r>
            <a:r>
              <a:rPr lang="el-GR" dirty="0"/>
              <a:t>λίγο πιο κάτω απτό 0.85.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Οι δικές μας </a:t>
            </a:r>
            <a:r>
              <a:rPr lang="en-GB" dirty="0"/>
              <a:t>validation </a:t>
            </a:r>
            <a:r>
              <a:rPr lang="el-GR" dirty="0"/>
              <a:t>και </a:t>
            </a:r>
            <a:r>
              <a:rPr lang="en-GB" dirty="0"/>
              <a:t>testing</a:t>
            </a:r>
            <a:r>
              <a:rPr lang="el-GR" dirty="0"/>
              <a:t> ξεκινάνε όπως του </a:t>
            </a:r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l-GR" dirty="0"/>
              <a:t>αλλά δείχνουν απότομη άνοδο</a:t>
            </a:r>
            <a:r>
              <a:rPr lang="en-GB" dirty="0"/>
              <a:t> </a:t>
            </a:r>
            <a:r>
              <a:rPr lang="el-GR" dirty="0"/>
              <a:t>με τη </a:t>
            </a:r>
            <a:r>
              <a:rPr lang="en-GB" dirty="0"/>
              <a:t>validation </a:t>
            </a:r>
            <a:r>
              <a:rPr lang="el-GR" dirty="0"/>
              <a:t>να φτάνει το 0.85 ενώ του </a:t>
            </a:r>
            <a:r>
              <a:rPr lang="en-GB" dirty="0"/>
              <a:t>testing </a:t>
            </a:r>
            <a:r>
              <a:rPr lang="el-GR" dirty="0"/>
              <a:t>0.84. Αμέσως μετά η </a:t>
            </a:r>
            <a:r>
              <a:rPr lang="en-GB" dirty="0"/>
              <a:t>validation </a:t>
            </a:r>
            <a:r>
              <a:rPr lang="el-GR" dirty="0"/>
              <a:t>δείχνει απότομη κάθοδο στο 0.84 και στη συνέχεια πάλι άνοδο όπου ακολουθεί ίδια πορεία με το </a:t>
            </a:r>
            <a:r>
              <a:rPr lang="en-GB" dirty="0"/>
              <a:t>training </a:t>
            </a:r>
            <a:r>
              <a:rPr lang="el-GR" dirty="0"/>
              <a:t>μέχρι να σταθεροποιηθούν και τα δύο στο 0.85 </a:t>
            </a:r>
            <a:endParaRPr lang="en-GB" dirty="0"/>
          </a:p>
          <a:p>
            <a:pPr marL="0" indent="0">
              <a:buNone/>
            </a:pPr>
            <a:endParaRPr lang="el-G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45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the performance of training and validation&#10;&#10;Description automatically generated with medium confidence">
            <a:extLst>
              <a:ext uri="{FF2B5EF4-FFF2-40B4-BE49-F238E27FC236}">
                <a16:creationId xmlns:a16="http://schemas.microsoft.com/office/drawing/2014/main" id="{1C828BEB-7E89-913B-0055-51A3A7FC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9" y="1786998"/>
            <a:ext cx="4482179" cy="313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986857-2E3E-7303-35C6-318DF8D70AD1}"/>
              </a:ext>
            </a:extLst>
          </p:cNvPr>
          <p:cNvSpPr txBox="1"/>
          <p:nvPr/>
        </p:nvSpPr>
        <p:spPr>
          <a:xfrm>
            <a:off x="4320251" y="19729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Μέρος Β – Σύγκριση Καμπυλών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80007-7773-33CD-D9BF-7B733FF75B23}"/>
              </a:ext>
            </a:extLst>
          </p:cNvPr>
          <p:cNvSpPr txBox="1"/>
          <p:nvPr/>
        </p:nvSpPr>
        <p:spPr>
          <a:xfrm>
            <a:off x="5500868" y="1779920"/>
            <a:ext cx="60940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H </a:t>
            </a:r>
            <a:r>
              <a:rPr lang="el-GR" dirty="0"/>
              <a:t>καμπύλη</a:t>
            </a:r>
            <a:r>
              <a:rPr lang="en-GB" dirty="0"/>
              <a:t> training</a:t>
            </a:r>
            <a:r>
              <a:rPr lang="el-GR" dirty="0"/>
              <a:t> του </a:t>
            </a:r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l-GR" dirty="0"/>
              <a:t>ξεκινάει από </a:t>
            </a:r>
            <a:r>
              <a:rPr lang="en-GB" dirty="0"/>
              <a:t>0.94 </a:t>
            </a:r>
            <a:r>
              <a:rPr lang="el-GR" dirty="0"/>
              <a:t>και πέφτει απότομα στο 0.895. Συνεχίζει να ακολουθεί μια καθοδική πορεία (με ένα ίχνος ανόδου απτό περίπου 0.883 στο 0.889) πιο ομαλά μέχρι να σταθεροποιηθεί στο 0.87 (προς 0.86). Η καμπύλη του </a:t>
            </a:r>
            <a:r>
              <a:rPr lang="en-GB" dirty="0"/>
              <a:t>validation </a:t>
            </a:r>
            <a:r>
              <a:rPr lang="el-GR" dirty="0"/>
              <a:t>και του </a:t>
            </a:r>
            <a:r>
              <a:rPr lang="en-GB" dirty="0"/>
              <a:t>testing </a:t>
            </a:r>
            <a:r>
              <a:rPr lang="el-GR" dirty="0"/>
              <a:t>φαίνεται να ακολουθούν σχεδόν ίδια πορεία με διαφορά κατά περίπου 0.01. Το </a:t>
            </a:r>
            <a:r>
              <a:rPr lang="en-GB" dirty="0" err="1"/>
              <a:t>val</a:t>
            </a:r>
            <a:r>
              <a:rPr lang="en-GB" dirty="0"/>
              <a:t> </a:t>
            </a:r>
            <a:r>
              <a:rPr lang="el-GR" dirty="0"/>
              <a:t>ξεκινάει από 0.82 ενώ το </a:t>
            </a:r>
            <a:r>
              <a:rPr lang="en-GB" dirty="0"/>
              <a:t>testing </a:t>
            </a:r>
            <a:r>
              <a:rPr lang="el-GR" dirty="0"/>
              <a:t>από κάπου 0.825 έχουν και τα δύο μια σχετική άνοδο, με τη συνάρτηση να φαίνεται κυρτή σε αυτό το κομμάτι, κοντά στο 0.85 μέχρι που το </a:t>
            </a:r>
            <a:r>
              <a:rPr lang="en-GB" dirty="0"/>
              <a:t>validation </a:t>
            </a:r>
            <a:r>
              <a:rPr lang="el-GR" dirty="0"/>
              <a:t>σταθεροποιείται κοντά στο 0.85 και το </a:t>
            </a:r>
            <a:r>
              <a:rPr lang="en-GB" dirty="0"/>
              <a:t>testing </a:t>
            </a:r>
            <a:r>
              <a:rPr lang="el-GR" dirty="0"/>
              <a:t>κοντά στο 0.84.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5620B-F423-15C9-1282-827BB0042A8C}"/>
              </a:ext>
            </a:extLst>
          </p:cNvPr>
          <p:cNvSpPr txBox="1"/>
          <p:nvPr/>
        </p:nvSpPr>
        <p:spPr>
          <a:xfrm>
            <a:off x="1215342" y="1237962"/>
            <a:ext cx="320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SkLearn</a:t>
            </a:r>
            <a:r>
              <a:rPr lang="en-GB" dirty="0"/>
              <a:t> Bern. Naïve Bayes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B0353-43B1-2BD4-4F44-3183C3AC4C97}"/>
              </a:ext>
            </a:extLst>
          </p:cNvPr>
          <p:cNvSpPr txBox="1"/>
          <p:nvPr/>
        </p:nvSpPr>
        <p:spPr>
          <a:xfrm>
            <a:off x="1374494" y="565003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Our Bernoulli Naïve Bayes</a:t>
            </a:r>
          </a:p>
        </p:txBody>
      </p:sp>
      <p:pic>
        <p:nvPicPr>
          <p:cNvPr id="16" name="Content Placeholder 4" descr="A graph showing the performance of training&#10;&#10;Description automatically generated">
            <a:extLst>
              <a:ext uri="{FF2B5EF4-FFF2-40B4-BE49-F238E27FC236}">
                <a16:creationId xmlns:a16="http://schemas.microsoft.com/office/drawing/2014/main" id="{F22A3A84-C2F0-F3E7-D979-53F532F59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9" y="6019366"/>
            <a:ext cx="4482179" cy="3761356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FA0221-D3D1-EA48-6FD9-6F3F05DA3B6A}"/>
              </a:ext>
            </a:extLst>
          </p:cNvPr>
          <p:cNvSpPr txBox="1"/>
          <p:nvPr/>
        </p:nvSpPr>
        <p:spPr>
          <a:xfrm>
            <a:off x="5408272" y="6743081"/>
            <a:ext cx="6094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l-GR" dirty="0"/>
              <a:t>Η δική μας καμπύλη ξεκινάει απτό 0.93 αλλά έχει μια πιο ομαλή πτώση μέχρι το 0.89 και στη συνέχεια με ακόμα πιο σταθερή ομαλότητα πέφτει στο 0.87 (προς 0.86). Το </a:t>
            </a:r>
            <a:r>
              <a:rPr lang="en-GB" dirty="0"/>
              <a:t>validation </a:t>
            </a:r>
            <a:r>
              <a:rPr lang="el-GR" dirty="0"/>
              <a:t>και το </a:t>
            </a:r>
            <a:r>
              <a:rPr lang="en-GB" dirty="0"/>
              <a:t>testing </a:t>
            </a:r>
            <a:r>
              <a:rPr lang="el-GR" dirty="0"/>
              <a:t>ακολουθούν σχεδόν ίδια πορεία με το </a:t>
            </a:r>
            <a:r>
              <a:rPr lang="en-GB" dirty="0"/>
              <a:t>validation </a:t>
            </a:r>
            <a:r>
              <a:rPr lang="el-GR" dirty="0"/>
              <a:t>να εμφανίζει μία μικρή πτώση στο 4</a:t>
            </a:r>
            <a:r>
              <a:rPr lang="el-GR" baseline="30000" dirty="0"/>
              <a:t>ο</a:t>
            </a:r>
            <a:r>
              <a:rPr lang="el-GR" dirty="0"/>
              <a:t> </a:t>
            </a:r>
            <a:r>
              <a:rPr lang="en-GB" dirty="0"/>
              <a:t>split. </a:t>
            </a:r>
            <a:r>
              <a:rPr lang="el-GR" dirty="0"/>
              <a:t>Το </a:t>
            </a:r>
            <a:r>
              <a:rPr lang="en-GB" dirty="0"/>
              <a:t>validation </a:t>
            </a:r>
            <a:r>
              <a:rPr lang="el-GR" dirty="0"/>
              <a:t>ξεκινάει από το 0.82, το </a:t>
            </a:r>
            <a:r>
              <a:rPr lang="en-GB" dirty="0"/>
              <a:t>testing </a:t>
            </a:r>
            <a:r>
              <a:rPr lang="el-GR" dirty="0"/>
              <a:t>από το 0.825, έχουν μία άνοδο, με τη συνάρτηση να φαίνεται κοίλη σε αυτό το κομμάτι, και σταθεροποιούνται και τα δύο κοντά στο 0.85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50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8EB2-7CE5-6F4C-F484-5C77ED50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023"/>
            <a:ext cx="12192000" cy="2395960"/>
          </a:xfrm>
        </p:spPr>
        <p:txBody>
          <a:bodyPr>
            <a:normAutofit/>
          </a:bodyPr>
          <a:lstStyle/>
          <a:p>
            <a:pPr algn="ctr"/>
            <a:r>
              <a:rPr lang="el-GR" sz="3100" dirty="0"/>
              <a:t>Μέρος Γ – </a:t>
            </a:r>
            <a:r>
              <a:rPr lang="en-GB" sz="3100" dirty="0"/>
              <a:t>RNN </a:t>
            </a:r>
            <a:r>
              <a:rPr lang="el-GR" sz="3100" dirty="0"/>
              <a:t>με </a:t>
            </a:r>
            <a:r>
              <a:rPr lang="en-GB" sz="3100" dirty="0"/>
              <a:t>Word Embeddings</a:t>
            </a:r>
            <a:br>
              <a:rPr lang="el-GR" sz="3100" dirty="0"/>
            </a:br>
            <a:r>
              <a:rPr lang="el-GR" sz="3100" dirty="0"/>
              <a:t>Πίνακας – </a:t>
            </a:r>
            <a:r>
              <a:rPr lang="en-GB" sz="3100" dirty="0"/>
              <a:t>Loss </a:t>
            </a:r>
            <a:r>
              <a:rPr lang="el-GR" sz="3100" dirty="0"/>
              <a:t>Καμπύλη – </a:t>
            </a:r>
            <a:r>
              <a:rPr lang="en-GB" sz="3100" dirty="0"/>
              <a:t>Learning Curve</a:t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5FFEAE6-9E0B-D1BC-2568-EAC4326FB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1" y="1542318"/>
            <a:ext cx="5155609" cy="4024583"/>
          </a:xfrm>
        </p:spPr>
      </p:pic>
      <p:pic>
        <p:nvPicPr>
          <p:cNvPr id="8" name="Picture 7" descr="A graph showing the number of training and validation loss&#10;&#10;Description automatically generated">
            <a:extLst>
              <a:ext uri="{FF2B5EF4-FFF2-40B4-BE49-F238E27FC236}">
                <a16:creationId xmlns:a16="http://schemas.microsoft.com/office/drawing/2014/main" id="{BC93D587-8381-95F1-00C8-C2DE19E1B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2318"/>
            <a:ext cx="5404488" cy="4100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CA9A9-5155-8361-B1ED-AB8D714D0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78" y="5914664"/>
            <a:ext cx="5404487" cy="3835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391060-370D-4A56-5726-1F3780C96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82" y="6028978"/>
            <a:ext cx="5233006" cy="38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18A5-2D2E-0FC9-69FA-114ED4B9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Μέρος Γ – Σύγκριση Πινάκων, Καμπυλών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FCAF-BDD2-7475-B058-87FE09A1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37" y="2784077"/>
            <a:ext cx="11169570" cy="7674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Τα αποτελέσματα του </a:t>
            </a:r>
            <a:r>
              <a:rPr lang="en-GB" sz="2400" dirty="0"/>
              <a:t>RNN </a:t>
            </a:r>
            <a:r>
              <a:rPr lang="el-GR" sz="2400" dirty="0"/>
              <a:t>φαίνεται να είναι ελάχιστα υποδεέστερα από αυτά των 2 άλλων αλγορίθμων του </a:t>
            </a:r>
            <a:r>
              <a:rPr lang="en-GB" sz="2400" dirty="0" err="1"/>
              <a:t>sklearn</a:t>
            </a:r>
            <a:r>
              <a:rPr lang="el-GR" sz="2400" dirty="0"/>
              <a:t> καθώς έχει το ίδιο </a:t>
            </a:r>
            <a:r>
              <a:rPr lang="en-GB" sz="2400" dirty="0"/>
              <a:t>accuracy </a:t>
            </a:r>
            <a:r>
              <a:rPr lang="el-GR" sz="2400" dirty="0"/>
              <a:t>και λίγο χαμηλότερο </a:t>
            </a:r>
            <a:r>
              <a:rPr lang="en-GB" sz="2400" dirty="0"/>
              <a:t>f1-score</a:t>
            </a:r>
            <a:r>
              <a:rPr lang="el-GR" sz="2400" dirty="0"/>
              <a:t> (0.01 χαμηλότερο από του </a:t>
            </a:r>
            <a:r>
              <a:rPr lang="en-GB" sz="2400" dirty="0" err="1"/>
              <a:t>sklearn</a:t>
            </a:r>
            <a:r>
              <a:rPr lang="en-GB" sz="2400" dirty="0"/>
              <a:t>)</a:t>
            </a:r>
            <a:r>
              <a:rPr lang="el-GR" sz="2400" dirty="0"/>
              <a:t> και </a:t>
            </a:r>
            <a:r>
              <a:rPr lang="el-GR" sz="2400" dirty="0" err="1"/>
              <a:t>κατ</a:t>
            </a:r>
            <a:r>
              <a:rPr lang="el-GR" sz="2400" dirty="0"/>
              <a:t> </a:t>
            </a:r>
            <a:r>
              <a:rPr lang="el-GR" sz="2400" dirty="0" err="1"/>
              <a:t>επέκτασην</a:t>
            </a:r>
            <a:r>
              <a:rPr lang="el-GR" sz="2400" dirty="0"/>
              <a:t> υποδεέστερα και απτά δικά μας που ήδη έχουμε συγκρίνει με του </a:t>
            </a:r>
            <a:r>
              <a:rPr lang="en-GB" sz="2400" dirty="0" err="1"/>
              <a:t>sklearn</a:t>
            </a:r>
            <a:r>
              <a:rPr lang="en-GB" sz="2400" dirty="0"/>
              <a:t>. </a:t>
            </a:r>
            <a:endParaRPr lang="el-GR" sz="2400" dirty="0"/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Η καμπύλη </a:t>
            </a:r>
            <a:r>
              <a:rPr lang="en-GB" sz="2400" dirty="0"/>
              <a:t>training </a:t>
            </a:r>
            <a:r>
              <a:rPr lang="el-GR" sz="2400" dirty="0"/>
              <a:t>φαίνεται να έχει μία διαρκώς ανοδική πορεία όσο μεγαλώνει ο αριθμός των εποχών. Το </a:t>
            </a:r>
            <a:r>
              <a:rPr lang="en-GB" sz="2400" dirty="0"/>
              <a:t>testing </a:t>
            </a:r>
            <a:r>
              <a:rPr lang="el-GR" sz="2400" dirty="0"/>
              <a:t>και το </a:t>
            </a:r>
            <a:r>
              <a:rPr lang="en-GB" sz="2400" dirty="0"/>
              <a:t>validation </a:t>
            </a:r>
            <a:r>
              <a:rPr lang="el-GR" sz="2400" dirty="0"/>
              <a:t>ξεκινάνε απτό ίδιο σημείο με το </a:t>
            </a:r>
            <a:r>
              <a:rPr lang="en-GB" sz="2400" dirty="0"/>
              <a:t>validation </a:t>
            </a:r>
            <a:r>
              <a:rPr lang="el-GR" sz="2400" dirty="0"/>
              <a:t>να ανεβαίνει ψηλότερα και στη συνέχεια ακολουθούν μία σταθερή πορεία μέχρι να σταθεροποιηθούν ανάμεσα στο 0.84. Συγκριτικά με τις δικές μας καμπύλες και αυτές του </a:t>
            </a:r>
            <a:r>
              <a:rPr lang="en-GB" sz="2400" dirty="0" err="1"/>
              <a:t>sklearn</a:t>
            </a:r>
            <a:r>
              <a:rPr lang="en-GB" sz="2400" dirty="0"/>
              <a:t> </a:t>
            </a:r>
            <a:r>
              <a:rPr lang="el-GR" sz="2400" dirty="0"/>
              <a:t>παρατηρούμε ότι το </a:t>
            </a:r>
            <a:r>
              <a:rPr lang="en-GB" sz="2400" dirty="0"/>
              <a:t>training</a:t>
            </a:r>
            <a:r>
              <a:rPr lang="el-GR" sz="2400" dirty="0"/>
              <a:t> έχει μονίμως ανοδική πορεία ενώ στις άλλες κατά κύριο λόγο καθοδική. Το </a:t>
            </a:r>
            <a:r>
              <a:rPr lang="en-GB" sz="2400" dirty="0"/>
              <a:t>validation </a:t>
            </a:r>
            <a:r>
              <a:rPr lang="el-GR" sz="2400" dirty="0"/>
              <a:t>και </a:t>
            </a:r>
            <a:r>
              <a:rPr lang="en-GB" sz="2400" dirty="0"/>
              <a:t>testing </a:t>
            </a:r>
            <a:r>
              <a:rPr lang="el-GR" sz="2400" dirty="0"/>
              <a:t>επίσης φαίνεται να μην έχουν πολλές εναλλαγές και ακολουθούν σταθερές πορείες. Εδώ ο χωρισμός των </a:t>
            </a:r>
            <a:r>
              <a:rPr lang="en-GB" sz="2400" dirty="0"/>
              <a:t>splits </a:t>
            </a:r>
            <a:r>
              <a:rPr lang="el-GR" sz="2400" dirty="0"/>
              <a:t>σε 10 είναι δύσκολος λόγω του χρόνου που χρειάζεται το </a:t>
            </a:r>
            <a:r>
              <a:rPr lang="en-GB" sz="2400" dirty="0"/>
              <a:t>RNN </a:t>
            </a:r>
            <a:r>
              <a:rPr lang="el-GR" sz="2400" dirty="0"/>
              <a:t>για </a:t>
            </a:r>
            <a:r>
              <a:rPr lang="en-GB" sz="2400" dirty="0"/>
              <a:t>fit </a:t>
            </a:r>
            <a:r>
              <a:rPr lang="el-GR" sz="2400" dirty="0"/>
              <a:t>και </a:t>
            </a:r>
            <a:r>
              <a:rPr lang="en-GB" sz="2400" dirty="0"/>
              <a:t>predicts</a:t>
            </a:r>
            <a:endParaRPr lang="el-GR" sz="2400" dirty="0"/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9247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C178-0993-3988-DE8D-00477509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Μέρος Γ – </a:t>
            </a:r>
            <a:r>
              <a:rPr lang="en-GB" dirty="0"/>
              <a:t>E</a:t>
            </a:r>
            <a:r>
              <a:rPr lang="el-GR" dirty="0" err="1"/>
              <a:t>ξήγηση</a:t>
            </a:r>
            <a:r>
              <a:rPr lang="el-GR" dirty="0"/>
              <a:t> των </a:t>
            </a:r>
            <a:r>
              <a:rPr lang="en-GB" dirty="0"/>
              <a:t>Loss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A616-F0DF-F30C-DFD9-AB824712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Κάναμε 2 </a:t>
            </a:r>
            <a:r>
              <a:rPr lang="en-GB" dirty="0"/>
              <a:t>Loss Plots </a:t>
            </a:r>
            <a:r>
              <a:rPr lang="el-GR" dirty="0"/>
              <a:t>για να </a:t>
            </a:r>
            <a:r>
              <a:rPr lang="el-GR" dirty="0" err="1"/>
              <a:t>καταννοήσουμε</a:t>
            </a:r>
            <a:r>
              <a:rPr lang="el-GR" dirty="0"/>
              <a:t> καλύτερα το πως λειτουργεί ένα </a:t>
            </a:r>
            <a:r>
              <a:rPr lang="en-GB" dirty="0"/>
              <a:t>RNN. </a:t>
            </a:r>
            <a:r>
              <a:rPr lang="el-GR" dirty="0"/>
              <a:t>Γενικότερα φαίνεται το </a:t>
            </a:r>
            <a:r>
              <a:rPr lang="en-GB" dirty="0"/>
              <a:t>training loss </a:t>
            </a:r>
            <a:r>
              <a:rPr lang="el-GR" dirty="0"/>
              <a:t>να πέφτει και το </a:t>
            </a:r>
            <a:r>
              <a:rPr lang="en-GB" dirty="0"/>
              <a:t>validation loss </a:t>
            </a:r>
            <a:r>
              <a:rPr lang="el-GR" dirty="0"/>
              <a:t>να ανεβαίνει όσο μεγαλώνουν οι εποχές. Αυτή η συμπεριφορά μπορεί να οφείλεται στο ότι δεν βάλαμε αρκετά κρυφά </a:t>
            </a:r>
            <a:r>
              <a:rPr lang="en-GB" dirty="0"/>
              <a:t>layers </a:t>
            </a:r>
            <a:r>
              <a:rPr lang="el-GR" dirty="0"/>
              <a:t>στο </a:t>
            </a:r>
            <a:r>
              <a:rPr lang="en-GB" dirty="0"/>
              <a:t>LSMT </a:t>
            </a:r>
            <a:r>
              <a:rPr lang="el-GR" dirty="0"/>
              <a:t>(16), στο ότι θα έπρεπε να ανεβάσουμε το </a:t>
            </a:r>
            <a:r>
              <a:rPr lang="en-GB" dirty="0"/>
              <a:t>dropout</a:t>
            </a:r>
            <a:r>
              <a:rPr lang="el-GR" dirty="0"/>
              <a:t> ή ενδεχομένως τα </a:t>
            </a:r>
            <a:r>
              <a:rPr lang="en-GB" dirty="0"/>
              <a:t>batches </a:t>
            </a:r>
            <a:r>
              <a:rPr lang="el-GR" dirty="0"/>
              <a:t>κατά το </a:t>
            </a:r>
            <a:r>
              <a:rPr lang="en-GB" dirty="0"/>
              <a:t>fit</a:t>
            </a:r>
            <a:r>
              <a:rPr lang="el-GR" dirty="0"/>
              <a:t>. Πάντως όπως δείχνει η καμπύλη μάθησης και ο πίνακας αποτελεσμάτων φαίνεται να κάνει σωστό </a:t>
            </a:r>
            <a:r>
              <a:rPr lang="en-GB" dirty="0"/>
              <a:t>binary classification</a:t>
            </a:r>
            <a:r>
              <a:rPr lang="el-G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57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</TotalTime>
  <Words>1465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Τεχνητη Νοημοσύνη 2η εργασία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Μέρος Γ – RNN με Word Embeddings Πίνακας – Loss Καμπύλη – Learning Curve </vt:lpstr>
      <vt:lpstr>Μέρος Γ – Σύγκριση Πινάκων, Καμπυλών</vt:lpstr>
      <vt:lpstr>Μέρος Γ – Eξήγηση των Loss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Τεχνητη Νοημοσύνη 2η εργασία</dc:title>
  <dc:creator>nickrossis9017@gmail.com</dc:creator>
  <cp:lastModifiedBy>nickrossis9017@gmail.com</cp:lastModifiedBy>
  <cp:revision>1</cp:revision>
  <dcterms:created xsi:type="dcterms:W3CDTF">2024-01-28T16:55:30Z</dcterms:created>
  <dcterms:modified xsi:type="dcterms:W3CDTF">2024-01-28T19:04:26Z</dcterms:modified>
</cp:coreProperties>
</file>