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5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65" r:id="rId13"/>
    <p:sldId id="275" r:id="rId14"/>
    <p:sldId id="266" r:id="rId15"/>
    <p:sldId id="276" r:id="rId16"/>
    <p:sldId id="268" r:id="rId17"/>
    <p:sldId id="270" r:id="rId18"/>
    <p:sldId id="271" r:id="rId19"/>
    <p:sldId id="279" r:id="rId20"/>
    <p:sldId id="273" r:id="rId21"/>
    <p:sldId id="278" r:id="rId22"/>
    <p:sldId id="280" r:id="rId23"/>
    <p:sldId id="281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Эй, ты, птичка летим со мной, там столько вкусного</a:t>
            </a:r>
            <a:endParaRPr lang="ru-RU" b="1" dirty="0"/>
          </a:p>
        </p:txBody>
      </p:sp>
      <p:pic>
        <p:nvPicPr>
          <p:cNvPr id="1026" name="Picture 2" descr="D:\groovy-presentation\img\bir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12735"/>
            <a:ext cx="7286676" cy="5030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511157"/>
          </a:xfrm>
        </p:spPr>
        <p:txBody>
          <a:bodyPr/>
          <a:lstStyle/>
          <a:p>
            <a:r>
              <a:rPr lang="en-US" sz="2000" b="1" dirty="0" smtClean="0"/>
              <a:t>Groovy Beans, Strings and </a:t>
            </a:r>
            <a:r>
              <a:rPr lang="en-US" sz="2000" b="1" dirty="0" err="1" smtClean="0"/>
              <a:t>GString</a:t>
            </a:r>
            <a:endParaRPr lang="ru-RU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7534297" cy="6005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5825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перегрузка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операций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928669"/>
            <a:ext cx="7215238" cy="53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69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Замыкания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dirty="0" smtClean="0"/>
              <a:t>и </a:t>
            </a:r>
            <a:r>
              <a:rPr lang="en-US" dirty="0" smtClean="0"/>
              <a:t>Lambda 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28596" y="1214420"/>
            <a:ext cx="8258204" cy="53578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Замыкание</a:t>
            </a:r>
            <a:r>
              <a:rPr lang="ru-RU" sz="2400" dirty="0" smtClean="0"/>
              <a:t> – </a:t>
            </a:r>
            <a:r>
              <a:rPr lang="ru-RU" sz="2400" dirty="0" smtClean="0">
                <a:solidFill>
                  <a:schemeClr val="bg2"/>
                </a:solidFill>
              </a:rPr>
              <a:t>использование в функции переменных, объявленных вне её тела и не являющимися её параметрами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Lambda </a:t>
            </a:r>
            <a:r>
              <a:rPr lang="ru-RU" sz="2400" dirty="0" smtClean="0">
                <a:solidFill>
                  <a:schemeClr val="tx1"/>
                </a:solidFill>
              </a:rPr>
              <a:t>(Лямбда) </a:t>
            </a:r>
            <a:r>
              <a:rPr lang="ru-RU" sz="2400" dirty="0" smtClean="0"/>
              <a:t>– </a:t>
            </a:r>
            <a:r>
              <a:rPr lang="ru-RU" sz="2400" dirty="0" smtClean="0">
                <a:solidFill>
                  <a:schemeClr val="bg2"/>
                </a:solidFill>
              </a:rPr>
              <a:t>анонимная функция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 =&gt;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x+y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3"/>
                </a:solidFill>
              </a:rPr>
              <a:t>(С</a:t>
            </a:r>
            <a:r>
              <a:rPr lang="en-US" sz="2400" dirty="0" smtClean="0">
                <a:solidFill>
                  <a:schemeClr val="accent3"/>
                </a:solidFill>
              </a:rPr>
              <a:t>#)</a:t>
            </a:r>
          </a:p>
          <a:p>
            <a:pPr lvl="1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function(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 {return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x+y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} </a:t>
            </a:r>
            <a:r>
              <a:rPr lang="en-US" sz="2400" dirty="0" smtClean="0">
                <a:solidFill>
                  <a:schemeClr val="accent3"/>
                </a:solidFill>
              </a:rPr>
              <a:t>(JavaScript)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0"/>
            <a:ext cx="48387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82595"/>
          </a:xfrm>
        </p:spPr>
        <p:txBody>
          <a:bodyPr/>
          <a:lstStyle/>
          <a:p>
            <a:r>
              <a:rPr lang="en-US" dirty="0" smtClean="0"/>
              <a:t>Groovy - Closures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57232"/>
            <a:ext cx="7572428" cy="563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Cинтаксис</a:t>
            </a:r>
            <a:r>
              <a:rPr lang="en-US" sz="3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коллекций</a:t>
            </a:r>
            <a:endParaRPr lang="en-US" sz="3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08"/>
            <a:ext cx="5357850" cy="465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5825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Cинтаксис</a:t>
            </a:r>
            <a:r>
              <a:rPr lang="en-US" sz="395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коллекций</a:t>
            </a:r>
            <a:endParaRPr lang="en-US" sz="3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54102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46"/>
            <a:ext cx="8229600" cy="78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err="1"/>
              <a:t>Регульные</a:t>
            </a:r>
            <a:r>
              <a:rPr lang="en-US" dirty="0"/>
              <a:t> </a:t>
            </a:r>
            <a:r>
              <a:rPr lang="en-US" dirty="0" err="1"/>
              <a:t>выражения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8072494" cy="478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14290"/>
            <a:ext cx="8229600" cy="5825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857250"/>
            <a:ext cx="89820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42852"/>
            <a:ext cx="8229600" cy="5825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XML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167083"/>
            <a:ext cx="84010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785794"/>
            <a:ext cx="64484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39719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7215238" cy="600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2844" y="285728"/>
            <a:ext cx="8858312" cy="5000660"/>
          </a:xfrm>
          <a:prstGeom prst="rect">
            <a:avLst/>
          </a:prstGeom>
        </p:spPr>
      </p:pic>
      <p:sp>
        <p:nvSpPr>
          <p:cNvPr id="80" name="Shape 80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3643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C00000"/>
                </a:solidFill>
                <a:latin typeface="Algerian" pitchFamily="82" charset="0"/>
              </a:rPr>
              <a:t>Groovy</a:t>
            </a:r>
            <a:endParaRPr lang="ru-RU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25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err="1"/>
              <a:t>Категории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25471"/>
          </a:xfrm>
        </p:spPr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US" sz="2800" dirty="0" err="1" smtClean="0">
                <a:solidFill>
                  <a:srgbClr val="17365D"/>
                </a:solidFill>
              </a:rPr>
              <a:t>Применимость</a:t>
            </a:r>
            <a:r>
              <a:rPr lang="en-US" sz="2800" dirty="0" smtClean="0"/>
              <a:t>: </a:t>
            </a:r>
          </a:p>
          <a:p>
            <a:pPr lvl="1" indent="-285750">
              <a:lnSpc>
                <a:spcPct val="80000"/>
              </a:lnSpc>
              <a:spcBef>
                <a:spcPts val="480"/>
              </a:spcBef>
              <a:buClr>
                <a:srgbClr val="953734"/>
              </a:buClr>
              <a:buSzPct val="100000"/>
            </a:pPr>
            <a:r>
              <a:rPr lang="en-US" dirty="0" err="1" smtClean="0">
                <a:solidFill>
                  <a:srgbClr val="953734"/>
                </a:solidFill>
              </a:rPr>
              <a:t>Скрипты</a:t>
            </a:r>
            <a:r>
              <a:rPr lang="en-US" dirty="0" smtClean="0"/>
              <a:t> (</a:t>
            </a:r>
            <a:r>
              <a:rPr lang="en-US" dirty="0" err="1" smtClean="0"/>
              <a:t>динамические</a:t>
            </a:r>
            <a:r>
              <a:rPr lang="en-US" dirty="0" smtClean="0"/>
              <a:t> </a:t>
            </a:r>
            <a:r>
              <a:rPr lang="en-US" dirty="0" err="1" smtClean="0"/>
              <a:t>сценарии</a:t>
            </a:r>
            <a:r>
              <a:rPr lang="en-US" dirty="0" smtClean="0"/>
              <a:t> </a:t>
            </a:r>
            <a:r>
              <a:rPr lang="en-US" dirty="0" err="1" smtClean="0"/>
              <a:t>не</a:t>
            </a:r>
            <a:r>
              <a:rPr lang="en-US" dirty="0" smtClean="0"/>
              <a:t> </a:t>
            </a:r>
            <a:r>
              <a:rPr lang="en-US" dirty="0" err="1" smtClean="0"/>
              <a:t>требующие</a:t>
            </a:r>
            <a:r>
              <a:rPr lang="en-US" dirty="0" smtClean="0"/>
              <a:t> </a:t>
            </a:r>
            <a:r>
              <a:rPr lang="en-US" dirty="0" err="1" smtClean="0"/>
              <a:t>компиляции</a:t>
            </a:r>
            <a:r>
              <a:rPr lang="en-US" dirty="0" smtClean="0"/>
              <a:t>)</a:t>
            </a:r>
          </a:p>
          <a:p>
            <a:pPr lvl="1" indent="-285750">
              <a:lnSpc>
                <a:spcPct val="80000"/>
              </a:lnSpc>
              <a:spcBef>
                <a:spcPts val="480"/>
              </a:spcBef>
              <a:buClr>
                <a:srgbClr val="953734"/>
              </a:buClr>
              <a:buSzPct val="100000"/>
            </a:pPr>
            <a:r>
              <a:rPr lang="en-US" dirty="0" err="1" smtClean="0">
                <a:solidFill>
                  <a:srgbClr val="953734"/>
                </a:solidFill>
              </a:rPr>
              <a:t>Прототипы</a:t>
            </a:r>
            <a:r>
              <a:rPr lang="en-US" dirty="0" smtClean="0"/>
              <a:t> (</a:t>
            </a:r>
            <a:r>
              <a:rPr lang="en-US" dirty="0" err="1" smtClean="0"/>
              <a:t>быстрая</a:t>
            </a:r>
            <a:r>
              <a:rPr lang="en-US" dirty="0" smtClean="0"/>
              <a:t> </a:t>
            </a:r>
            <a:r>
              <a:rPr lang="en-US" dirty="0" err="1" smtClean="0"/>
              <a:t>разработка</a:t>
            </a:r>
            <a:r>
              <a:rPr lang="en-US" dirty="0" smtClean="0"/>
              <a:t> </a:t>
            </a:r>
            <a:r>
              <a:rPr lang="en-US" dirty="0" err="1" smtClean="0"/>
              <a:t>предварительного</a:t>
            </a:r>
            <a:r>
              <a:rPr lang="en-US" dirty="0" smtClean="0"/>
              <a:t> </a:t>
            </a:r>
            <a:r>
              <a:rPr lang="en-US" dirty="0" err="1" smtClean="0"/>
              <a:t>варианта</a:t>
            </a:r>
            <a:r>
              <a:rPr lang="en-US" dirty="0" smtClean="0"/>
              <a:t> </a:t>
            </a:r>
            <a:r>
              <a:rPr lang="en-US" dirty="0" err="1" smtClean="0"/>
              <a:t>приложения</a:t>
            </a:r>
            <a:r>
              <a:rPr lang="en-US" dirty="0" smtClean="0"/>
              <a:t>)</a:t>
            </a:r>
          </a:p>
          <a:p>
            <a:pPr lvl="1" indent="-285750">
              <a:lnSpc>
                <a:spcPct val="80000"/>
              </a:lnSpc>
              <a:spcBef>
                <a:spcPts val="480"/>
              </a:spcBef>
              <a:buClr>
                <a:srgbClr val="953734"/>
              </a:buClr>
              <a:buSzPct val="100000"/>
            </a:pPr>
            <a:r>
              <a:rPr lang="en-US" dirty="0" err="1" smtClean="0">
                <a:solidFill>
                  <a:srgbClr val="953734"/>
                </a:solidFill>
              </a:rPr>
              <a:t>Динамические</a:t>
            </a:r>
            <a:r>
              <a:rPr lang="en-US" dirty="0" smtClean="0">
                <a:solidFill>
                  <a:srgbClr val="953734"/>
                </a:solidFill>
              </a:rPr>
              <a:t> </a:t>
            </a:r>
            <a:r>
              <a:rPr lang="en-US" dirty="0" err="1" smtClean="0">
                <a:solidFill>
                  <a:srgbClr val="953734"/>
                </a:solidFill>
              </a:rPr>
              <a:t>части</a:t>
            </a:r>
            <a:r>
              <a:rPr lang="en-US" dirty="0" smtClean="0">
                <a:solidFill>
                  <a:srgbClr val="953734"/>
                </a:solidFill>
              </a:rPr>
              <a:t> </a:t>
            </a:r>
            <a:r>
              <a:rPr lang="en-US" dirty="0" err="1" smtClean="0">
                <a:solidFill>
                  <a:srgbClr val="953734"/>
                </a:solidFill>
              </a:rPr>
              <a:t>приложение</a:t>
            </a:r>
            <a:r>
              <a:rPr lang="en-US" dirty="0" smtClean="0">
                <a:solidFill>
                  <a:srgbClr val="953734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вынесения</a:t>
            </a:r>
            <a:r>
              <a:rPr lang="en-US" dirty="0" smtClean="0"/>
              <a:t> </a:t>
            </a:r>
            <a:r>
              <a:rPr lang="en-US" dirty="0" err="1" smtClean="0"/>
              <a:t>динамического</a:t>
            </a:r>
            <a:r>
              <a:rPr lang="en-US" dirty="0" smtClean="0"/>
              <a:t> </a:t>
            </a:r>
            <a:r>
              <a:rPr lang="en-US" dirty="0" err="1" smtClean="0"/>
              <a:t>функционала</a:t>
            </a:r>
            <a:r>
              <a:rPr lang="en-US" dirty="0" smtClean="0"/>
              <a:t> в </a:t>
            </a:r>
            <a:r>
              <a:rPr lang="en-US" dirty="0" err="1" smtClean="0"/>
              <a:t>скрипты</a:t>
            </a:r>
            <a:r>
              <a:rPr lang="en-US" dirty="0" smtClean="0"/>
              <a:t>)</a:t>
            </a:r>
          </a:p>
          <a:p>
            <a:pPr lvl="1" indent="-285750">
              <a:lnSpc>
                <a:spcPct val="80000"/>
              </a:lnSpc>
              <a:spcBef>
                <a:spcPts val="480"/>
              </a:spcBef>
              <a:buClr>
                <a:srgbClr val="953734"/>
              </a:buClr>
              <a:buSzPct val="100000"/>
            </a:pPr>
            <a:r>
              <a:rPr lang="en-US" dirty="0" smtClean="0">
                <a:solidFill>
                  <a:srgbClr val="953734"/>
                </a:solidFill>
              </a:rPr>
              <a:t>Grails</a:t>
            </a:r>
            <a:r>
              <a:rPr lang="en-US" dirty="0" smtClean="0"/>
              <a:t> (</a:t>
            </a:r>
            <a:r>
              <a:rPr lang="ru-RU" dirty="0" smtClean="0"/>
              <a:t>Внутренний софт, </a:t>
            </a:r>
            <a:r>
              <a:rPr lang="en-US" dirty="0" err="1" smtClean="0"/>
              <a:t>Artifactory</a:t>
            </a:r>
            <a:r>
              <a:rPr lang="en-US" dirty="0" smtClean="0"/>
              <a:t>, </a:t>
            </a:r>
            <a:r>
              <a:rPr lang="en-US" dirty="0" err="1" smtClean="0"/>
              <a:t>Bintray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511157"/>
          </a:xfrm>
        </p:spPr>
        <p:txBody>
          <a:bodyPr/>
          <a:lstStyle/>
          <a:p>
            <a:r>
              <a:rPr lang="en-US" dirty="0" smtClean="0"/>
              <a:t>Point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29600" cy="5643602"/>
          </a:xfrm>
        </p:spPr>
        <p:txBody>
          <a:bodyPr/>
          <a:lstStyle/>
          <a:p>
            <a:r>
              <a:rPr lang="en-US" dirty="0" smtClean="0"/>
              <a:t>Unit-test</a:t>
            </a:r>
            <a:r>
              <a:rPr lang="ru-RU" dirty="0" smtClean="0"/>
              <a:t> в рабочем проекте на </a:t>
            </a:r>
            <a:r>
              <a:rPr lang="en-US" dirty="0" smtClean="0"/>
              <a:t>Groovy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Сценарии на </a:t>
            </a:r>
            <a:r>
              <a:rPr lang="en-US" dirty="0" smtClean="0"/>
              <a:t>Groovy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Grails</a:t>
            </a:r>
            <a:endParaRPr lang="ru-RU" dirty="0"/>
          </a:p>
        </p:txBody>
      </p:sp>
      <p:sp>
        <p:nvSpPr>
          <p:cNvPr id="1026" name="AutoShape 2" descr="https://encrypted-tbn0.gstatic.com/images?q=tbn:ANd9GcQjepC2a8Sy_2_Nn1EbLd-YJVYJwKIjg6IZPX_OmTfUl9spc6Kp"/>
          <p:cNvSpPr>
            <a:spLocks noChangeAspect="1" noChangeArrowheads="1"/>
          </p:cNvSpPr>
          <p:nvPr/>
        </p:nvSpPr>
        <p:spPr bwMode="auto">
          <a:xfrm>
            <a:off x="155575" y="-411163"/>
            <a:ext cx="1152525" cy="857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encrypted-tbn0.gstatic.com/images?q=tbn:ANd9GcQjepC2a8Sy_2_Nn1EbLd-YJVYJwKIjg6IZPX_OmTfUl9spc6K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 descr="D: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1643074" cy="1232306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143248"/>
            <a:ext cx="5429288" cy="147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D: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5143512"/>
            <a:ext cx="3895725" cy="117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D:\groovy-presentation\img\kotik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429684" cy="5394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ECCF1"/>
            </a:gs>
            <a:gs pos="50000">
              <a:srgbClr val="CEE0F6"/>
            </a:gs>
            <a:gs pos="100000">
              <a:srgbClr val="E7F1FA"/>
            </a:gs>
          </a:gsLst>
          <a:lin ang="540001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69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Groovy: Начало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85859"/>
            <a:ext cx="8229600" cy="4840302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90000"/>
              </a:lnSpc>
              <a:spcBef>
                <a:spcPts val="0"/>
              </a:spcBef>
              <a:buClr>
                <a:srgbClr val="17365D"/>
              </a:buClr>
              <a:buSzPct val="98333"/>
            </a:pPr>
            <a:r>
              <a:rPr lang="en-US" sz="2950" b="0" i="0" u="none" strike="noStrike" cap="none" baseline="0" dirty="0" err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Автор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950" dirty="0" smtClean="0">
                <a:solidFill>
                  <a:srgbClr val="C00000"/>
                </a:solidFill>
              </a:rPr>
              <a:t>Джеймс </a:t>
            </a:r>
            <a:r>
              <a:rPr lang="ru-RU" sz="2950" dirty="0" err="1" smtClean="0">
                <a:solidFill>
                  <a:srgbClr val="C00000"/>
                </a:solidFill>
              </a:rPr>
              <a:t>Стрэчен</a:t>
            </a:r>
            <a:r>
              <a:rPr lang="en-US" sz="2950" dirty="0" smtClean="0">
                <a:solidFill>
                  <a:srgbClr val="C00000"/>
                </a:solidFill>
              </a:rPr>
              <a:t> 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(James Strachan),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работал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Apache,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RedHat</a:t>
            </a:r>
            <a:endParaRPr lang="en-US" sz="29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0"/>
              </a:spcBef>
              <a:buClr>
                <a:srgbClr val="17365D"/>
              </a:buClr>
              <a:buSzPct val="98333"/>
              <a:buFont typeface="Calibri"/>
              <a:buChar char="•"/>
            </a:pPr>
            <a:r>
              <a:rPr lang="en-US" sz="2950" b="0" i="0" u="none" strike="noStrike" cap="none" baseline="0" dirty="0" err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Версии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первое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упоминание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2003год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прошел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стандартизацию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JCP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релиз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версии</a:t>
            </a:r>
            <a:r>
              <a:rPr lang="en-US" sz="295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1.0 в 2007 </a:t>
            </a:r>
            <a:r>
              <a:rPr lang="en-US" sz="2950" b="0" i="0" u="none" strike="noStrike" cap="none" baseline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году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сейчас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версия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</a:t>
            </a:r>
            <a:r>
              <a:rPr lang="en-US" sz="2950" dirty="0"/>
              <a:t>2.1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0"/>
              </a:spcBef>
              <a:buClr>
                <a:srgbClr val="17365D"/>
              </a:buClr>
              <a:buSzPct val="98333"/>
              <a:buFont typeface="Calibri"/>
              <a:buChar char="•"/>
            </a:pPr>
            <a:r>
              <a:rPr lang="en-US" sz="2950" b="0" i="0" u="none" strike="noStrike" cap="none" baseline="0" dirty="0" err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Цели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buClr>
                <a:srgbClr val="4F6128"/>
              </a:buClr>
              <a:buSzPct val="100000"/>
              <a:buFont typeface="Calibri"/>
              <a:buChar char="–"/>
            </a:pPr>
            <a:r>
              <a:rPr lang="en-US" sz="2600" b="0" i="0" u="none" strike="noStrike" cap="none" baseline="0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Динамичность</a:t>
            </a:r>
            <a:endParaRPr lang="en-US" sz="2600" b="0" i="0" u="none" strike="noStrike" cap="none" baseline="0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buClr>
                <a:srgbClr val="4F6128"/>
              </a:buClr>
              <a:buSzPct val="100000"/>
              <a:buFont typeface="Calibri"/>
              <a:buChar char="–"/>
            </a:pPr>
            <a:r>
              <a:rPr lang="en-US" sz="2600" b="0" i="0" u="none" strike="noStrike" cap="none" baseline="0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Скорость</a:t>
            </a:r>
            <a:r>
              <a:rPr lang="en-US" sz="2600" b="0" i="0" u="none" strike="noStrike" cap="none" baseline="0" dirty="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разработки</a:t>
            </a:r>
            <a:endParaRPr lang="en-US" sz="2600" b="0" i="0" u="none" strike="noStrike" cap="none" baseline="0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buClr>
                <a:srgbClr val="4F6128"/>
              </a:buClr>
              <a:buSzPct val="100000"/>
              <a:buFont typeface="Calibri"/>
              <a:buChar char="–"/>
            </a:pPr>
            <a:r>
              <a:rPr lang="en-US" sz="2600" b="0" i="0" u="none" strike="noStrike" cap="none" baseline="0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Простота</a:t>
            </a:r>
            <a:r>
              <a:rPr lang="en-US" sz="2600" b="0" i="0" u="none" strike="noStrike" cap="none" baseline="0" dirty="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baseline="0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синтаксиса</a:t>
            </a:r>
            <a:endParaRPr lang="en-US" sz="2600" b="0" i="0" u="none" strike="noStrike" cap="none" baseline="0" dirty="0">
              <a:solidFill>
                <a:srgbClr val="4F61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0"/>
              </a:spcBef>
              <a:buClr>
                <a:srgbClr val="17365D"/>
              </a:buClr>
              <a:buSzPct val="98333"/>
              <a:buFont typeface="Calibri"/>
              <a:buChar char="•"/>
            </a:pPr>
            <a:r>
              <a:rPr lang="en-US" sz="2950" b="0" i="0" u="none" strike="noStrike" cap="none" baseline="0" dirty="0" err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Поддержка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95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Spring Source</a:t>
            </a:r>
            <a:r>
              <a:rPr lang="en-US" sz="2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295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Groovy Community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683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public class </a:t>
            </a:r>
            <a:r>
              <a:rPr lang="en-US" sz="44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Groovy </a:t>
            </a:r>
            <a:r>
              <a:rPr lang="en-US" sz="4400" b="0" i="0" u="none" strike="noStrike" cap="none" baseline="0" dirty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  <a:r>
              <a:rPr lang="en-US" sz="44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3929067"/>
            <a:ext cx="8229600" cy="21431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buClr>
                <a:srgbClr val="953734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 baseline="0" dirty="0" err="1" smtClean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Компиляция</a:t>
            </a:r>
            <a:r>
              <a:rPr lang="en-US" sz="2400" b="0" i="0" u="none" strike="noStrike" cap="none" baseline="0" dirty="0" smtClean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en-US" sz="2400" b="0" i="0" u="none" strike="noStrike" cap="none" baseline="0" dirty="0" err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байткод</a:t>
            </a:r>
            <a:r>
              <a:rPr lang="en-US" sz="2400" b="0" i="0" u="none" strike="noStrike" cap="none" baseline="0" dirty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динамический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Virtual Machine)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buClr>
                <a:srgbClr val="953734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 baseline="0" dirty="0" err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Поддержка</a:t>
            </a:r>
            <a:r>
              <a:rPr lang="en-US" sz="2400" b="0" i="0" u="none" strike="noStrike" cap="none" baseline="0" dirty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синтаксиса</a:t>
            </a:r>
            <a:r>
              <a:rPr lang="en-US" sz="2400" b="0" i="0" u="none" strike="noStrike" cap="none" baseline="0" dirty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 JAVA.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Исходный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Groovy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код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buClr>
                <a:srgbClr val="953734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 baseline="0" dirty="0" err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Двухсторонняя</a:t>
            </a:r>
            <a:r>
              <a:rPr lang="en-US" sz="2400" b="0" i="0" u="none" strike="noStrike" cap="none" baseline="0" dirty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совместимость</a:t>
            </a:r>
            <a:r>
              <a:rPr lang="en-US" sz="2400" b="0" i="0" u="none" strike="noStrike" cap="none" baseline="0" dirty="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(Java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классы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доступны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Groovy и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наоборот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071546"/>
            <a:ext cx="4786346" cy="27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53"/>
            <a:ext cx="8229600" cy="1435799"/>
          </a:xfrm>
          <a:prstGeom prst="rect">
            <a:avLst/>
          </a:prstGeom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Запуск</a:t>
            </a:r>
          </a:p>
          <a:p>
            <a:pPr>
              <a:buNone/>
            </a:pPr>
            <a:r>
              <a:rPr lang="en-US"/>
              <a:t>“Поехали!” Ю. Гагарин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2024450"/>
            <a:ext cx="8229600" cy="410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 err="1"/>
              <a:t>GroovyConsole</a:t>
            </a:r>
            <a:endParaRPr lang="en-US" sz="3600" dirty="0"/>
          </a:p>
          <a:p>
            <a:pPr marL="457200" lvl="0" indent="-457200" rtl="0"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 err="1"/>
              <a:t>Командная</a:t>
            </a:r>
            <a:r>
              <a:rPr lang="en-US" sz="3600" dirty="0"/>
              <a:t> </a:t>
            </a:r>
            <a:r>
              <a:rPr lang="en-US" sz="3600" dirty="0" err="1"/>
              <a:t>строка</a:t>
            </a:r>
            <a:endParaRPr lang="en-US" sz="3600" dirty="0"/>
          </a:p>
          <a:p>
            <a:pPr marL="457200" lvl="0" indent="-457200" rtl="0"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/>
              <a:t>IDE (</a:t>
            </a:r>
            <a:r>
              <a:rPr lang="en-US" sz="3600" dirty="0" err="1"/>
              <a:t>NetBeans</a:t>
            </a:r>
            <a:r>
              <a:rPr lang="en-US" sz="3600" dirty="0"/>
              <a:t>, Eclipse, </a:t>
            </a:r>
            <a:r>
              <a:rPr lang="en-US" sz="3600" dirty="0" err="1"/>
              <a:t>Intellij</a:t>
            </a:r>
            <a:r>
              <a:rPr lang="en-US" sz="3600" dirty="0"/>
              <a:t> idea)</a:t>
            </a:r>
          </a:p>
          <a:p>
            <a:pPr marL="457200" lvl="0" indent="-457200"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/>
              <a:t>Build tools: Maven, </a:t>
            </a:r>
            <a:r>
              <a:rPr lang="en-US" sz="3600" dirty="0" err="1"/>
              <a:t>Gradle</a:t>
            </a:r>
            <a:r>
              <a:rPr lang="en-US" sz="3600" dirty="0"/>
              <a:t>, Ant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69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GroovyConsole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071550"/>
            <a:ext cx="4810125" cy="3038475"/>
          </a:xfrm>
          <a:prstGeom prst="rect">
            <a:avLst/>
          </a:prstGeom>
        </p:spPr>
      </p:pic>
      <p:sp>
        <p:nvSpPr>
          <p:cNvPr id="106" name="Shape 106"/>
          <p:cNvSpPr txBox="1"/>
          <p:nvPr/>
        </p:nvSpPr>
        <p:spPr>
          <a:xfrm>
            <a:off x="528650" y="4329125"/>
            <a:ext cx="8158199" cy="202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buClr>
                <a:srgbClr val="000000"/>
              </a:buClr>
              <a:buSzPct val="100000"/>
              <a:buFont typeface="Calibri"/>
              <a:buAutoNum type="romanU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Минимальная подсветка синтаксиса</a:t>
            </a:r>
          </a:p>
          <a:p>
            <a:pPr marL="457200" lvl="0" indent="-457200" rtl="0">
              <a:buClr>
                <a:srgbClr val="000000"/>
              </a:buClr>
              <a:buSzPct val="100000"/>
              <a:buFont typeface="Calibri"/>
              <a:buAutoNum type="romanU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Результат в том же окне</a:t>
            </a:r>
          </a:p>
          <a:p>
            <a:pPr marL="457200" lvl="0" indent="-457200" rtl="0">
              <a:buClr>
                <a:srgbClr val="000000"/>
              </a:buClr>
              <a:buSzPct val="100000"/>
              <a:buFont typeface="Calibri"/>
              <a:buAutoNum type="romanU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Присутсвует в дистрибутиве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9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Командная строка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7158" y="3357562"/>
            <a:ext cx="8090775" cy="3071834"/>
          </a:xfrm>
          <a:prstGeom prst="rect">
            <a:avLst/>
          </a:prstGeom>
        </p:spPr>
      </p:pic>
      <p:pic>
        <p:nvPicPr>
          <p:cNvPr id="113" name="Shape 1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8595" y="1214421"/>
            <a:ext cx="4088884" cy="214313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25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163970"/>
            <a:ext cx="8229600" cy="494122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69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Динамическая типизация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46"/>
            <a:ext cx="4124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071546"/>
            <a:ext cx="39243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266</Words>
  <Application>Microsoft Office PowerPoint</Application>
  <PresentationFormat>Экран (4:3)</PresentationFormat>
  <Paragraphs>62</Paragraphs>
  <Slides>23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Эй, ты, птичка летим со мной, там столько вкусного</vt:lpstr>
      <vt:lpstr>Слайд 2</vt:lpstr>
      <vt:lpstr>Groovy: Начало</vt:lpstr>
      <vt:lpstr>public class Groovy extends Java</vt:lpstr>
      <vt:lpstr>Запуск “Поехали!” Ю. Гагарин</vt:lpstr>
      <vt:lpstr>GroovyConsole</vt:lpstr>
      <vt:lpstr>Командная строка</vt:lpstr>
      <vt:lpstr>IDE</vt:lpstr>
      <vt:lpstr>Syntax: Динамическая типизация</vt:lpstr>
      <vt:lpstr>Groovy Beans, Strings and GString</vt:lpstr>
      <vt:lpstr>Syntax: перегрузка операций</vt:lpstr>
      <vt:lpstr>Замыкания и Lambda </vt:lpstr>
      <vt:lpstr>Groovy - Closures</vt:lpstr>
      <vt:lpstr>Cинтаксис для коллекций</vt:lpstr>
      <vt:lpstr>Cинтаксис для коллекций</vt:lpstr>
      <vt:lpstr>Регульные выражения</vt:lpstr>
      <vt:lpstr>SQL</vt:lpstr>
      <vt:lpstr>XML</vt:lpstr>
      <vt:lpstr>XML</vt:lpstr>
      <vt:lpstr>Категории</vt:lpstr>
      <vt:lpstr>Итого</vt:lpstr>
      <vt:lpstr>Point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nushmodin</cp:lastModifiedBy>
  <cp:revision>150</cp:revision>
  <dcterms:modified xsi:type="dcterms:W3CDTF">2014-01-27T10:22:20Z</dcterms:modified>
</cp:coreProperties>
</file>