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69" r:id="rId3"/>
    <p:sldId id="265" r:id="rId4"/>
    <p:sldId id="267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1" r:id="rId15"/>
    <p:sldId id="286" r:id="rId16"/>
    <p:sldId id="287" r:id="rId17"/>
    <p:sldId id="283" r:id="rId18"/>
    <p:sldId id="284" r:id="rId19"/>
    <p:sldId id="312" r:id="rId20"/>
    <p:sldId id="313" r:id="rId21"/>
    <p:sldId id="314" r:id="rId22"/>
    <p:sldId id="329" r:id="rId23"/>
    <p:sldId id="262" r:id="rId24"/>
    <p:sldId id="323" r:id="rId25"/>
    <p:sldId id="263" r:id="rId26"/>
    <p:sldId id="317" r:id="rId27"/>
    <p:sldId id="318" r:id="rId28"/>
    <p:sldId id="319" r:id="rId29"/>
    <p:sldId id="331" r:id="rId30"/>
    <p:sldId id="320" r:id="rId31"/>
    <p:sldId id="321" r:id="rId32"/>
    <p:sldId id="33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76B-BDF6-42EE-8874-CC2274F52C6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CB31E-0523-4592-A311-E1CE47BF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7C8CC9-FD14-4B93-AC05-2F7429C385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0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7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3228-58BB-4E21-9446-EB1D16CD9EB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779B-E3A7-458C-9B28-76FF1C73A85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849C-7E6B-4B9D-8DEF-BFB790E81568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DFA6-5DB2-4E9B-A80A-76812AB2D72D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189-919D-427B-8531-83158AAF364D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1D32-6441-487A-9AEF-7DA570E656CE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9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35EA-A837-47D5-8596-29BC5518964E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9D59-FDF8-4F5A-A399-47F74EADBCF3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B2AA-8ECB-4ACD-9D63-3BA92C66DE3E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2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A87E-1A5D-4EAC-8039-14C554D5DE0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2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92AC-7DA6-41D1-B813-711EFD667CDE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4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8F43-1419-45F8-BDA0-854F2A2EEF24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1B51-CEBA-4273-B65A-518C7B7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sh/papaja/issues" TargetMode="External"/><Relationship Id="rId2" Type="http://schemas.openxmlformats.org/officeDocument/2006/relationships/hyperlink" Target="https://github.com/crsh/papaja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5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sz="5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73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shorttitle</a:t>
            </a:r>
            <a:r>
              <a:rPr lang="en-US" dirty="0"/>
              <a:t> – running head</a:t>
            </a:r>
          </a:p>
          <a:p>
            <a:r>
              <a:rPr lang="en-US" b="1" dirty="0" err="1"/>
              <a:t>authornote</a:t>
            </a:r>
            <a:r>
              <a:rPr lang="en-US" dirty="0"/>
              <a:t> (can fully delete or modify)</a:t>
            </a:r>
          </a:p>
          <a:p>
            <a:r>
              <a:rPr lang="en-US" b="1" dirty="0" err="1"/>
              <a:t>wordcount</a:t>
            </a:r>
            <a:r>
              <a:rPr lang="en-US" dirty="0"/>
              <a:t> (probably useless at this point)</a:t>
            </a:r>
          </a:p>
          <a:p>
            <a:r>
              <a:rPr lang="en-US" b="1" dirty="0"/>
              <a:t>bibliography</a:t>
            </a:r>
            <a:r>
              <a:rPr lang="en-US" dirty="0"/>
              <a:t> (we'll talk more about this)</a:t>
            </a:r>
          </a:p>
          <a:p>
            <a:r>
              <a:rPr lang="en-US" b="1" dirty="0" err="1"/>
              <a:t>linenumbers</a:t>
            </a:r>
            <a:r>
              <a:rPr lang="en-US" dirty="0"/>
              <a:t> – lines continuously numbered throughout the manuscript</a:t>
            </a:r>
          </a:p>
          <a:p>
            <a:r>
              <a:rPr lang="en-US" b="1" dirty="0" err="1"/>
              <a:t>floatsintext</a:t>
            </a:r>
            <a:r>
              <a:rPr lang="en-US" dirty="0"/>
              <a:t> – figures &amp; tables positioned at the end of the document (APA) or included in the body</a:t>
            </a:r>
            <a:endParaRPr lang="en-US" b="1" dirty="0"/>
          </a:p>
          <a:p>
            <a:r>
              <a:rPr lang="en-US" b="1" dirty="0"/>
              <a:t>mask</a:t>
            </a:r>
            <a:r>
              <a:rPr lang="en-US" dirty="0"/>
              <a:t> – removes author names, affiliations, and author note from the title page (for blind peer-review)</a:t>
            </a:r>
          </a:p>
          <a:p>
            <a:r>
              <a:rPr lang="en-US" b="1" dirty="0" err="1"/>
              <a:t>classoption</a:t>
            </a:r>
            <a:r>
              <a:rPr lang="en-US" dirty="0"/>
              <a:t> – style of the document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dirty="0"/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</a:t>
            </a:r>
            <a:r>
              <a:rPr lang="en-US" dirty="0"/>
              <a:t>)</a:t>
            </a:r>
          </a:p>
          <a:p>
            <a:r>
              <a:rPr lang="en-US" b="1" dirty="0"/>
              <a:t>output</a:t>
            </a:r>
            <a:r>
              <a:rPr lang="en-US" dirty="0"/>
              <a:t>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::apa6_pdf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::apa6_word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47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some stuff!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some of the options on the previous slide</a:t>
            </a:r>
          </a:p>
          <a:p>
            <a:r>
              <a:rPr lang="en-US" dirty="0"/>
              <a:t>Specifically, try changing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classoption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</a:t>
            </a:r>
            <a:endParaRPr lang="en-US" dirty="0"/>
          </a:p>
          <a:p>
            <a:r>
              <a:rPr lang="en-US" dirty="0"/>
              <a:t>Try other things,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3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 references in your paper, you must:</a:t>
            </a:r>
          </a:p>
          <a:p>
            <a:pPr lvl="1"/>
            <a:r>
              <a:rPr lang="en-US" dirty="0"/>
              <a:t>Create an external .bib file using </a:t>
            </a:r>
            <a:r>
              <a:rPr lang="en-US" dirty="0" err="1"/>
              <a:t>LaTeX</a:t>
            </a:r>
            <a:r>
              <a:rPr lang="en-US" dirty="0"/>
              <a:t> formatting (we'll get to this)</a:t>
            </a:r>
          </a:p>
          <a:p>
            <a:pPr lvl="1"/>
            <a:r>
              <a:rPr lang="en-US" dirty="0"/>
              <a:t>Include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bibliography: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nameOfYourBibFile.bib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YAML</a:t>
            </a:r>
          </a:p>
          <a:p>
            <a:pPr lvl="1"/>
            <a:r>
              <a:rPr lang="en-US" dirty="0"/>
              <a:t>Refer to the citations in text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Open up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references.bib</a:t>
            </a:r>
            <a:r>
              <a:rPr lang="en-US" dirty="0">
                <a:cs typeface="Courier New" panose="02070309020205020404" pitchFamily="49" charset="0"/>
              </a:rPr>
              <a:t> file that was automatically created when you rendered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Rmd</a:t>
            </a:r>
            <a:r>
              <a:rPr lang="en-US" dirty="0">
                <a:cs typeface="Courier New" panose="02070309020205020404" pitchFamily="49" charset="0"/>
              </a:rPr>
              <a:t>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9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.bib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440680"/>
          </a:xfrm>
        </p:spPr>
        <p:txBody>
          <a:bodyPr/>
          <a:lstStyle/>
          <a:p>
            <a:r>
              <a:rPr lang="en-US" dirty="0"/>
              <a:t>Using Google Scholar is perhaps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905000"/>
            <a:ext cx="7286625" cy="190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86691" y="3445164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5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.bib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4406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22" y="1993448"/>
            <a:ext cx="3735705" cy="3656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99491" y="5421745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.bib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4406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 the result</a:t>
            </a:r>
          </a:p>
          <a:p>
            <a:r>
              <a:rPr lang="en-US" dirty="0"/>
              <a:t>Paste it into your .bib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Edit the tag (for in-text reference) as desired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3345" y="3990110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9" y="1443037"/>
            <a:ext cx="669607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56" y="3949555"/>
            <a:ext cx="4133850" cy="13049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68582" y="4110182"/>
            <a:ext cx="812800" cy="0"/>
          </a:xfrm>
          <a:prstGeom prst="line">
            <a:avLst/>
          </a:prstGeom>
          <a:ln w="19050">
            <a:solidFill>
              <a:srgbClr val="F93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39454" y="1611746"/>
            <a:ext cx="1343891" cy="0"/>
          </a:xfrm>
          <a:prstGeom prst="line">
            <a:avLst/>
          </a:prstGeom>
          <a:ln w="19050">
            <a:solidFill>
              <a:srgbClr val="F93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text citations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-3" y="1825625"/>
          <a:ext cx="12192002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Citation Style </a:t>
                      </a:r>
                      <a:r>
                        <a:rPr lang="en-US" sz="3200" b="0" dirty="0"/>
                        <a:t>(using</a:t>
                      </a:r>
                      <a:r>
                        <a:rPr lang="en-US" sz="3200" b="0" baseline="0" dirty="0"/>
                        <a:t> the tag)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@Briggs11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Briggs and Weeks (2011)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900" dirty="0">
                          <a:effectLst/>
                        </a:rPr>
                        <a:t>[see @Baldwin2014; @Caruso2000]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900" dirty="0">
                          <a:effectLst/>
                        </a:rPr>
                        <a:t>(see Baldwin et al. 2014; Caruso 2000)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[@Linn02, p. 9]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(Linn and </a:t>
                      </a:r>
                      <a:r>
                        <a:rPr lang="en-US" sz="3200" dirty="0" err="1">
                          <a:effectLst/>
                        </a:rPr>
                        <a:t>Haug</a:t>
                      </a:r>
                      <a:r>
                        <a:rPr lang="en-US" sz="3200" dirty="0">
                          <a:effectLst/>
                        </a:rPr>
                        <a:t> 2002, p. 9)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>
                          <a:effectLst/>
                        </a:rPr>
                        <a:t>[-@Goldhaber08]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(2008)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687" y="5081285"/>
            <a:ext cx="1077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papaja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references are included automatically at the end of the document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not true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documents (we’ll get to this)</a:t>
            </a:r>
          </a:p>
        </p:txBody>
      </p:sp>
    </p:spTree>
    <p:extLst>
      <p:ext uri="{BB962C8B-B14F-4D97-AF65-F5344CB8AC3E}">
        <p14:creationId xmlns:p14="http://schemas.microsoft.com/office/powerpoint/2010/main" val="234656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724"/>
            <a:ext cx="12192000" cy="1986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8" y="3551236"/>
            <a:ext cx="5656176" cy="2535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41" y="3443865"/>
            <a:ext cx="5905500" cy="2981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68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rendering?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sure to install </a:t>
            </a:r>
            <a:r>
              <a:rPr lang="en-US" dirty="0" err="1"/>
              <a:t>tinyTex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Still having trouble?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reinstall_tinytex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having trouble?</a:t>
            </a:r>
          </a:p>
          <a:p>
            <a:pPr lvl="1"/>
            <a:r>
              <a:rPr lang="en-US" dirty="0"/>
              <a:t>Ugh…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0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  <a:p>
            <a:r>
              <a:rPr lang="en-US" b="1" dirty="0"/>
              <a:t>author</a:t>
            </a:r>
            <a:r>
              <a:rPr lang="en-US" dirty="0"/>
              <a:t> &amp; author info</a:t>
            </a:r>
          </a:p>
          <a:p>
            <a:r>
              <a:rPr lang="en-US" b="1" dirty="0"/>
              <a:t>abstract</a:t>
            </a:r>
          </a:p>
          <a:p>
            <a:r>
              <a:rPr lang="en-US" b="1" dirty="0"/>
              <a:t>keywords</a:t>
            </a:r>
          </a:p>
          <a:p>
            <a:endParaRPr lang="en-US" b="1" dirty="0"/>
          </a:p>
          <a:p>
            <a:r>
              <a:rPr lang="en-US" dirty="0"/>
              <a:t>Be careful with copying/pasting the default YAML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7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render R Markdown documents into APA manuscripts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package</a:t>
            </a:r>
          </a:p>
          <a:p>
            <a:r>
              <a:rPr lang="en-US" dirty="0"/>
              <a:t>Understand how to include citations in an R Markdown document</a:t>
            </a:r>
          </a:p>
          <a:p>
            <a:r>
              <a:rPr lang="en-US" dirty="0"/>
              <a:t>Render an R Markdown document as an APA manuscript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10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shorttitle</a:t>
            </a:r>
            <a:r>
              <a:rPr lang="en-US" dirty="0"/>
              <a:t> – running head</a:t>
            </a:r>
          </a:p>
          <a:p>
            <a:r>
              <a:rPr lang="en-US" b="1" dirty="0" err="1"/>
              <a:t>authornote</a:t>
            </a:r>
            <a:r>
              <a:rPr lang="en-US" dirty="0"/>
              <a:t> (can fully delete or modify)</a:t>
            </a:r>
          </a:p>
          <a:p>
            <a:r>
              <a:rPr lang="en-US" b="1" dirty="0" err="1"/>
              <a:t>wordcount</a:t>
            </a:r>
            <a:r>
              <a:rPr lang="en-US" dirty="0"/>
              <a:t> (probably useless at this point)</a:t>
            </a:r>
          </a:p>
          <a:p>
            <a:r>
              <a:rPr lang="en-US" b="1" dirty="0"/>
              <a:t>bibliography</a:t>
            </a:r>
            <a:r>
              <a:rPr lang="en-US" dirty="0"/>
              <a:t> (we'll talk more about this)</a:t>
            </a:r>
          </a:p>
          <a:p>
            <a:r>
              <a:rPr lang="en-US" b="1" dirty="0" err="1"/>
              <a:t>linenumbers</a:t>
            </a:r>
            <a:r>
              <a:rPr lang="en-US" dirty="0"/>
              <a:t> – lines continuously numbered throughout the manuscript</a:t>
            </a:r>
          </a:p>
          <a:p>
            <a:r>
              <a:rPr lang="en-US" b="1" dirty="0" err="1"/>
              <a:t>floatsintext</a:t>
            </a:r>
            <a:r>
              <a:rPr lang="en-US" dirty="0"/>
              <a:t> – figures &amp; tables positioned at the end of the document (APA) or included in the body</a:t>
            </a:r>
            <a:endParaRPr lang="en-US" b="1" dirty="0"/>
          </a:p>
          <a:p>
            <a:r>
              <a:rPr lang="en-US" b="1" dirty="0"/>
              <a:t>mask</a:t>
            </a:r>
            <a:r>
              <a:rPr lang="en-US" dirty="0"/>
              <a:t> – removes author names, affiliations, and author note from the title page (for blind peer-review)</a:t>
            </a:r>
          </a:p>
          <a:p>
            <a:r>
              <a:rPr lang="en-US" b="1" dirty="0" err="1"/>
              <a:t>classoption</a:t>
            </a:r>
            <a:r>
              <a:rPr lang="en-US" dirty="0"/>
              <a:t> – style of the document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dirty="0"/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</a:t>
            </a:r>
            <a:r>
              <a:rPr lang="en-US" dirty="0"/>
              <a:t>)</a:t>
            </a:r>
          </a:p>
          <a:p>
            <a:r>
              <a:rPr lang="en-US" b="1" dirty="0"/>
              <a:t>output</a:t>
            </a:r>
            <a:r>
              <a:rPr lang="en-US" dirty="0"/>
              <a:t> –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::apa6_pdf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::apa6_word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2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D3A-8BBA-40E8-948D-9C6925FFCE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905D6"/>
          </a:solidFill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169A-3893-4489-B19E-6BB41CE2AC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905D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Modify some of the YAML options!</a:t>
            </a:r>
          </a:p>
          <a:p>
            <a:r>
              <a:rPr lang="en-US" dirty="0"/>
              <a:t>Change: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classoption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Under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</a:t>
            </a:r>
          </a:p>
          <a:p>
            <a:pPr lvl="2"/>
            <a:r>
              <a:rPr lang="en-US" dirty="0"/>
              <a:t>include your name, address, and email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Under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affiliation:</a:t>
            </a:r>
          </a:p>
          <a:p>
            <a:pPr lvl="2"/>
            <a:r>
              <a:rPr lang="en-US" dirty="0"/>
              <a:t>change the first institution to “University of Oregon”</a:t>
            </a:r>
          </a:p>
          <a:p>
            <a:r>
              <a:rPr lang="en-US" dirty="0"/>
              <a:t>Render again!</a:t>
            </a:r>
          </a:p>
          <a:p>
            <a:pPr lvl="1"/>
            <a:r>
              <a:rPr lang="en-US" dirty="0"/>
              <a:t>this might take some time, too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BE3C-1A87-43A5-917F-DC9CC2D9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0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Citations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3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/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references.bib</a:t>
            </a:r>
            <a:r>
              <a:rPr lang="en-US" dirty="0"/>
              <a:t> generated automatically</a:t>
            </a:r>
          </a:p>
          <a:p>
            <a:r>
              <a:rPr lang="en-US" dirty="0"/>
              <a:t>Paste in your </a:t>
            </a:r>
            <a:r>
              <a:rPr lang="en-US" dirty="0" err="1"/>
              <a:t>BibTex</a:t>
            </a:r>
            <a:r>
              <a:rPr lang="en-US" dirty="0"/>
              <a:t> references there</a:t>
            </a:r>
          </a:p>
          <a:p>
            <a:r>
              <a:rPr lang="en-US" dirty="0"/>
              <a:t>Remember to cite the R packages that you use!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citation(“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[demo]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1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Open up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references.bib</a:t>
            </a:r>
            <a:r>
              <a:rPr lang="en-US" dirty="0">
                <a:cs typeface="Courier New" panose="02070309020205020404" pitchFamily="49" charset="0"/>
              </a:rPr>
              <a:t> file that was automatically created when you rendered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Rmd</a:t>
            </a:r>
            <a:r>
              <a:rPr lang="en-US" dirty="0">
                <a:cs typeface="Courier New" panose="02070309020205020404" pitchFamily="49" charset="0"/>
              </a:rPr>
              <a:t> document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also use a text editor instead of RStudio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[demo]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7394"/>
            <a:ext cx="10515600" cy="4850606"/>
          </a:xfrm>
        </p:spPr>
        <p:txBody>
          <a:bodyPr/>
          <a:lstStyle/>
          <a:p>
            <a:r>
              <a:rPr lang="en-US" dirty="0"/>
              <a:t>Using Google Scholar is perhaps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776542"/>
            <a:ext cx="7286625" cy="190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86691" y="4316706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2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22" y="1993448"/>
            <a:ext cx="3735705" cy="3656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699491" y="5421745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9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384"/>
            <a:ext cx="10515600" cy="4990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 the result</a:t>
            </a:r>
          </a:p>
          <a:p>
            <a:r>
              <a:rPr lang="en-US" dirty="0"/>
              <a:t>Paste it into your .bib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Edit the tag (for in-text reference) as desired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3345" y="4440174"/>
            <a:ext cx="535709" cy="314036"/>
          </a:xfrm>
          <a:prstGeom prst="straightConnector1">
            <a:avLst/>
          </a:prstGeom>
          <a:ln w="142875">
            <a:solidFill>
              <a:srgbClr val="F937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9" y="1893101"/>
            <a:ext cx="669607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56" y="4399619"/>
            <a:ext cx="4133850" cy="13049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68582" y="4560246"/>
            <a:ext cx="812800" cy="0"/>
          </a:xfrm>
          <a:prstGeom prst="line">
            <a:avLst/>
          </a:prstGeom>
          <a:ln w="19050">
            <a:solidFill>
              <a:srgbClr val="F93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39454" y="2061810"/>
            <a:ext cx="1343891" cy="0"/>
          </a:xfrm>
          <a:prstGeom prst="line">
            <a:avLst/>
          </a:prstGeom>
          <a:ln w="19050">
            <a:solidFill>
              <a:srgbClr val="F93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D3A-8BBA-40E8-948D-9C6925FFCE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905D6"/>
          </a:solidFill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169A-3893-4489-B19E-6BB41CE2AC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905D6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scholar.google.com/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 two references</a:t>
            </a:r>
          </a:p>
          <a:p>
            <a:pPr lvl="1"/>
            <a:r>
              <a:rPr lang="en-US" dirty="0"/>
              <a:t>They can be your own!</a:t>
            </a:r>
          </a:p>
          <a:p>
            <a:pPr lvl="1"/>
            <a:r>
              <a:rPr lang="en-US" dirty="0"/>
              <a:t>Your favorite article</a:t>
            </a:r>
          </a:p>
          <a:p>
            <a:pPr lvl="1"/>
            <a:r>
              <a:rPr lang="en-US" dirty="0"/>
              <a:t>An article you are reading for another class</a:t>
            </a:r>
          </a:p>
          <a:p>
            <a:pPr lvl="1"/>
            <a:r>
              <a:rPr lang="en-US" dirty="0"/>
              <a:t>An article written by your advisor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Open your r-</a:t>
            </a:r>
            <a:r>
              <a:rPr lang="en-US" dirty="0" err="1"/>
              <a:t>references.bib</a:t>
            </a:r>
            <a:r>
              <a:rPr lang="en-US" dirty="0"/>
              <a:t> file in </a:t>
            </a:r>
            <a:r>
              <a:rPr lang="en-US" dirty="0" err="1"/>
              <a:t>RMarkdown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Add two </a:t>
            </a:r>
            <a:r>
              <a:rPr lang="en-US" dirty="0" err="1"/>
              <a:t>BibTex</a:t>
            </a:r>
            <a:r>
              <a:rPr lang="en-US" dirty="0"/>
              <a:t> references to the r-</a:t>
            </a:r>
            <a:r>
              <a:rPr lang="en-US" dirty="0" err="1"/>
              <a:t>references.bib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make sure you note the tag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Save the r-</a:t>
            </a:r>
            <a:r>
              <a:rPr lang="en-US" dirty="0" err="1"/>
              <a:t>references.bib</a:t>
            </a:r>
            <a:r>
              <a:rPr lang="en-US" dirty="0"/>
              <a:t> file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BE3C-1A87-43A5-917F-DC9CC2D9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text citations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-3" y="1825625"/>
          <a:ext cx="12192002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Citation Style </a:t>
                      </a:r>
                      <a:r>
                        <a:rPr lang="en-US" sz="3200" b="0" dirty="0"/>
                        <a:t>(using</a:t>
                      </a:r>
                      <a:r>
                        <a:rPr lang="en-US" sz="3200" b="0" baseline="0" dirty="0"/>
                        <a:t> the tag)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@Briggs11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Briggs and Weeks (2011)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900" dirty="0">
                          <a:effectLst/>
                        </a:rPr>
                        <a:t>[see @Baldwin2014; @Caruso2000]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900" dirty="0">
                          <a:effectLst/>
                        </a:rPr>
                        <a:t>(see Baldwin et al. 2014; Caruso 2000)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[@Linn02, p. 9]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(Linn and </a:t>
                      </a:r>
                      <a:r>
                        <a:rPr lang="en-US" sz="3200" dirty="0" err="1">
                          <a:effectLst/>
                        </a:rPr>
                        <a:t>Haug</a:t>
                      </a:r>
                      <a:r>
                        <a:rPr lang="en-US" sz="3200" dirty="0">
                          <a:effectLst/>
                        </a:rPr>
                        <a:t> 2002, p. 9)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[-@Goldhaber08]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effectLst/>
                        </a:rPr>
                        <a:t>(2008)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687" y="5081285"/>
            <a:ext cx="1077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papaja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references are included automatically at the end of the document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not true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documents</a:t>
            </a:r>
          </a:p>
        </p:txBody>
      </p:sp>
    </p:spTree>
    <p:extLst>
      <p:ext uri="{BB962C8B-B14F-4D97-AF65-F5344CB8AC3E}">
        <p14:creationId xmlns:p14="http://schemas.microsoft.com/office/powerpoint/2010/main" val="9011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91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{</a:t>
            </a:r>
            <a:r>
              <a:rPr lang="en-US" dirty="0" err="1">
                <a:hlinkClick r:id="rId2"/>
              </a:rPr>
              <a:t>papaja</a:t>
            </a:r>
            <a:r>
              <a:rPr lang="en-US" dirty="0">
                <a:hlinkClick r:id="rId2"/>
              </a:rPr>
              <a:t>}</a:t>
            </a:r>
            <a:r>
              <a:rPr lang="en-US" dirty="0"/>
              <a:t> has been around for several years now, but is still not on CRAN</a:t>
            </a:r>
          </a:p>
          <a:p>
            <a:r>
              <a:rPr lang="en-US" dirty="0"/>
              <a:t>Some evidence that great packages do not have to live on CRAN</a:t>
            </a:r>
          </a:p>
          <a:p>
            <a:r>
              <a:rPr lang="en-US" dirty="0"/>
              <a:t>The package is seemingly perpetually under development. What does this mean?</a:t>
            </a:r>
          </a:p>
          <a:p>
            <a:pPr lvl="1"/>
            <a:r>
              <a:rPr lang="en-US" dirty="0"/>
              <a:t>Re-install regularly</a:t>
            </a:r>
          </a:p>
          <a:p>
            <a:pPr lvl="1"/>
            <a:r>
              <a:rPr lang="en-US" dirty="0"/>
              <a:t>Not everything may work perfect - don't worry though, most things do</a:t>
            </a:r>
          </a:p>
          <a:p>
            <a:pPr lvl="1"/>
            <a:r>
              <a:rPr lang="en-US" dirty="0"/>
              <a:t>You may want to peruse the current </a:t>
            </a:r>
            <a:r>
              <a:rPr lang="en-US" dirty="0">
                <a:hlinkClick r:id="rId3"/>
              </a:rPr>
              <a:t>issues</a:t>
            </a:r>
            <a:endParaRPr lang="en-US" dirty="0"/>
          </a:p>
          <a:p>
            <a:pPr lvl="2"/>
            <a:r>
              <a:rPr lang="en-US" dirty="0"/>
              <a:t>If you run into one (and you're sure it's an issue) consider opening one yourself</a:t>
            </a:r>
          </a:p>
          <a:p>
            <a:pPr lvl="2"/>
            <a:r>
              <a:rPr lang="en-US" dirty="0"/>
              <a:t>Bonus - the developer is very kind, so even if you open up a silly issue, he's likely to be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88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724"/>
            <a:ext cx="12192000" cy="1986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8" y="3551236"/>
            <a:ext cx="5656176" cy="2535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41" y="3443865"/>
            <a:ext cx="5905500" cy="2981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308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D3A-8BBA-40E8-948D-9C6925FFCE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905D6"/>
          </a:solidFill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169A-3893-4489-B19E-6BB41CE2AC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905D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 your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r>
              <a:rPr lang="en-US" dirty="0"/>
              <a:t> document, add in text citations for each of the two references you just added to r-</a:t>
            </a:r>
            <a:r>
              <a:rPr lang="en-US" dirty="0" err="1"/>
              <a:t>references.bib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Start a sentence with one citation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the second citation at the end of a sentence in parentheses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BE3C-1A87-43A5-917F-DC9CC2D9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papaja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45920"/>
            <a:ext cx="11268075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680" y="4800600"/>
            <a:ext cx="5257800" cy="6172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0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1" y="1541311"/>
            <a:ext cx="1932277" cy="53166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9709" y="1932709"/>
            <a:ext cx="446809" cy="280555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766" y="2906912"/>
            <a:ext cx="1986285" cy="368723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96" y="1526291"/>
            <a:ext cx="5926841" cy="5216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62159" y="2906912"/>
            <a:ext cx="1789517" cy="403447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337" y="3437681"/>
            <a:ext cx="3593237" cy="360744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78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5" y="0"/>
            <a:ext cx="117601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8436" y="365125"/>
            <a:ext cx="2505364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YAML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(64 lines!)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6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Render!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88E23-C320-4994-B75B-1B9F5AE5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render might take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98" y="0"/>
            <a:ext cx="5329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rendering?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sure to install </a:t>
            </a:r>
            <a:r>
              <a:rPr lang="en-US" dirty="0" err="1"/>
              <a:t>tinyTex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Still having trouble?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reinstall_tinytex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having trouble?</a:t>
            </a:r>
          </a:p>
          <a:p>
            <a:pPr lvl="1"/>
            <a:r>
              <a:rPr lang="en-US" dirty="0"/>
              <a:t>Ugh…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  <a:p>
            <a:r>
              <a:rPr lang="en-US" b="1" dirty="0"/>
              <a:t>author</a:t>
            </a:r>
            <a:r>
              <a:rPr lang="en-US" dirty="0"/>
              <a:t> &amp; author info</a:t>
            </a:r>
          </a:p>
          <a:p>
            <a:r>
              <a:rPr lang="en-US" b="1" dirty="0"/>
              <a:t>abstract</a:t>
            </a:r>
          </a:p>
          <a:p>
            <a:r>
              <a:rPr lang="en-US" b="1" dirty="0"/>
              <a:t>keywords</a:t>
            </a:r>
          </a:p>
          <a:p>
            <a:endParaRPr lang="en-US" b="1" dirty="0"/>
          </a:p>
          <a:p>
            <a:r>
              <a:rPr lang="en-US" dirty="0"/>
              <a:t>Be careful with copying/pasting the default YAML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D1B51-CEBA-4273-B65A-518C7B7CD8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588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1083</Words>
  <Application>Microsoft Office PowerPoint</Application>
  <PresentationFormat>Widescreen</PresentationFormat>
  <Paragraphs>211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1_Office Theme</vt:lpstr>
      <vt:lpstr>2_Office Theme</vt:lpstr>
      <vt:lpstr>{papaja}</vt:lpstr>
      <vt:lpstr>Learning Objectives</vt:lpstr>
      <vt:lpstr>papaja</vt:lpstr>
      <vt:lpstr>papaja</vt:lpstr>
      <vt:lpstr>Use the template</vt:lpstr>
      <vt:lpstr>YAML (64 lines!)</vt:lpstr>
      <vt:lpstr>First thing – Render!</vt:lpstr>
      <vt:lpstr>Trouble rendering?</vt:lpstr>
      <vt:lpstr>Modifications</vt:lpstr>
      <vt:lpstr>Modifications</vt:lpstr>
      <vt:lpstr>Modify some stuff!</vt:lpstr>
      <vt:lpstr>Citations</vt:lpstr>
      <vt:lpstr>Creating a .bib doc</vt:lpstr>
      <vt:lpstr>Creating a .bib doc</vt:lpstr>
      <vt:lpstr>Creating a .bib doc</vt:lpstr>
      <vt:lpstr>In text citations</vt:lpstr>
      <vt:lpstr>An example</vt:lpstr>
      <vt:lpstr>Trouble rendering?</vt:lpstr>
      <vt:lpstr>Modifications</vt:lpstr>
      <vt:lpstr>Modifications</vt:lpstr>
      <vt:lpstr>Your Turn</vt:lpstr>
      <vt:lpstr>Citations  {papaja}</vt:lpstr>
      <vt:lpstr>papaja references</vt:lpstr>
      <vt:lpstr>Citations</vt:lpstr>
      <vt:lpstr>Adding a reference</vt:lpstr>
      <vt:lpstr>Adding a reference</vt:lpstr>
      <vt:lpstr>Adding a reference</vt:lpstr>
      <vt:lpstr>Your Turn</vt:lpstr>
      <vt:lpstr>In text citations</vt:lpstr>
      <vt:lpstr>An example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{papaja}</dc:title>
  <dc:creator>Joseph Nese</dc:creator>
  <cp:lastModifiedBy>Joseph Nese</cp:lastModifiedBy>
  <cp:revision>1</cp:revision>
  <dcterms:created xsi:type="dcterms:W3CDTF">2021-11-29T03:40:27Z</dcterms:created>
  <dcterms:modified xsi:type="dcterms:W3CDTF">2021-11-29T03:42:02Z</dcterms:modified>
</cp:coreProperties>
</file>