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6" r:id="rId4"/>
    <p:sldId id="269" r:id="rId5"/>
    <p:sldId id="257" r:id="rId6"/>
    <p:sldId id="258" r:id="rId7"/>
    <p:sldId id="271" r:id="rId8"/>
    <p:sldId id="273" r:id="rId9"/>
    <p:sldId id="260" r:id="rId10"/>
    <p:sldId id="261" r:id="rId11"/>
    <p:sldId id="262" r:id="rId12"/>
    <p:sldId id="259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93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5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79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1996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07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4858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23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82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6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2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1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7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6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4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8CF3BA0-83D9-4CD6-95D3-DB9AB7C8E2E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37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</a:t>
            </a:r>
            <a:r>
              <a:rPr lang="bg-BG" dirty="0"/>
              <a:t>файл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/>
              <a:t>CRUD </a:t>
            </a:r>
            <a:r>
              <a:rPr lang="bg-BG" dirty="0"/>
              <a:t>операции със </a:t>
            </a:r>
            <a:r>
              <a:rPr lang="en-US" dirty="0"/>
              <a:t>Spring JPA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Симеон Симеонов</a:t>
            </a:r>
          </a:p>
          <a:p>
            <a:r>
              <a:rPr lang="bg-BG" dirty="0"/>
              <a:t>Филип Даков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12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303" y="238605"/>
            <a:ext cx="8534400" cy="1507067"/>
          </a:xfrm>
        </p:spPr>
        <p:txBody>
          <a:bodyPr/>
          <a:lstStyle/>
          <a:p>
            <a:pPr algn="ctr"/>
            <a:r>
              <a:rPr lang="bg-BG" b="1" dirty="0"/>
              <a:t>Конекция с базата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324" y="1362636"/>
            <a:ext cx="9560358" cy="3153675"/>
          </a:xfrm>
        </p:spPr>
        <p:txBody>
          <a:bodyPr>
            <a:normAutofit/>
          </a:bodyPr>
          <a:lstStyle/>
          <a:p>
            <a:r>
              <a:rPr lang="en-US" sz="22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JdbcTemplate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е абстракция на чистия 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JDBC.</a:t>
            </a:r>
            <a:endParaRPr lang="bg-BG" sz="2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Repository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е абстракция на </a:t>
            </a:r>
            <a:r>
              <a:rPr lang="en-US" sz="22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EntityManager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. </a:t>
            </a: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Repository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-то ги абстрахира разработчиците от някои сложени подробности, които се въвеждат с </a:t>
            </a:r>
            <a:r>
              <a:rPr lang="en-US" sz="22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EntityManager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и добавя много удобни методи.</a:t>
            </a:r>
            <a:endParaRPr lang="en-US" sz="2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11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247" y="471144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JPQL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470" y="1646517"/>
            <a:ext cx="11238847" cy="4325471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JPQL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ги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използва 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entity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обектите за да манипулира с данни от базата</a:t>
            </a:r>
            <a:endParaRPr lang="en-US" sz="2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JPA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ги трансформира 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JPQL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заявките в 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SQL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заявки</a:t>
            </a: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JPQL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позволява на разработчитците да си олеснят 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SQL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задачите</a:t>
            </a: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JPQL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заявките са същите за различните датабази (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MySQL, PostgreSQL, Oracle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  <a:endParaRPr lang="en-US" sz="2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JPQL: </a:t>
            </a:r>
            <a:r>
              <a:rPr lang="en-US" sz="2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SELECT c FROM Car c where </a:t>
            </a:r>
            <a:r>
              <a:rPr lang="en-US" sz="2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c.serialNumber</a:t>
            </a:r>
            <a:r>
              <a:rPr lang="en-US" sz="2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:</a:t>
            </a:r>
            <a:r>
              <a:rPr lang="en-US" sz="2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pSerialNumber</a:t>
            </a:r>
            <a:endParaRPr lang="en-US" sz="2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JPQL: </a:t>
            </a:r>
            <a:r>
              <a:rPr lang="en-US" sz="2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SELECT * FROM car as c where </a:t>
            </a:r>
            <a:r>
              <a:rPr lang="en-US" sz="2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c.serial_number</a:t>
            </a:r>
            <a:r>
              <a:rPr lang="en-US" sz="2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'10000'</a:t>
            </a:r>
          </a:p>
        </p:txBody>
      </p:sp>
    </p:spTree>
    <p:extLst>
      <p:ext uri="{BB962C8B-B14F-4D97-AF65-F5344CB8AC3E}">
        <p14:creationId xmlns:p14="http://schemas.microsoft.com/office/powerpoint/2010/main" val="169774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65" y="184273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EntityManager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385047"/>
            <a:ext cx="10512706" cy="3348318"/>
          </a:xfrm>
        </p:spPr>
        <p:txBody>
          <a:bodyPr>
            <a:normAutofit/>
          </a:bodyPr>
          <a:lstStyle/>
          <a:p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Главната употреба на </a:t>
            </a:r>
            <a:r>
              <a:rPr lang="en-US" sz="22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EntityManager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е като 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DAO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интерфейс за менаджиране на 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entity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инстанициите, т.е. креиране и махане на инстации, намиране на 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entities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по техния ключ и извършване заявки върху обекти.</a:t>
            </a:r>
          </a:p>
          <a:p>
            <a:r>
              <a:rPr lang="en-US" sz="22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EntityManager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е отговорен за следене на промените на </a:t>
            </a:r>
            <a:r>
              <a:rPr lang="en-US" sz="22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entitiy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обектите и отразяването на промените в базата</a:t>
            </a:r>
          </a:p>
        </p:txBody>
      </p:sp>
    </p:spTree>
    <p:extLst>
      <p:ext uri="{BB962C8B-B14F-4D97-AF65-F5344CB8AC3E}">
        <p14:creationId xmlns:p14="http://schemas.microsoft.com/office/powerpoint/2010/main" val="393928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59" y="1559858"/>
            <a:ext cx="10440988" cy="3092824"/>
          </a:xfrm>
        </p:spPr>
        <p:txBody>
          <a:bodyPr>
            <a:normAutofit/>
          </a:bodyPr>
          <a:lstStyle/>
          <a:p>
            <a:r>
              <a:rPr lang="en-US" sz="22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JpaRepository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ни е абстракция на 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DAO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слой, той позволява на разработчиците да се абстрахират от 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boilerplate code </a:t>
            </a:r>
          </a:p>
          <a:p>
            <a:r>
              <a:rPr lang="en-US" sz="22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JpaRepository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вътрешно го използва </a:t>
            </a:r>
            <a:r>
              <a:rPr lang="en-US" sz="22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EntityManager</a:t>
            </a:r>
            <a:endParaRPr lang="en-US" sz="2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Главното приложение му е за 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CRUD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операции, пагинация (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pagination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 и за сортиране</a:t>
            </a:r>
            <a:endParaRPr lang="en-US" sz="2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4153" y="4783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JpaRepository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22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068" y="66737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539" y="820271"/>
            <a:ext cx="10754755" cy="586740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@Transactional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– слага се върху метод и означава че се отваря една транзакция, при успешно приключване тя се комитва, а при възникнала грешка всички промени се 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rollback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-ват</a:t>
            </a:r>
          </a:p>
          <a:p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Когато е сложена анотацията върху клас, всички методи на класа са в транзакция</a:t>
            </a:r>
          </a:p>
          <a:p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Характеристики на анотацията: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i="1" dirty="0">
                <a:solidFill>
                  <a:schemeClr val="tx2"/>
                </a:solidFill>
              </a:rPr>
              <a:t>Propagation </a:t>
            </a:r>
            <a:endParaRPr lang="bg-BG" sz="2100" i="1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i="1" dirty="0">
                <a:solidFill>
                  <a:schemeClr val="tx2"/>
                </a:solidFill>
              </a:rPr>
              <a:t>Isolation </a:t>
            </a:r>
            <a:endParaRPr lang="bg-BG" sz="2100" i="1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i="1" dirty="0">
                <a:solidFill>
                  <a:schemeClr val="tx2"/>
                </a:solidFill>
              </a:rPr>
              <a:t>Timeout</a:t>
            </a:r>
            <a:r>
              <a:rPr lang="en-US" sz="2100" dirty="0">
                <a:solidFill>
                  <a:schemeClr val="tx2"/>
                </a:solidFill>
              </a:rPr>
              <a:t> </a:t>
            </a:r>
            <a:endParaRPr lang="bg-BG" sz="21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i="1" dirty="0" err="1">
                <a:solidFill>
                  <a:schemeClr val="tx2"/>
                </a:solidFill>
              </a:rPr>
              <a:t>readOnly</a:t>
            </a:r>
            <a:r>
              <a:rPr lang="en-US" sz="2100" i="1" dirty="0">
                <a:solidFill>
                  <a:schemeClr val="tx2"/>
                </a:solidFill>
              </a:rPr>
              <a:t> </a:t>
            </a:r>
            <a:endParaRPr lang="bg-BG" sz="2100" i="1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i="1" dirty="0">
                <a:solidFill>
                  <a:schemeClr val="tx2"/>
                </a:solidFill>
              </a:rPr>
              <a:t>Rollback</a:t>
            </a:r>
            <a:r>
              <a:rPr lang="en-US" sz="2100" dirty="0">
                <a:solidFill>
                  <a:schemeClr val="tx2"/>
                </a:solidFill>
              </a:rPr>
              <a:t> rules</a:t>
            </a:r>
          </a:p>
        </p:txBody>
      </p:sp>
    </p:spTree>
    <p:extLst>
      <p:ext uri="{BB962C8B-B14F-4D97-AF65-F5344CB8AC3E}">
        <p14:creationId xmlns:p14="http://schemas.microsoft.com/office/powerpoint/2010/main" val="273026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95" y="1268846"/>
            <a:ext cx="10491788" cy="4320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</a:rPr>
              <a:t>За да може успешно да се осъществи връзка към базата данни, то на </a:t>
            </a:r>
            <a:r>
              <a:rPr lang="en-US" sz="2400" dirty="0">
                <a:solidFill>
                  <a:schemeClr val="tx1"/>
                </a:solidFill>
              </a:rPr>
              <a:t>Spring</a:t>
            </a:r>
            <a:r>
              <a:rPr lang="bg-BG" sz="2400" dirty="0">
                <a:solidFill>
                  <a:schemeClr val="tx1"/>
                </a:solidFill>
              </a:rPr>
              <a:t> е нужна специална конфигурация, както и </a:t>
            </a:r>
            <a:r>
              <a:rPr lang="en-US" sz="2400" dirty="0">
                <a:solidFill>
                  <a:schemeClr val="tx1"/>
                </a:solidFill>
              </a:rPr>
              <a:t>driver</a:t>
            </a:r>
            <a:r>
              <a:rPr lang="bg-BG" sz="2400" dirty="0">
                <a:solidFill>
                  <a:schemeClr val="tx1"/>
                </a:solidFill>
              </a:rPr>
              <a:t> чрез който да се извърши </a:t>
            </a:r>
            <a:r>
              <a:rPr lang="bg-BG" sz="2400" dirty="0" err="1">
                <a:solidFill>
                  <a:schemeClr val="tx1"/>
                </a:solidFill>
              </a:rPr>
              <a:t>конекцията</a:t>
            </a:r>
            <a:r>
              <a:rPr lang="bg-BG" sz="2400" dirty="0">
                <a:solidFill>
                  <a:schemeClr val="tx1"/>
                </a:solidFill>
              </a:rPr>
              <a:t> с базата от данни.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3783" y="8989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dirty="0"/>
              <a:t>Връзка към база от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0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022" y="1268846"/>
            <a:ext cx="10491788" cy="4320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1. </a:t>
            </a:r>
            <a:r>
              <a:rPr lang="bg-BG" sz="2400" dirty="0">
                <a:solidFill>
                  <a:schemeClr val="tx1"/>
                </a:solidFill>
              </a:rPr>
              <a:t>Ръчно имплементиране чрез създаване на </a:t>
            </a:r>
            <a:r>
              <a:rPr lang="en-US" sz="2400" dirty="0" err="1">
                <a:solidFill>
                  <a:schemeClr val="tx1"/>
                </a:solidFill>
              </a:rPr>
              <a:t>DataSource</a:t>
            </a:r>
            <a:r>
              <a:rPr lang="en-US" sz="2400" dirty="0">
                <a:solidFill>
                  <a:schemeClr val="tx1"/>
                </a:solidFill>
              </a:rPr>
              <a:t> bean</a:t>
            </a:r>
            <a:r>
              <a:rPr lang="bg-BG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TransactionManagerFactory</a:t>
            </a:r>
            <a:r>
              <a:rPr lang="en-US" sz="2400" dirty="0">
                <a:solidFill>
                  <a:schemeClr val="tx1"/>
                </a:solidFill>
              </a:rPr>
              <a:t> bean.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2. </a:t>
            </a:r>
            <a:r>
              <a:rPr lang="bg-BG" sz="2400" dirty="0">
                <a:solidFill>
                  <a:schemeClr val="tx1"/>
                </a:solidFill>
              </a:rPr>
              <a:t>Използване </a:t>
            </a:r>
            <a:r>
              <a:rPr lang="en-US" sz="2400" dirty="0" err="1">
                <a:solidFill>
                  <a:schemeClr val="tx1"/>
                </a:solidFill>
              </a:rPr>
              <a:t>DataSourceAutoConfiguration</a:t>
            </a:r>
            <a:endParaRPr lang="bg-BG" sz="24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3783" y="8989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dirty="0"/>
              <a:t>Конфигурация на </a:t>
            </a:r>
            <a:r>
              <a:rPr lang="en-US" dirty="0" err="1"/>
              <a:t>DataSource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1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022" y="1268846"/>
            <a:ext cx="10491788" cy="4320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</a:rPr>
              <a:t>Бива използван от </a:t>
            </a:r>
            <a:r>
              <a:rPr lang="en-US" sz="2400" dirty="0">
                <a:solidFill>
                  <a:schemeClr val="tx1"/>
                </a:solidFill>
              </a:rPr>
              <a:t>Spring</a:t>
            </a:r>
            <a:r>
              <a:rPr lang="bg-BG" sz="2400" dirty="0">
                <a:solidFill>
                  <a:schemeClr val="tx1"/>
                </a:solidFill>
              </a:rPr>
              <a:t>, да може да получи необходимите </a:t>
            </a:r>
            <a:r>
              <a:rPr lang="bg-BG" sz="2400" dirty="0" err="1">
                <a:solidFill>
                  <a:schemeClr val="tx1"/>
                </a:solidFill>
              </a:rPr>
              <a:t>креденшъли</a:t>
            </a:r>
            <a:r>
              <a:rPr lang="bg-BG" sz="2400" dirty="0">
                <a:solidFill>
                  <a:schemeClr val="tx1"/>
                </a:solidFill>
              </a:rPr>
              <a:t> и допълнителни данни за създаване на връзка към желаната база от данни.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</a:rPr>
              <a:t>Възможност за съхранение на </a:t>
            </a:r>
            <a:r>
              <a:rPr lang="en-US" sz="2400" dirty="0">
                <a:solidFill>
                  <a:schemeClr val="tx1"/>
                </a:solidFill>
              </a:rPr>
              <a:t>hard coded</a:t>
            </a:r>
            <a:r>
              <a:rPr lang="bg-BG" sz="2400" dirty="0">
                <a:solidFill>
                  <a:schemeClr val="tx1"/>
                </a:solidFill>
              </a:rPr>
              <a:t> стойности.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3783" y="8989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dirty="0"/>
              <a:t>Конфигурационен(</a:t>
            </a:r>
            <a:r>
              <a:rPr lang="en-US" dirty="0"/>
              <a:t>property</a:t>
            </a:r>
            <a:r>
              <a:rPr lang="bg-BG" dirty="0"/>
              <a:t>) файл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1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64" y="1374725"/>
            <a:ext cx="10491788" cy="4320308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Entity </a:t>
            </a:r>
            <a:r>
              <a:rPr lang="bg-BG" sz="2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анотацията се слага на </a:t>
            </a:r>
            <a:r>
              <a:rPr lang="en-US" sz="2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POJO </a:t>
            </a:r>
            <a:r>
              <a:rPr lang="bg-BG" sz="2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обекти, които представлява една таблица в базата данни. Всички полета на класа ни представляват колоните в таблицата.</a:t>
            </a:r>
          </a:p>
          <a:p>
            <a:r>
              <a:rPr lang="bg-BG" sz="2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Всяка инстанция на </a:t>
            </a:r>
            <a:r>
              <a:rPr lang="en-US" sz="2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entity </a:t>
            </a:r>
            <a:r>
              <a:rPr lang="bg-BG" sz="2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ни представлява нов ред в таблицата.</a:t>
            </a:r>
          </a:p>
          <a:p>
            <a:r>
              <a:rPr lang="bg-BG" sz="2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Задължителните неща които трябва да ги има едно </a:t>
            </a:r>
            <a:r>
              <a:rPr lang="en-US" sz="2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Entity: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i="1" dirty="0">
                <a:solidFill>
                  <a:schemeClr val="tx2">
                    <a:lumMod val="75000"/>
                  </a:schemeClr>
                </a:solidFill>
              </a:rPr>
              <a:t>id </a:t>
            </a:r>
            <a:r>
              <a:rPr lang="bg-BG" sz="2200" i="1" dirty="0">
                <a:solidFill>
                  <a:schemeClr val="tx2">
                    <a:lumMod val="75000"/>
                  </a:schemeClr>
                </a:solidFill>
              </a:rPr>
              <a:t>–</a:t>
            </a:r>
            <a:r>
              <a:rPr lang="en-US" sz="22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200" i="1" dirty="0">
                <a:solidFill>
                  <a:schemeClr val="tx2">
                    <a:lumMod val="75000"/>
                  </a:schemeClr>
                </a:solidFill>
              </a:rPr>
              <a:t>създава се със слагане на анотацията </a:t>
            </a:r>
            <a:r>
              <a:rPr lang="en-US" sz="2200" i="1" dirty="0">
                <a:solidFill>
                  <a:schemeClr val="tx2">
                    <a:lumMod val="75000"/>
                  </a:schemeClr>
                </a:solidFill>
              </a:rPr>
              <a:t>@Id</a:t>
            </a:r>
            <a:r>
              <a:rPr lang="bg-BG" sz="2200" i="1" dirty="0">
                <a:solidFill>
                  <a:schemeClr val="tx2">
                    <a:lumMod val="75000"/>
                  </a:schemeClr>
                </a:solidFill>
              </a:rPr>
              <a:t> върху поле 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2200" i="1" dirty="0">
                <a:solidFill>
                  <a:schemeClr val="tx2">
                    <a:lumMod val="75000"/>
                  </a:schemeClr>
                </a:solidFill>
              </a:rPr>
              <a:t>Конструктор без аргументи (дефолтен конструктор)</a:t>
            </a:r>
            <a:endParaRPr lang="en-US" sz="22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5758" y="1825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0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338" y="1517073"/>
            <a:ext cx="9134043" cy="470823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@Id – </a:t>
            </a:r>
            <a:r>
              <a:rPr lang="bg-B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означава че полето е първичен ключ</a:t>
            </a: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primary key</a:t>
            </a:r>
            <a:r>
              <a:rPr lang="bg-B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 на таблицата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@</a:t>
            </a:r>
            <a:r>
              <a:rPr lang="en-US" sz="2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GeneratedValue</a:t>
            </a: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(strategy=</a:t>
            </a:r>
            <a:r>
              <a:rPr lang="en-US" sz="2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GenerationType.AUTO</a:t>
            </a: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  <a:endParaRPr lang="en-US" sz="25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@Table(name=„car", schema="</a:t>
            </a:r>
            <a:r>
              <a:rPr lang="en-US" sz="25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mjt</a:t>
            </a:r>
            <a:r>
              <a:rPr lang="en-US" sz="2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") – </a:t>
            </a:r>
            <a:r>
              <a:rPr lang="bg-BG" sz="2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използва се ако името на таблицата е различно от това в базата, и ако базата се различава</a:t>
            </a:r>
          </a:p>
          <a:p>
            <a:r>
              <a:rPr lang="fr-FR" sz="2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@</a:t>
            </a:r>
            <a:r>
              <a:rPr lang="fr-FR" sz="25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Column</a:t>
            </a:r>
            <a:r>
              <a:rPr lang="fr-FR" sz="2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fr-FR" sz="25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name</a:t>
            </a:r>
            <a:r>
              <a:rPr lang="fr-FR" sz="2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=„</a:t>
            </a:r>
            <a:r>
              <a:rPr lang="en-US" sz="25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car_name</a:t>
            </a:r>
            <a:r>
              <a:rPr lang="fr-FR" sz="2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", </a:t>
            </a:r>
            <a:r>
              <a:rPr lang="fr-FR" sz="25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length</a:t>
            </a:r>
            <a:r>
              <a:rPr lang="fr-FR" sz="2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=50, </a:t>
            </a:r>
            <a:r>
              <a:rPr lang="fr-FR" sz="25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nullable</a:t>
            </a:r>
            <a:r>
              <a:rPr lang="fr-FR" sz="2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=false, unique=false) – </a:t>
            </a:r>
            <a:r>
              <a:rPr lang="bg-BG" sz="2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дефинираме спецификации за колоната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@Transient</a:t>
            </a:r>
            <a:r>
              <a:rPr lang="bg-B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– когато не искаме полето да съществува в базата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@Enumerated(</a:t>
            </a:r>
            <a:r>
              <a:rPr lang="en-US" sz="2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EnumType.STRING</a:t>
            </a: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  <a:r>
              <a:rPr lang="bg-B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– използваме връху полета от тип </a:t>
            </a:r>
            <a:r>
              <a:rPr lang="en-US" sz="2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Enum</a:t>
            </a:r>
            <a:endParaRPr lang="en-US" sz="25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746" y="191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338" y="1517073"/>
            <a:ext cx="9134043" cy="4708236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MappedSuperclass</a:t>
            </a:r>
            <a:r>
              <a:rPr lang="bg-BG" sz="2400" dirty="0">
                <a:solidFill>
                  <a:schemeClr val="tx1"/>
                </a:solidFill>
              </a:rPr>
              <a:t> – родителския клас не може да бъде </a:t>
            </a:r>
            <a:r>
              <a:rPr lang="en-US" sz="2400" dirty="0">
                <a:solidFill>
                  <a:schemeClr val="tx1"/>
                </a:solidFill>
              </a:rPr>
              <a:t>Entity</a:t>
            </a:r>
          </a:p>
          <a:p>
            <a:r>
              <a:rPr lang="en-US" sz="2400" dirty="0">
                <a:solidFill>
                  <a:schemeClr val="tx1"/>
                </a:solidFill>
              </a:rPr>
              <a:t>Table Per Class – </a:t>
            </a:r>
            <a:r>
              <a:rPr lang="bg-BG" sz="2400" dirty="0">
                <a:solidFill>
                  <a:schemeClr val="tx1"/>
                </a:solidFill>
              </a:rPr>
              <a:t>всеки клас е в отделна таблица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Single Table</a:t>
            </a:r>
            <a:r>
              <a:rPr lang="bg-BG" sz="2400" dirty="0">
                <a:solidFill>
                  <a:schemeClr val="tx1"/>
                </a:solidFill>
              </a:rPr>
              <a:t> – всички данни са обединени в една таблица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Joined</a:t>
            </a:r>
            <a:r>
              <a:rPr lang="bg-BG" sz="2400" dirty="0">
                <a:solidFill>
                  <a:schemeClr val="tx1"/>
                </a:solidFill>
              </a:rPr>
              <a:t> – всеки клас е в отделна таблица </a:t>
            </a:r>
            <a:r>
              <a:rPr lang="bg-BG" sz="2400" dirty="0" err="1">
                <a:solidFill>
                  <a:schemeClr val="tx1"/>
                </a:solidFill>
              </a:rPr>
              <a:t>акто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746" y="191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Entity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7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338" y="1517073"/>
            <a:ext cx="9134043" cy="4708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solidFill>
                  <a:schemeClr val="tx1"/>
                </a:solidFill>
              </a:rPr>
              <a:t>Swagger </a:t>
            </a:r>
            <a:r>
              <a:rPr lang="bg-BG" sz="2500" dirty="0">
                <a:solidFill>
                  <a:schemeClr val="tx1"/>
                </a:solidFill>
              </a:rPr>
              <a:t>ни позволява да генерираме интерактивна документация, чрез която можем да оправяме заявки към </a:t>
            </a:r>
            <a:r>
              <a:rPr lang="bg-BG" sz="2500">
                <a:solidFill>
                  <a:schemeClr val="tx1"/>
                </a:solidFill>
              </a:rPr>
              <a:t>нашето приложение.</a:t>
            </a:r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746" y="191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SWAGGER</a:t>
            </a:r>
            <a:r>
              <a:rPr lang="bg-BG" b="1" dirty="0"/>
              <a:t>-</a:t>
            </a:r>
            <a:r>
              <a:rPr lang="en-US" b="1" dirty="0"/>
              <a:t>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0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5562" y="321731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bg-BG" b="1" dirty="0"/>
              <a:t>Конекция с базата данни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268" y="1828798"/>
            <a:ext cx="10186989" cy="3508733"/>
          </a:xfrm>
        </p:spPr>
        <p:txBody>
          <a:bodyPr/>
          <a:lstStyle/>
          <a:p>
            <a:pPr marL="0" indent="0">
              <a:buNone/>
            </a:pPr>
            <a:r>
              <a:rPr lang="bg-B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Различни начини за работа с база от данни със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Spring-</a:t>
            </a:r>
            <a:r>
              <a:rPr lang="bg-B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ово приложение: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JDBC</a:t>
            </a:r>
          </a:p>
          <a:p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JdbcTemplate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JPA (</a:t>
            </a:r>
            <a:r>
              <a:rPr lang="bg-B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съдржа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EntityManager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Spring Data JPA (</a:t>
            </a:r>
            <a:r>
              <a:rPr lang="bg-B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съдржа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Repository)</a:t>
            </a:r>
          </a:p>
        </p:txBody>
      </p:sp>
    </p:spTree>
    <p:extLst>
      <p:ext uri="{BB962C8B-B14F-4D97-AF65-F5344CB8AC3E}">
        <p14:creationId xmlns:p14="http://schemas.microsoft.com/office/powerpoint/2010/main" val="276154399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837</TotalTime>
  <Words>634</Words>
  <Application>Microsoft Office PowerPoint</Application>
  <PresentationFormat>Широк екран</PresentationFormat>
  <Paragraphs>64</Paragraphs>
  <Slides>14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18" baseType="lpstr">
      <vt:lpstr>Century Gothic</vt:lpstr>
      <vt:lpstr>Wingdings</vt:lpstr>
      <vt:lpstr>Wingdings 3</vt:lpstr>
      <vt:lpstr>Slice</vt:lpstr>
      <vt:lpstr>Properties файл и CRUD операции със Spring JPA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Конекция с базата данни</vt:lpstr>
      <vt:lpstr>Конекция с базата данни</vt:lpstr>
      <vt:lpstr>JPQL </vt:lpstr>
      <vt:lpstr>EntityManager</vt:lpstr>
      <vt:lpstr>Презентация на PowerPoint</vt:lpstr>
      <vt:lpstr>Transactions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файл и CRUD операции с Spring JPA</dc:title>
  <dc:creator>Simeon</dc:creator>
  <cp:lastModifiedBy>Filip Dakov</cp:lastModifiedBy>
  <cp:revision>31</cp:revision>
  <dcterms:created xsi:type="dcterms:W3CDTF">2022-11-28T08:20:34Z</dcterms:created>
  <dcterms:modified xsi:type="dcterms:W3CDTF">2022-11-29T09:55:41Z</dcterms:modified>
</cp:coreProperties>
</file>