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93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5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9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1996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07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858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23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82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6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2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7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6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4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8CF3BA0-83D9-4CD6-95D3-DB9AB7C8E2E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443FDE5-740A-4C4D-857E-11A3CB0E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37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roperties </a:t>
            </a:r>
            <a:r>
              <a:rPr lang="bg-BG" dirty="0" smtClean="0"/>
              <a:t>файл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/>
              <a:t>CRUD </a:t>
            </a:r>
            <a:r>
              <a:rPr lang="bg-BG" dirty="0" smtClean="0"/>
              <a:t>операции със </a:t>
            </a:r>
            <a:r>
              <a:rPr lang="en-US" dirty="0" smtClean="0"/>
              <a:t>Spring JPA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Симеон Симеонов</a:t>
            </a:r>
          </a:p>
          <a:p>
            <a:r>
              <a:rPr lang="bg-BG" dirty="0" smtClean="0"/>
              <a:t>Филип Даков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1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64" y="1374725"/>
            <a:ext cx="10491788" cy="4320308"/>
          </a:xfrm>
        </p:spPr>
        <p:txBody>
          <a:bodyPr>
            <a:normAutofit/>
          </a:bodyPr>
          <a:lstStyle/>
          <a:p>
            <a:r>
              <a:rPr lang="en-US" sz="23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Entity </a:t>
            </a:r>
            <a:r>
              <a:rPr lang="bg-BG" sz="23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анотацията се слага на </a:t>
            </a:r>
            <a:r>
              <a:rPr lang="en-US" sz="23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POJO </a:t>
            </a:r>
            <a:r>
              <a:rPr lang="bg-BG" sz="23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обекти, които представлява една таблица в базата данни. Всички полета на класа ни представляват колоните в таблицата.</a:t>
            </a:r>
          </a:p>
          <a:p>
            <a:r>
              <a:rPr lang="bg-BG" sz="23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Всяка инстанция на </a:t>
            </a:r>
            <a:r>
              <a:rPr lang="en-US" sz="23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entity </a:t>
            </a:r>
            <a:r>
              <a:rPr lang="bg-BG" sz="23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ни представлява нов ред в таблицата.</a:t>
            </a:r>
          </a:p>
          <a:p>
            <a:r>
              <a:rPr lang="bg-BG" sz="23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Задължителните неща които трябва да ги има едно </a:t>
            </a:r>
            <a:r>
              <a:rPr lang="en-US" sz="23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Entity: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i="1" dirty="0" smtClean="0">
                <a:solidFill>
                  <a:schemeClr val="tx2">
                    <a:lumMod val="75000"/>
                  </a:schemeClr>
                </a:solidFill>
              </a:rPr>
              <a:t>id </a:t>
            </a:r>
            <a:r>
              <a:rPr lang="bg-BG" sz="2200" i="1" dirty="0" smtClean="0">
                <a:solidFill>
                  <a:schemeClr val="tx2">
                    <a:lumMod val="75000"/>
                  </a:schemeClr>
                </a:solidFill>
              </a:rPr>
              <a:t>–</a:t>
            </a:r>
            <a:r>
              <a:rPr lang="en-US" sz="22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200" i="1" dirty="0" smtClean="0">
                <a:solidFill>
                  <a:schemeClr val="tx2">
                    <a:lumMod val="75000"/>
                  </a:schemeClr>
                </a:solidFill>
              </a:rPr>
              <a:t>създава се със слагане на анотацията </a:t>
            </a:r>
            <a:r>
              <a:rPr lang="en-US" sz="2200" i="1" dirty="0" smtClean="0">
                <a:solidFill>
                  <a:schemeClr val="tx2">
                    <a:lumMod val="75000"/>
                  </a:schemeClr>
                </a:solidFill>
              </a:rPr>
              <a:t>@Id</a:t>
            </a:r>
            <a:r>
              <a:rPr lang="bg-BG" sz="22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200" i="1" dirty="0" smtClean="0">
                <a:solidFill>
                  <a:schemeClr val="tx2">
                    <a:lumMod val="75000"/>
                  </a:schemeClr>
                </a:solidFill>
              </a:rPr>
              <a:t>върху поле </a:t>
            </a:r>
            <a:endParaRPr lang="bg-BG" sz="22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bg-BG" sz="2200" i="1" dirty="0" smtClean="0">
                <a:solidFill>
                  <a:schemeClr val="tx2">
                    <a:lumMod val="75000"/>
                  </a:schemeClr>
                </a:solidFill>
              </a:rPr>
              <a:t>Конструктор без аргументи (дефолтен конструктор)</a:t>
            </a:r>
            <a:endParaRPr lang="en-US" sz="22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5758" y="1825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0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338" y="1517073"/>
            <a:ext cx="9134043" cy="470823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@Id – </a:t>
            </a:r>
            <a:r>
              <a:rPr lang="bg-BG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означава че полето е първичен ключ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primary key</a:t>
            </a:r>
            <a:r>
              <a:rPr lang="bg-BG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 на таблицата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@</a:t>
            </a:r>
            <a:r>
              <a:rPr lang="en-US" sz="2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GeneratedValue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(strategy=</a:t>
            </a:r>
            <a:r>
              <a:rPr lang="en-US" sz="2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GenerationType.AUTO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  <a:endParaRPr lang="en-US" sz="25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5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@</a:t>
            </a:r>
            <a:r>
              <a:rPr lang="en-US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Table(name</a:t>
            </a:r>
            <a:r>
              <a:rPr lang="en-US" sz="25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=„car", </a:t>
            </a:r>
            <a:r>
              <a:rPr lang="en-US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schema</a:t>
            </a:r>
            <a:r>
              <a:rPr lang="en-US" sz="25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="</a:t>
            </a:r>
            <a:r>
              <a:rPr lang="en-US" sz="25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mjt</a:t>
            </a:r>
            <a:r>
              <a:rPr lang="en-US" sz="25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") – </a:t>
            </a:r>
            <a:r>
              <a:rPr lang="bg-BG" sz="25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използва се ако името на таблицата е различно от това в базата, и ако базата се различава</a:t>
            </a:r>
          </a:p>
          <a:p>
            <a:r>
              <a:rPr lang="fr-FR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@</a:t>
            </a:r>
            <a:r>
              <a:rPr lang="fr-FR" sz="25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Column</a:t>
            </a:r>
            <a:r>
              <a:rPr lang="fr-FR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fr-FR" sz="25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name</a:t>
            </a:r>
            <a:r>
              <a:rPr lang="fr-FR" sz="25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=„</a:t>
            </a:r>
            <a:r>
              <a:rPr lang="en-US" sz="25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car_name</a:t>
            </a:r>
            <a:r>
              <a:rPr lang="fr-FR" sz="25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", </a:t>
            </a:r>
            <a:r>
              <a:rPr lang="fr-FR" sz="25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length</a:t>
            </a:r>
            <a:r>
              <a:rPr lang="fr-FR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=50, </a:t>
            </a:r>
            <a:r>
              <a:rPr lang="fr-FR" sz="25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nullable</a:t>
            </a:r>
            <a:r>
              <a:rPr lang="fr-FR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=false, unique=false</a:t>
            </a:r>
            <a:r>
              <a:rPr lang="fr-FR" sz="25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 – </a:t>
            </a:r>
            <a:r>
              <a:rPr lang="bg-BG" sz="25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дефинираме спецификации за колоната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@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Transient</a:t>
            </a:r>
            <a:r>
              <a:rPr lang="bg-BG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– когато не искаме полето да съществува в базата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@Enumerated(</a:t>
            </a:r>
            <a:r>
              <a:rPr lang="en-US" sz="2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EnumType.STRING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  <a:r>
              <a:rPr lang="bg-BG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– използваме връху полета от тип </a:t>
            </a:r>
            <a:r>
              <a:rPr lang="en-US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Enum</a:t>
            </a:r>
            <a:endParaRPr lang="en-US" sz="25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746" y="191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5562" y="321731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bg-BG" b="1" dirty="0"/>
              <a:t>Конекция с базата данни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268" y="1828798"/>
            <a:ext cx="10186989" cy="3508733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Различни начини за работа с база от данни със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Spring-</a:t>
            </a:r>
            <a:r>
              <a:rPr lang="bg-B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ово приложение: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JDBC</a:t>
            </a:r>
          </a:p>
          <a:p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JdbcTemplate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JPA (</a:t>
            </a:r>
            <a:r>
              <a:rPr lang="bg-B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съдржа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EntityManager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Spring Data JPA (</a:t>
            </a:r>
            <a:r>
              <a:rPr lang="bg-B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съдржа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Repository)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4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303" y="238605"/>
            <a:ext cx="8534400" cy="1507067"/>
          </a:xfrm>
        </p:spPr>
        <p:txBody>
          <a:bodyPr/>
          <a:lstStyle/>
          <a:p>
            <a:pPr algn="ctr"/>
            <a:r>
              <a:rPr lang="bg-BG" b="1" dirty="0" smtClean="0"/>
              <a:t>Конекция с базата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324" y="1362636"/>
            <a:ext cx="9560358" cy="3153675"/>
          </a:xfrm>
        </p:spPr>
        <p:txBody>
          <a:bodyPr>
            <a:normAutofit/>
          </a:bodyPr>
          <a:lstStyle/>
          <a:p>
            <a:r>
              <a:rPr lang="en-US" sz="2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JdbcTemplate</a:t>
            </a:r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е абстракция на чистия 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JDBC.</a:t>
            </a:r>
            <a:endParaRPr lang="bg-BG" sz="2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Repository </a:t>
            </a:r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е абстракция на </a:t>
            </a:r>
            <a:r>
              <a:rPr lang="en-US" sz="2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EntityManager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</a:t>
            </a:r>
            <a:endParaRPr lang="en-US" sz="2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Repository</a:t>
            </a:r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-то ги абстрахира разработчиците от някои сложени подробности, които се въвеждат с </a:t>
            </a:r>
            <a:r>
              <a:rPr lang="en-US" sz="2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EntityManager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и добавя много удобни методи.</a:t>
            </a:r>
            <a:endParaRPr lang="en-US" sz="2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11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247" y="47114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JPQL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470" y="1646517"/>
            <a:ext cx="11238847" cy="4325471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JPQL</a:t>
            </a:r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ги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използва 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entity</a:t>
            </a:r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обектите за да манипулира с данни от базата</a:t>
            </a:r>
            <a:endParaRPr lang="en-US" sz="2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JPA </a:t>
            </a:r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ги трансформира 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JPQL </a:t>
            </a:r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заявките в 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SQL </a:t>
            </a:r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заявки</a:t>
            </a:r>
          </a:p>
          <a:p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JPQL </a:t>
            </a:r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позволява на разработчитците да си олеснят 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SQL </a:t>
            </a:r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задачите</a:t>
            </a:r>
          </a:p>
          <a:p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JPQL </a:t>
            </a:r>
            <a:r>
              <a:rPr lang="bg-BG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заявките </a:t>
            </a:r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са същите за различните датабази (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MySQL, PostgreSQL, Oracle</a:t>
            </a:r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  <a:endParaRPr lang="en-US" sz="2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JPQL: </a:t>
            </a:r>
            <a:r>
              <a:rPr lang="en-US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 c FROM Car c where </a:t>
            </a:r>
            <a:r>
              <a:rPr lang="en-US" sz="22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c.serialNumber</a:t>
            </a:r>
            <a:r>
              <a:rPr lang="en-US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:</a:t>
            </a:r>
            <a:r>
              <a:rPr lang="en-US" sz="22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pSerialNumber</a:t>
            </a:r>
            <a:endParaRPr lang="en-US" sz="22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JPQL: </a:t>
            </a:r>
            <a:r>
              <a:rPr lang="en-US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 * FROM car as c where </a:t>
            </a:r>
            <a:r>
              <a:rPr lang="en-US" sz="22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c.serial_number</a:t>
            </a:r>
            <a:r>
              <a:rPr lang="en-US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'10000'</a:t>
            </a:r>
            <a:endParaRPr lang="en-US" sz="2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74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65" y="18427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EntityManager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385047"/>
            <a:ext cx="10512706" cy="3348318"/>
          </a:xfrm>
        </p:spPr>
        <p:txBody>
          <a:bodyPr>
            <a:normAutofit/>
          </a:bodyPr>
          <a:lstStyle/>
          <a:p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Главната употреба на </a:t>
            </a:r>
            <a:r>
              <a:rPr lang="en-US" sz="2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EntityManager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е като 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DAO </a:t>
            </a:r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интерфейс за менаджиране на 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entity </a:t>
            </a:r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инстанициите, т.е. креиране и махане на инстации, намиране на 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entities </a:t>
            </a:r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по техния ключ и извършване заявки върху обекти.</a:t>
            </a:r>
          </a:p>
          <a:p>
            <a:r>
              <a:rPr lang="en-US" sz="2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EntityManager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е отговорен за следене на промените на </a:t>
            </a:r>
            <a:r>
              <a:rPr lang="en-US" sz="2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entitiy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обектите и отразяването на промените в базата</a:t>
            </a:r>
          </a:p>
        </p:txBody>
      </p:sp>
    </p:spTree>
    <p:extLst>
      <p:ext uri="{BB962C8B-B14F-4D97-AF65-F5344CB8AC3E}">
        <p14:creationId xmlns:p14="http://schemas.microsoft.com/office/powerpoint/2010/main" val="393928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59" y="1559858"/>
            <a:ext cx="10440988" cy="3092824"/>
          </a:xfrm>
        </p:spPr>
        <p:txBody>
          <a:bodyPr>
            <a:normAutofit/>
          </a:bodyPr>
          <a:lstStyle/>
          <a:p>
            <a:r>
              <a:rPr lang="en-US" sz="2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JpaRepository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ни е абстракция на 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DAO </a:t>
            </a:r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слой, той позволява на разработчиците да се абстрахират от 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boilerplate code </a:t>
            </a:r>
          </a:p>
          <a:p>
            <a:r>
              <a:rPr lang="en-US" sz="2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JpaRepository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вътрешно го използва </a:t>
            </a:r>
            <a:r>
              <a:rPr lang="en-US" sz="2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EntityManager</a:t>
            </a:r>
            <a:endParaRPr lang="en-US" sz="2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Главното приложение му е за 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CRUD </a:t>
            </a:r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операции, пагинация (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pagination</a:t>
            </a:r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 и за сортиране</a:t>
            </a:r>
            <a:endParaRPr lang="en-US" sz="2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4153" y="4783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 smtClean="0"/>
              <a:t>JpaRepository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2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068" y="66737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539" y="820271"/>
            <a:ext cx="10754755" cy="58674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@Transactional</a:t>
            </a:r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– слага се върху метод и означава че се отваря една транзакция, при успешно приключване тя се комитва, а при възникнала грешка всички промени се 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rollback</a:t>
            </a:r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-ват</a:t>
            </a:r>
            <a:endParaRPr lang="bg-BG" sz="2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Когато е сложена анотацията върху клас, всички методи на класа са в транзакция</a:t>
            </a:r>
          </a:p>
          <a:p>
            <a:r>
              <a:rPr lang="bg-BG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Характеристики на анотацията: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i="1" dirty="0">
                <a:solidFill>
                  <a:schemeClr val="tx2"/>
                </a:solidFill>
              </a:rPr>
              <a:t>Propagation </a:t>
            </a:r>
            <a:endParaRPr lang="bg-BG" sz="2100" i="1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i="1" dirty="0">
                <a:solidFill>
                  <a:schemeClr val="tx2"/>
                </a:solidFill>
              </a:rPr>
              <a:t>Isolation </a:t>
            </a:r>
            <a:endParaRPr lang="bg-BG" sz="2100" i="1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i="1" dirty="0" smtClean="0">
                <a:solidFill>
                  <a:schemeClr val="tx2"/>
                </a:solidFill>
              </a:rPr>
              <a:t>Timeout</a:t>
            </a:r>
            <a:r>
              <a:rPr lang="en-US" sz="2100" dirty="0">
                <a:solidFill>
                  <a:schemeClr val="tx2"/>
                </a:solidFill>
              </a:rPr>
              <a:t> </a:t>
            </a:r>
            <a:endParaRPr lang="bg-BG" sz="2100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i="1" dirty="0" err="1">
                <a:solidFill>
                  <a:schemeClr val="tx2"/>
                </a:solidFill>
              </a:rPr>
              <a:t>readOnly</a:t>
            </a:r>
            <a:r>
              <a:rPr lang="en-US" sz="2100" i="1" dirty="0">
                <a:solidFill>
                  <a:schemeClr val="tx2"/>
                </a:solidFill>
              </a:rPr>
              <a:t> </a:t>
            </a:r>
            <a:endParaRPr lang="bg-BG" sz="2100" i="1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i="1" dirty="0">
                <a:solidFill>
                  <a:schemeClr val="tx2"/>
                </a:solidFill>
              </a:rPr>
              <a:t>Rollback</a:t>
            </a:r>
            <a:r>
              <a:rPr lang="en-US" sz="2100" dirty="0">
                <a:solidFill>
                  <a:schemeClr val="tx2"/>
                </a:solidFill>
              </a:rPr>
              <a:t> rules</a:t>
            </a:r>
            <a:endParaRPr lang="en-US" sz="2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26303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599</TotalTime>
  <Words>442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Slice</vt:lpstr>
      <vt:lpstr>Properties файл и CRUD операции със Spring JPA</vt:lpstr>
      <vt:lpstr>PowerPoint Presentation</vt:lpstr>
      <vt:lpstr>PowerPoint Presentation</vt:lpstr>
      <vt:lpstr>Конекция с базата данни</vt:lpstr>
      <vt:lpstr>Конекция с базата данни</vt:lpstr>
      <vt:lpstr>JPQL </vt:lpstr>
      <vt:lpstr>EntityManager</vt:lpstr>
      <vt:lpstr>PowerPoint Presentation</vt:lpstr>
      <vt:lpstr>Transactions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файл и CRUD операции с Spring JPA</dc:title>
  <dc:creator>Simeon</dc:creator>
  <cp:lastModifiedBy>Simeon</cp:lastModifiedBy>
  <cp:revision>27</cp:revision>
  <dcterms:created xsi:type="dcterms:W3CDTF">2022-11-28T08:20:34Z</dcterms:created>
  <dcterms:modified xsi:type="dcterms:W3CDTF">2022-11-28T18:20:15Z</dcterms:modified>
</cp:coreProperties>
</file>