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9" r:id="rId5"/>
    <p:sldId id="257" r:id="rId6"/>
    <p:sldId id="258" r:id="rId7"/>
    <p:sldId id="271" r:id="rId8"/>
    <p:sldId id="273" r:id="rId9"/>
    <p:sldId id="260" r:id="rId10"/>
    <p:sldId id="261" r:id="rId11"/>
    <p:sldId id="262" r:id="rId12"/>
    <p:sldId id="25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9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85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bg-BG" dirty="0"/>
              <a:t>файл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CRUD </a:t>
            </a:r>
            <a:r>
              <a:rPr lang="bg-BG" dirty="0"/>
              <a:t>операции със </a:t>
            </a:r>
            <a:r>
              <a:rPr lang="en-US" dirty="0"/>
              <a:t>Spring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Симеон Симеонов</a:t>
            </a:r>
          </a:p>
          <a:p>
            <a:r>
              <a:rPr lang="bg-BG" dirty="0"/>
              <a:t>Филип Даков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303" y="238605"/>
            <a:ext cx="8534400" cy="1507067"/>
          </a:xfrm>
        </p:spPr>
        <p:txBody>
          <a:bodyPr/>
          <a:lstStyle/>
          <a:p>
            <a:pPr algn="ctr"/>
            <a:r>
              <a:rPr lang="bg-BG" b="1" dirty="0"/>
              <a:t>Конекция с базата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324" y="1362636"/>
            <a:ext cx="9560358" cy="3153675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JdbcTemplate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е абстракция на чистия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JDBC.</a:t>
            </a:r>
            <a:endParaRPr lang="bg-BG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Repository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е абстракция на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Repository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-то ги абстрахира разработчиците от някои сложени подробности, които се въвеждат с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 добавя много удобни методи.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247" y="4711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JPQL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70" y="1646517"/>
            <a:ext cx="11238847" cy="432547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ги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използва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обектите за да манипулира с данни от базата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JPA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ги трансформира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заявките в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позволява на разработчитците да си олеснят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задачите</a:t>
            </a: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заявките са същите за различните датабази (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MySQL, PostgreSQL, Oracle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JPQL: 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c FROM Car c where </a:t>
            </a:r>
            <a:r>
              <a:rPr lang="en-U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c.serialNumber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:</a:t>
            </a:r>
            <a:r>
              <a:rPr lang="en-U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pSerialNumber</a:t>
            </a:r>
            <a:endParaRPr lang="en-US" sz="2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JPQL: 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car as c where </a:t>
            </a:r>
            <a:r>
              <a:rPr lang="en-U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c.serial_number</a:t>
            </a:r>
            <a:r>
              <a:rPr 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'10000'</a:t>
            </a:r>
          </a:p>
        </p:txBody>
      </p:sp>
    </p:spTree>
    <p:extLst>
      <p:ext uri="{BB962C8B-B14F-4D97-AF65-F5344CB8AC3E}">
        <p14:creationId xmlns:p14="http://schemas.microsoft.com/office/powerpoint/2010/main" val="169774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65" y="18427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EntityManager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85047"/>
            <a:ext cx="10512706" cy="3348318"/>
          </a:xfrm>
        </p:spPr>
        <p:txBody>
          <a:bodyPr>
            <a:normAutofit/>
          </a:bodyPr>
          <a:lstStyle/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Главната употреба на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е като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DAO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интерфейс за менаджиране на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инстанициите, т.е. креиране и махане на инстации, намиране на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entities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по техния ключ и извършване заявки върху обекти.</a:t>
            </a:r>
          </a:p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е отговорен за следене на промените на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entitiy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обектите и отразяването на промените в базата</a:t>
            </a:r>
          </a:p>
        </p:txBody>
      </p:sp>
    </p:spTree>
    <p:extLst>
      <p:ext uri="{BB962C8B-B14F-4D97-AF65-F5344CB8AC3E}">
        <p14:creationId xmlns:p14="http://schemas.microsoft.com/office/powerpoint/2010/main" val="393928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59" y="1559858"/>
            <a:ext cx="10440988" cy="3092824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JpaRepository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ни е абстракция на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DAO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слой, той позволява на разработчиците да се абстрахират от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boilerplate code </a:t>
            </a:r>
          </a:p>
          <a:p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JpaRepository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вътрешно го използва </a:t>
            </a:r>
            <a:r>
              <a:rPr lang="en-US" sz="2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Главното приложение му е за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CRUD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операции, пагинация (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pagination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и за сортиране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153" y="47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JpaRepository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068" y="6673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39" y="820271"/>
            <a:ext cx="10754755" cy="58674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@Transactional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– слага се върху метод и означава че се отваря една транзакция, при успешно приключване тя се комитва, а при възникнала грешка всички промени се </a:t>
            </a:r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rollback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-ват</a:t>
            </a:r>
          </a:p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Когато е сложена анотацията върху клас, всички методи на класа са в транзакция</a:t>
            </a:r>
          </a:p>
          <a:p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Характеристики на анотацията: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Propagation </a:t>
            </a:r>
            <a:endParaRPr lang="bg-BG" sz="2100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Isolation </a:t>
            </a:r>
            <a:endParaRPr lang="bg-BG" sz="2100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Timeout</a:t>
            </a:r>
            <a:r>
              <a:rPr lang="en-US" sz="2100" dirty="0">
                <a:solidFill>
                  <a:schemeClr val="tx2"/>
                </a:solidFill>
              </a:rPr>
              <a:t> </a:t>
            </a:r>
            <a:endParaRPr lang="bg-BG" sz="21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 err="1">
                <a:solidFill>
                  <a:schemeClr val="tx2"/>
                </a:solidFill>
              </a:rPr>
              <a:t>readOnly</a:t>
            </a:r>
            <a:r>
              <a:rPr lang="en-US" sz="2100" i="1" dirty="0">
                <a:solidFill>
                  <a:schemeClr val="tx2"/>
                </a:solidFill>
              </a:rPr>
              <a:t> </a:t>
            </a:r>
            <a:endParaRPr lang="bg-BG" sz="2100" i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Rollback</a:t>
            </a:r>
            <a:r>
              <a:rPr lang="en-US" sz="2100" dirty="0">
                <a:solidFill>
                  <a:schemeClr val="tx2"/>
                </a:solidFill>
              </a:rPr>
              <a:t> rules</a:t>
            </a:r>
          </a:p>
        </p:txBody>
      </p:sp>
    </p:spTree>
    <p:extLst>
      <p:ext uri="{BB962C8B-B14F-4D97-AF65-F5344CB8AC3E}">
        <p14:creationId xmlns:p14="http://schemas.microsoft.com/office/powerpoint/2010/main" val="27302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5" y="1268846"/>
            <a:ext cx="10491788" cy="432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</a:rPr>
              <a:t>За да може успешно да се осъществи връзка към базата данни, то на </a:t>
            </a:r>
            <a:r>
              <a:rPr lang="en-US" sz="2400" dirty="0">
                <a:solidFill>
                  <a:schemeClr val="tx1"/>
                </a:solidFill>
              </a:rPr>
              <a:t>Spring</a:t>
            </a:r>
            <a:r>
              <a:rPr lang="bg-BG" sz="2400" dirty="0">
                <a:solidFill>
                  <a:schemeClr val="tx1"/>
                </a:solidFill>
              </a:rPr>
              <a:t> е нужна специална конфигурация, както и </a:t>
            </a:r>
            <a:r>
              <a:rPr lang="en-US" sz="2400" dirty="0">
                <a:solidFill>
                  <a:schemeClr val="tx1"/>
                </a:solidFill>
              </a:rPr>
              <a:t>driver</a:t>
            </a:r>
            <a:r>
              <a:rPr lang="bg-BG" sz="2400" dirty="0">
                <a:solidFill>
                  <a:schemeClr val="tx1"/>
                </a:solidFill>
              </a:rPr>
              <a:t> чрез който да се извърши </a:t>
            </a:r>
            <a:r>
              <a:rPr lang="bg-BG" sz="2400" dirty="0" err="1">
                <a:solidFill>
                  <a:schemeClr val="tx1"/>
                </a:solidFill>
              </a:rPr>
              <a:t>конекцията</a:t>
            </a:r>
            <a:r>
              <a:rPr lang="bg-BG" sz="2400" dirty="0">
                <a:solidFill>
                  <a:schemeClr val="tx1"/>
                </a:solidFill>
              </a:rPr>
              <a:t> с базата от данни.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83" y="898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Връзка към база от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22" y="1268846"/>
            <a:ext cx="10491788" cy="432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bg-BG" sz="2400" dirty="0">
                <a:solidFill>
                  <a:schemeClr val="tx1"/>
                </a:solidFill>
              </a:rPr>
              <a:t>Ръчно имплементиране чрез създаване на </a:t>
            </a:r>
            <a:r>
              <a:rPr lang="en-US" sz="2400" dirty="0" err="1">
                <a:solidFill>
                  <a:schemeClr val="tx1"/>
                </a:solidFill>
              </a:rPr>
              <a:t>DataSource</a:t>
            </a:r>
            <a:r>
              <a:rPr lang="en-US" sz="2400" dirty="0">
                <a:solidFill>
                  <a:schemeClr val="tx1"/>
                </a:solidFill>
              </a:rPr>
              <a:t> bean</a:t>
            </a:r>
            <a:r>
              <a:rPr lang="bg-BG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TransactionManagerFactory</a:t>
            </a:r>
            <a:r>
              <a:rPr lang="en-US" sz="2400" dirty="0">
                <a:solidFill>
                  <a:schemeClr val="tx1"/>
                </a:solidFill>
              </a:rPr>
              <a:t> bean.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bg-BG" sz="2400" dirty="0">
                <a:solidFill>
                  <a:schemeClr val="tx1"/>
                </a:solidFill>
              </a:rPr>
              <a:t>Използване </a:t>
            </a:r>
            <a:r>
              <a:rPr lang="en-US" sz="2400" dirty="0">
                <a:solidFill>
                  <a:schemeClr val="tx1"/>
                </a:solidFill>
              </a:rPr>
              <a:t>@DataSourceAutoConfiguration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83" y="898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Конфигурация на </a:t>
            </a:r>
            <a:r>
              <a:rPr lang="en-US" dirty="0" err="1"/>
              <a:t>DataSource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1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22" y="1268846"/>
            <a:ext cx="10491788" cy="4320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</a:rPr>
              <a:t>Бива използван от </a:t>
            </a:r>
            <a:r>
              <a:rPr lang="en-US" sz="2400" dirty="0">
                <a:solidFill>
                  <a:schemeClr val="tx1"/>
                </a:solidFill>
              </a:rPr>
              <a:t>Spring</a:t>
            </a:r>
            <a:r>
              <a:rPr lang="bg-BG" sz="2400" dirty="0">
                <a:solidFill>
                  <a:schemeClr val="tx1"/>
                </a:solidFill>
              </a:rPr>
              <a:t>, да може да получи необходимите </a:t>
            </a:r>
            <a:r>
              <a:rPr lang="bg-BG" sz="2400" dirty="0" err="1">
                <a:solidFill>
                  <a:schemeClr val="tx1"/>
                </a:solidFill>
              </a:rPr>
              <a:t>креденшъли</a:t>
            </a:r>
            <a:r>
              <a:rPr lang="bg-BG" sz="2400" dirty="0">
                <a:solidFill>
                  <a:schemeClr val="tx1"/>
                </a:solidFill>
              </a:rPr>
              <a:t> и допълнителни данни за създаване на връзка към желаната база от данни.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</a:rPr>
              <a:t>Възможност за съхранение на </a:t>
            </a:r>
            <a:r>
              <a:rPr lang="en-US" sz="2400" dirty="0">
                <a:solidFill>
                  <a:schemeClr val="tx1"/>
                </a:solidFill>
              </a:rPr>
              <a:t>hard coded</a:t>
            </a:r>
            <a:r>
              <a:rPr lang="bg-BG" sz="2400" dirty="0">
                <a:solidFill>
                  <a:schemeClr val="tx1"/>
                </a:solidFill>
              </a:rPr>
              <a:t> стойности.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83" y="898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Конфигурационен(</a:t>
            </a:r>
            <a:r>
              <a:rPr lang="en-US" dirty="0"/>
              <a:t>property</a:t>
            </a:r>
            <a:r>
              <a:rPr lang="bg-BG" dirty="0"/>
              <a:t>)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1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64" y="1374725"/>
            <a:ext cx="10491788" cy="432030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анотацията се слага на 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POJO </a:t>
            </a:r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обекти, които представлява една таблица в базата данни. Всички полета на класа ни представляват колоните в таблицата.</a:t>
            </a:r>
          </a:p>
          <a:p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Всяка инстанция на 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ни представлява нов ред в таблицата.</a:t>
            </a:r>
          </a:p>
          <a:p>
            <a:r>
              <a:rPr lang="bg-BG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Задължителните неща които трябва да ги има едно </a:t>
            </a:r>
            <a:r>
              <a:rPr lang="en-US" sz="2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създава се със слагане на анотацията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@Id</a:t>
            </a: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 върху поле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200" i="1" dirty="0">
                <a:solidFill>
                  <a:schemeClr val="tx2">
                    <a:lumMod val="75000"/>
                  </a:schemeClr>
                </a:solidFill>
              </a:rPr>
              <a:t>Конструктор без аргументи (дефолтен конструктор)</a:t>
            </a:r>
            <a:endParaRPr lang="en-US" sz="2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758" y="182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@Id – 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означава че полето е първичен ключ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primary key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на таблицата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GeneratedValue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(strategy=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GenerationType.AUTO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@Table(name=„car", schema="</a:t>
            </a:r>
            <a:r>
              <a:rPr lang="en-US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mjt</a:t>
            </a:r>
            <a:r>
              <a:rPr lang="en-US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") – </a:t>
            </a:r>
            <a:r>
              <a:rPr lang="bg-BG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използва се ако името на таблицата е различно от това в базата, и ако базата се различава</a:t>
            </a:r>
          </a:p>
          <a:p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Column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=„</a:t>
            </a:r>
            <a:r>
              <a:rPr lang="en-US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car_name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", 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length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=50, 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nullable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=false, unique=false) – </a:t>
            </a:r>
            <a:r>
              <a:rPr lang="bg-BG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дефинираме спецификации за колоната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@Transient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– когато не искаме полето да съществува в базата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@Enumerated(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EnumType.STRING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bg-B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– използваме връху полета от тип 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Enum</a:t>
            </a:r>
            <a:endParaRPr lang="en-US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MappedSuperclass</a:t>
            </a:r>
            <a:r>
              <a:rPr lang="bg-BG" sz="2400" dirty="0">
                <a:solidFill>
                  <a:schemeClr val="tx1"/>
                </a:solidFill>
              </a:rPr>
              <a:t> – родителския клас не може да бъде </a:t>
            </a:r>
            <a:r>
              <a:rPr lang="en-US" sz="2400" dirty="0">
                <a:solidFill>
                  <a:schemeClr val="tx1"/>
                </a:solidFill>
              </a:rPr>
              <a:t>Entity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Table Per Class – </a:t>
            </a:r>
            <a:r>
              <a:rPr lang="bg-BG" sz="2400" dirty="0">
                <a:solidFill>
                  <a:schemeClr val="tx1"/>
                </a:solidFill>
              </a:rPr>
              <a:t>всеки клас е в отделна таблица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Single Table</a:t>
            </a:r>
            <a:r>
              <a:rPr lang="bg-BG" sz="2400" dirty="0">
                <a:solidFill>
                  <a:schemeClr val="tx1"/>
                </a:solidFill>
              </a:rPr>
              <a:t> – всички данни са обединени в една таблица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Joined</a:t>
            </a:r>
            <a:r>
              <a:rPr lang="bg-BG" sz="2400" dirty="0">
                <a:solidFill>
                  <a:schemeClr val="tx1"/>
                </a:solidFill>
              </a:rPr>
              <a:t> – всеки клас е в отделна таблица </a:t>
            </a:r>
            <a:r>
              <a:rPr lang="bg-BG" sz="2400" dirty="0" err="1">
                <a:solidFill>
                  <a:schemeClr val="tx1"/>
                </a:solidFill>
              </a:rPr>
              <a:t>акто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Entity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Swagger </a:t>
            </a:r>
            <a:r>
              <a:rPr lang="bg-BG" sz="2500" dirty="0">
                <a:solidFill>
                  <a:schemeClr val="tx1"/>
                </a:solidFill>
              </a:rPr>
              <a:t>ни позволява да генерираме интерактивна документация, чрез която можем да оправяме заявки към </a:t>
            </a:r>
            <a:r>
              <a:rPr lang="bg-BG" sz="2500">
                <a:solidFill>
                  <a:schemeClr val="tx1"/>
                </a:solidFill>
              </a:rPr>
              <a:t>нашето приложение.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SWAGGER</a:t>
            </a:r>
            <a:r>
              <a:rPr lang="bg-BG" b="1" dirty="0"/>
              <a:t>-</a:t>
            </a:r>
            <a:r>
              <a:rPr lang="en-US" b="1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0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562" y="32173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b="1" dirty="0"/>
              <a:t>Конекция с базата данни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268" y="1828798"/>
            <a:ext cx="10186989" cy="3508733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Различни начини за работа с база от данни със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Spring-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ово приложение: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JDBC</a:t>
            </a:r>
          </a:p>
          <a:p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JdbcTemplate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JPA (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съдржа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Spring Data JPA (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съдржа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Repository)</a:t>
            </a:r>
          </a:p>
        </p:txBody>
      </p:sp>
    </p:spTree>
    <p:extLst>
      <p:ext uri="{BB962C8B-B14F-4D97-AF65-F5344CB8AC3E}">
        <p14:creationId xmlns:p14="http://schemas.microsoft.com/office/powerpoint/2010/main" val="2761543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693</TotalTime>
  <Words>635</Words>
  <Application>Microsoft Office PowerPoint</Application>
  <PresentationFormat>Широк екран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Slice</vt:lpstr>
      <vt:lpstr>Properties файл и CRUD операции със Spring JPA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Конекция с базата данни</vt:lpstr>
      <vt:lpstr>Конекция с базата данни</vt:lpstr>
      <vt:lpstr>JPQL </vt:lpstr>
      <vt:lpstr>EntityManager</vt:lpstr>
      <vt:lpstr>Презентация на PowerPoint</vt:lpstr>
      <vt:lpstr>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файл и CRUD операции с Spring JPA</dc:title>
  <dc:creator>Simeon</dc:creator>
  <cp:lastModifiedBy>Filip Dakov</cp:lastModifiedBy>
  <cp:revision>30</cp:revision>
  <dcterms:created xsi:type="dcterms:W3CDTF">2022-11-28T08:20:34Z</dcterms:created>
  <dcterms:modified xsi:type="dcterms:W3CDTF">2022-11-28T20:30:27Z</dcterms:modified>
</cp:coreProperties>
</file>