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7" r:id="rId6"/>
    <p:sldId id="309" r:id="rId7"/>
    <p:sldId id="294" r:id="rId8"/>
    <p:sldId id="315" r:id="rId9"/>
    <p:sldId id="295" r:id="rId10"/>
    <p:sldId id="317" r:id="rId11"/>
    <p:sldId id="318" r:id="rId12"/>
    <p:sldId id="319" r:id="rId13"/>
    <p:sldId id="320"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594360"/>
            <a:ext cx="6645926" cy="2843784"/>
          </a:xfrm>
        </p:spPr>
        <p:txBody>
          <a:bodyPr/>
          <a:lstStyle/>
          <a:p>
            <a:r>
              <a:rPr lang="en-US" spc="400" dirty="0"/>
              <a:t>Spring Boot fundamentals</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8355434" y="4700016"/>
            <a:ext cx="2379621" cy="1197864"/>
          </a:xfrm>
        </p:spPr>
        <p:txBody>
          <a:bodyPr/>
          <a:lstStyle/>
          <a:p>
            <a:pPr algn="l"/>
            <a:r>
              <a:rPr lang="en-US" sz="2000" dirty="0">
                <a:solidFill>
                  <a:schemeClr val="bg1"/>
                </a:solidFill>
              </a:rPr>
              <a:t>Stefan </a:t>
            </a:r>
            <a:r>
              <a:rPr lang="en-US" sz="2000" dirty="0" err="1">
                <a:solidFill>
                  <a:schemeClr val="bg1"/>
                </a:solidFill>
              </a:rPr>
              <a:t>Stanisev</a:t>
            </a:r>
            <a:br>
              <a:rPr lang="en-US" sz="2000" dirty="0">
                <a:solidFill>
                  <a:schemeClr val="bg1"/>
                </a:solidFill>
              </a:rPr>
            </a:br>
            <a:r>
              <a:rPr lang="en-US" sz="2000" dirty="0">
                <a:solidFill>
                  <a:schemeClr val="bg1"/>
                </a:solidFill>
              </a:rPr>
              <a:t>Nikola </a:t>
            </a:r>
            <a:r>
              <a:rPr lang="en-US" sz="2000" dirty="0" err="1">
                <a:solidFill>
                  <a:schemeClr val="bg1"/>
                </a:solidFill>
              </a:rPr>
              <a:t>Randjelov</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z="6000" dirty="0">
                <a:solidFill>
                  <a:schemeClr val="bg1"/>
                </a:solidFill>
              </a:rPr>
              <a:t>REST CONTROLLERS</a:t>
            </a:r>
          </a:p>
        </p:txBody>
      </p:sp>
      <p:sp>
        <p:nvSpPr>
          <p:cNvPr id="7" name="Subtitle 6">
            <a:extLst>
              <a:ext uri="{FF2B5EF4-FFF2-40B4-BE49-F238E27FC236}">
                <a16:creationId xmlns:a16="http://schemas.microsoft.com/office/drawing/2014/main" id="{FDFB6920-2B4B-3F0C-3373-7810D13D6C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1006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15/11/2022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spc="400" dirty="0"/>
              <a:t>Spring Boot fundamentals</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452030" y="682410"/>
            <a:ext cx="5833872" cy="2276856"/>
          </a:xfrm>
        </p:spPr>
        <p:txBody>
          <a:bodyPr/>
          <a:lstStyle/>
          <a:p>
            <a:pPr algn="l"/>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1452030" y="3173218"/>
            <a:ext cx="5833872" cy="3118104"/>
          </a:xfrm>
        </p:spPr>
        <p:txBody>
          <a:bodyPr/>
          <a:lstStyle/>
          <a:p>
            <a:pPr algn="l"/>
            <a:r>
              <a:rPr lang="en-US" sz="1800" dirty="0">
                <a:solidFill>
                  <a:schemeClr val="bg1"/>
                </a:solidFill>
              </a:rPr>
              <a:t>DI &amp; Annotations</a:t>
            </a:r>
          </a:p>
          <a:p>
            <a:pPr algn="l"/>
            <a:r>
              <a:rPr lang="en-US" sz="1800" dirty="0">
                <a:solidFill>
                  <a:schemeClr val="bg1"/>
                </a:solidFill>
              </a:rPr>
              <a:t>Spring </a:t>
            </a:r>
            <a:r>
              <a:rPr lang="en-US" sz="1800" dirty="0" err="1">
                <a:solidFill>
                  <a:schemeClr val="bg1"/>
                </a:solidFill>
              </a:rPr>
              <a:t>Initializr</a:t>
            </a:r>
            <a:endParaRPr lang="en-US" dirty="0"/>
          </a:p>
          <a:p>
            <a:pPr algn="l"/>
            <a:r>
              <a:rPr lang="en-US" dirty="0"/>
              <a:t>Maven/Gradle</a:t>
            </a:r>
            <a:endParaRPr lang="en-US" sz="1800" dirty="0">
              <a:solidFill>
                <a:schemeClr val="bg1"/>
              </a:solidFill>
            </a:endParaRPr>
          </a:p>
          <a:p>
            <a:pPr algn="l"/>
            <a:r>
              <a:rPr lang="en-US" dirty="0"/>
              <a:t>Rest Controllers</a:t>
            </a:r>
            <a:r>
              <a:rPr lang="en-US" sz="1800" dirty="0">
                <a:solidFill>
                  <a:schemeClr val="bg1"/>
                </a:solidFill>
              </a:rPr>
              <a:t> </a:t>
            </a:r>
            <a:endParaRPr lang="en-US" dirty="0"/>
          </a:p>
          <a:p>
            <a:pPr algn="r"/>
            <a:endParaRPr lang="en-US" dirty="0"/>
          </a:p>
        </p:txBody>
      </p:sp>
      <p:pic>
        <p:nvPicPr>
          <p:cNvPr id="6" name="Picture Placeholder 5">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a:blip r:embed="rId2"/>
          <a:srcRect/>
          <a:stretch/>
        </p:blipFill>
        <p:spPr>
          <a:xfrm>
            <a:off x="7100864" y="2180680"/>
            <a:ext cx="3706426" cy="3707971"/>
          </a:xfrm>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15/11/2022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spc="400" dirty="0"/>
              <a:t>Spring Boot fundamentals</a:t>
            </a:r>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z="6000" dirty="0">
                <a:solidFill>
                  <a:schemeClr val="bg1"/>
                </a:solidFill>
              </a:rPr>
              <a:t>DI &amp; Annotations</a:t>
            </a:r>
          </a:p>
        </p:txBody>
      </p:sp>
      <p:sp>
        <p:nvSpPr>
          <p:cNvPr id="7" name="Subtitle 6">
            <a:extLst>
              <a:ext uri="{FF2B5EF4-FFF2-40B4-BE49-F238E27FC236}">
                <a16:creationId xmlns:a16="http://schemas.microsoft.com/office/drawing/2014/main" id="{FDFB6920-2B4B-3F0C-3373-7810D13D6C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DI &amp; Annotations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49E4DDC-4189-FEE8-70C0-C195D081F2D3}"/>
              </a:ext>
            </a:extLst>
          </p:cNvPr>
          <p:cNvSpPr>
            <a:spLocks noGrp="1"/>
          </p:cNvSpPr>
          <p:nvPr>
            <p:ph idx="1"/>
          </p:nvPr>
        </p:nvSpPr>
        <p:spPr/>
        <p:txBody>
          <a:bodyPr>
            <a:normAutofit lnSpcReduction="10000"/>
          </a:bodyPr>
          <a:lstStyle/>
          <a:p>
            <a:pPr algn="just"/>
            <a:r>
              <a:rPr lang="en-US" b="0" i="0" dirty="0">
                <a:solidFill>
                  <a:srgbClr val="000000"/>
                </a:solidFill>
                <a:effectLst/>
                <a:latin typeface="Nunito" panose="020B0604020202020204" pitchFamily="2" charset="0"/>
              </a:rPr>
              <a:t>The technology that Spring is most identified with is the </a:t>
            </a:r>
            <a:r>
              <a:rPr lang="en-US" b="1" i="0" dirty="0">
                <a:solidFill>
                  <a:srgbClr val="000000"/>
                </a:solidFill>
                <a:effectLst/>
                <a:latin typeface="Nunito" panose="020B0604020202020204" pitchFamily="2" charset="0"/>
              </a:rPr>
              <a:t>Dependency Injection (DI)</a:t>
            </a:r>
            <a:r>
              <a:rPr lang="en-US" b="0" i="0" dirty="0">
                <a:solidFill>
                  <a:srgbClr val="000000"/>
                </a:solidFill>
                <a:effectLst/>
                <a:latin typeface="Nunito" panose="020B0604020202020204" pitchFamily="2" charset="0"/>
              </a:rPr>
              <a:t> flavor of Inversion of Control. The </a:t>
            </a:r>
            <a:r>
              <a:rPr lang="en-US" b="1" i="0" dirty="0">
                <a:solidFill>
                  <a:srgbClr val="000000"/>
                </a:solidFill>
                <a:effectLst/>
                <a:latin typeface="Nunito" panose="020B0604020202020204" pitchFamily="2" charset="0"/>
              </a:rPr>
              <a:t>Inversion of Control (IoC)</a:t>
            </a:r>
            <a:r>
              <a:rPr lang="en-US" b="0" i="0" dirty="0">
                <a:solidFill>
                  <a:srgbClr val="000000"/>
                </a:solidFill>
                <a:effectLst/>
                <a:latin typeface="Nunito" panose="020B0604020202020204" pitchFamily="2" charset="0"/>
              </a:rPr>
              <a:t> is a general concept, and it can be expressed in many different ways. Dependency Injection is merely one concrete example of Inversion of Control.</a:t>
            </a:r>
          </a:p>
          <a:p>
            <a:pPr algn="just"/>
            <a:r>
              <a:rPr lang="en-US" b="0" i="0" dirty="0">
                <a:solidFill>
                  <a:srgbClr val="000000"/>
                </a:solidFill>
                <a:effectLst/>
                <a:latin typeface="Nunito" panose="020B0604020202020204" pitchFamily="2" charset="0"/>
              </a:rPr>
              <a:t>When writing a complex Java application, application classes should be as independent as possible of other Java classes to increase the possibility to reuse these classes and to test them independently of other classes while unit testing. Dependency Injection helps in gluing these classes together and at the same time keeping them independent.</a:t>
            </a:r>
          </a:p>
          <a:p>
            <a:endParaRPr lang="en-US" dirty="0"/>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DI &amp; Annotations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5</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49E4DDC-4189-FEE8-70C0-C195D081F2D3}"/>
              </a:ext>
            </a:extLst>
          </p:cNvPr>
          <p:cNvSpPr>
            <a:spLocks noGrp="1"/>
          </p:cNvSpPr>
          <p:nvPr>
            <p:ph idx="1"/>
          </p:nvPr>
        </p:nvSpPr>
        <p:spPr/>
        <p:txBody>
          <a:bodyPr>
            <a:normAutofit lnSpcReduction="10000"/>
          </a:bodyPr>
          <a:lstStyle/>
          <a:p>
            <a:pPr marL="0" indent="0" algn="just">
              <a:buNone/>
            </a:pPr>
            <a:r>
              <a:rPr lang="en-US" sz="1900" b="0" i="0" dirty="0">
                <a:solidFill>
                  <a:srgbClr val="000000"/>
                </a:solidFill>
                <a:effectLst/>
                <a:latin typeface="Nunito" panose="020B0604020202020204" pitchFamily="2" charset="0"/>
              </a:rPr>
              <a:t>public class Store {</a:t>
            </a:r>
          </a:p>
          <a:p>
            <a:pPr marL="0" indent="0" algn="just">
              <a:buNone/>
            </a:pPr>
            <a:r>
              <a:rPr lang="en-US" sz="1900" b="0" i="0" dirty="0">
                <a:solidFill>
                  <a:srgbClr val="000000"/>
                </a:solidFill>
                <a:effectLst/>
                <a:latin typeface="Nunito" panose="020B0604020202020204" pitchFamily="2" charset="0"/>
              </a:rPr>
              <a:t>    private Item </a:t>
            </a:r>
            <a:r>
              <a:rPr lang="en-US" sz="1900" b="0" i="0" dirty="0" err="1">
                <a:solidFill>
                  <a:srgbClr val="000000"/>
                </a:solidFill>
                <a:effectLst/>
                <a:latin typeface="Nunito" panose="020B0604020202020204" pitchFamily="2" charset="0"/>
              </a:rPr>
              <a:t>item</a:t>
            </a:r>
            <a:r>
              <a:rPr lang="en-US" sz="1900" b="0" i="0" dirty="0">
                <a:solidFill>
                  <a:srgbClr val="000000"/>
                </a:solidFill>
                <a:effectLst/>
                <a:latin typeface="Nunito" panose="020B0604020202020204" pitchFamily="2" charset="0"/>
              </a:rPr>
              <a:t>;</a:t>
            </a:r>
          </a:p>
          <a:p>
            <a:pPr marL="0" indent="0" algn="just">
              <a:buNone/>
            </a:pPr>
            <a:r>
              <a:rPr lang="en-US" sz="1900" b="0" i="0" dirty="0">
                <a:solidFill>
                  <a:srgbClr val="000000"/>
                </a:solidFill>
                <a:effectLst/>
                <a:latin typeface="Nunito" panose="020B0604020202020204" pitchFamily="2" charset="0"/>
              </a:rPr>
              <a:t>    public Store() {</a:t>
            </a:r>
          </a:p>
          <a:p>
            <a:pPr marL="0" indent="0" algn="just">
              <a:buNone/>
            </a:pPr>
            <a:r>
              <a:rPr lang="en-US" sz="1900" b="0" i="0" dirty="0">
                <a:solidFill>
                  <a:srgbClr val="000000"/>
                </a:solidFill>
                <a:effectLst/>
                <a:latin typeface="Nunito" panose="020B0604020202020204" pitchFamily="2" charset="0"/>
              </a:rPr>
              <a:t>        item = new ItemImpl1(); - Object dependency in traditional programming</a:t>
            </a:r>
          </a:p>
          <a:p>
            <a:pPr marL="0" indent="0" algn="just">
              <a:buNone/>
            </a:pPr>
            <a:r>
              <a:rPr lang="en-US" sz="1900" b="0" i="0" dirty="0">
                <a:solidFill>
                  <a:srgbClr val="000000"/>
                </a:solidFill>
                <a:effectLst/>
                <a:latin typeface="Nunito" panose="020B0604020202020204" pitchFamily="2" charset="0"/>
              </a:rPr>
              <a:t>    }</a:t>
            </a:r>
          </a:p>
          <a:p>
            <a:pPr marL="0" indent="0" algn="just">
              <a:buNone/>
            </a:pPr>
            <a:r>
              <a:rPr lang="en-US" sz="1900" b="0" i="0" dirty="0">
                <a:solidFill>
                  <a:srgbClr val="000000"/>
                </a:solidFill>
                <a:effectLst/>
                <a:latin typeface="Nunito" panose="020B0604020202020204" pitchFamily="2" charset="0"/>
              </a:rPr>
              <a:t>} </a:t>
            </a:r>
          </a:p>
          <a:p>
            <a:pPr marL="0" indent="0" algn="just">
              <a:buNone/>
            </a:pPr>
            <a:r>
              <a:rPr lang="en-US" sz="1900" b="0" i="0" dirty="0">
                <a:solidFill>
                  <a:srgbClr val="000000"/>
                </a:solidFill>
                <a:effectLst/>
                <a:latin typeface="Nunito" panose="020B0604020202020204" pitchFamily="2" charset="0"/>
              </a:rPr>
              <a:t>public class Store {</a:t>
            </a:r>
          </a:p>
          <a:p>
            <a:pPr marL="0" indent="0" algn="just">
              <a:buNone/>
            </a:pPr>
            <a:r>
              <a:rPr lang="en-US" sz="1900" b="0" i="0" dirty="0">
                <a:solidFill>
                  <a:srgbClr val="000000"/>
                </a:solidFill>
                <a:effectLst/>
                <a:latin typeface="Nunito" panose="020B0604020202020204" pitchFamily="2" charset="0"/>
              </a:rPr>
              <a:t>    private Item </a:t>
            </a:r>
            <a:r>
              <a:rPr lang="en-US" sz="1900" b="0" i="0" dirty="0" err="1">
                <a:solidFill>
                  <a:srgbClr val="000000"/>
                </a:solidFill>
                <a:effectLst/>
                <a:latin typeface="Nunito" panose="020B0604020202020204" pitchFamily="2" charset="0"/>
              </a:rPr>
              <a:t>item</a:t>
            </a:r>
            <a:r>
              <a:rPr lang="en-US" sz="1900" b="0" i="0" dirty="0">
                <a:solidFill>
                  <a:srgbClr val="000000"/>
                </a:solidFill>
                <a:effectLst/>
                <a:latin typeface="Nunito" panose="020B0604020202020204" pitchFamily="2" charset="0"/>
              </a:rPr>
              <a:t>;</a:t>
            </a:r>
          </a:p>
          <a:p>
            <a:pPr marL="0" indent="0" algn="just">
              <a:buNone/>
            </a:pPr>
            <a:r>
              <a:rPr lang="en-US" sz="1900" b="0" i="0" dirty="0">
                <a:solidFill>
                  <a:srgbClr val="000000"/>
                </a:solidFill>
                <a:effectLst/>
                <a:latin typeface="Nunito" panose="020B0604020202020204" pitchFamily="2" charset="0"/>
              </a:rPr>
              <a:t>    public Store(Item item) {</a:t>
            </a:r>
          </a:p>
          <a:p>
            <a:pPr marL="0" indent="0" algn="just">
              <a:buNone/>
            </a:pPr>
            <a:r>
              <a:rPr lang="en-US" sz="1900" b="0" i="0" dirty="0">
                <a:solidFill>
                  <a:srgbClr val="000000"/>
                </a:solidFill>
                <a:effectLst/>
                <a:latin typeface="Nunito" panose="020B0604020202020204" pitchFamily="2" charset="0"/>
              </a:rPr>
              <a:t>        </a:t>
            </a:r>
            <a:r>
              <a:rPr lang="en-US" sz="1900" b="0" i="0" dirty="0" err="1">
                <a:solidFill>
                  <a:srgbClr val="000000"/>
                </a:solidFill>
                <a:effectLst/>
                <a:latin typeface="Nunito" panose="020B0604020202020204" pitchFamily="2" charset="0"/>
              </a:rPr>
              <a:t>this.item</a:t>
            </a:r>
            <a:r>
              <a:rPr lang="en-US" sz="1900" b="0" i="0" dirty="0">
                <a:solidFill>
                  <a:srgbClr val="000000"/>
                </a:solidFill>
                <a:effectLst/>
                <a:latin typeface="Nunito" panose="020B0604020202020204" pitchFamily="2" charset="0"/>
              </a:rPr>
              <a:t> = item; - By using DI</a:t>
            </a:r>
          </a:p>
          <a:p>
            <a:pPr marL="0" indent="0" algn="just">
              <a:buNone/>
            </a:pPr>
            <a:r>
              <a:rPr lang="en-US" sz="1900" b="0" i="0" dirty="0">
                <a:solidFill>
                  <a:srgbClr val="000000"/>
                </a:solidFill>
                <a:effectLst/>
                <a:latin typeface="Nunito" panose="020B0604020202020204" pitchFamily="2" charset="0"/>
              </a:rPr>
              <a:t>    }</a:t>
            </a:r>
          </a:p>
          <a:p>
            <a:pPr marL="0" indent="0" algn="just">
              <a:buNone/>
            </a:pPr>
            <a:r>
              <a:rPr lang="en-US" sz="1900" b="0" i="0" dirty="0">
                <a:solidFill>
                  <a:srgbClr val="000000"/>
                </a:solidFill>
                <a:effectLst/>
                <a:latin typeface="Nunito" panose="020B0604020202020204" pitchFamily="2" charset="0"/>
              </a:rPr>
              <a:t>}</a:t>
            </a:r>
            <a:endParaRPr lang="en-US" dirty="0"/>
          </a:p>
        </p:txBody>
      </p:sp>
    </p:spTree>
    <p:extLst>
      <p:ext uri="{BB962C8B-B14F-4D97-AF65-F5344CB8AC3E}">
        <p14:creationId xmlns:p14="http://schemas.microsoft.com/office/powerpoint/2010/main" val="381378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Annotations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2FF1EEC9-DF56-38B0-1C3E-03885805B96B}"/>
              </a:ext>
            </a:extLst>
          </p:cNvPr>
          <p:cNvSpPr>
            <a:spLocks noGrp="1"/>
          </p:cNvSpPr>
          <p:nvPr>
            <p:ph idx="1"/>
          </p:nvPr>
        </p:nvSpPr>
        <p:spPr/>
        <p:txBody>
          <a:bodyPr>
            <a:normAutofit lnSpcReduction="10000"/>
          </a:bodyPr>
          <a:lstStyle/>
          <a:p>
            <a:r>
              <a:rPr lang="en-US" b="1" i="0" dirty="0">
                <a:solidFill>
                  <a:srgbClr val="333333"/>
                </a:solidFill>
                <a:effectLst/>
                <a:latin typeface="inter-bold"/>
              </a:rPr>
              <a:t>@Autowired:</a:t>
            </a:r>
            <a:r>
              <a:rPr lang="en-US" b="0" i="0" dirty="0">
                <a:solidFill>
                  <a:srgbClr val="333333"/>
                </a:solidFill>
                <a:effectLst/>
                <a:latin typeface="inter-regular"/>
              </a:rPr>
              <a:t> Spring provides annotation-based auto-wiring by providing @Autowired annotation. It is used to </a:t>
            </a:r>
            <a:r>
              <a:rPr lang="en-US" b="0" i="0" dirty="0" err="1">
                <a:solidFill>
                  <a:srgbClr val="333333"/>
                </a:solidFill>
                <a:effectLst/>
                <a:latin typeface="inter-regular"/>
              </a:rPr>
              <a:t>autowire</a:t>
            </a:r>
            <a:r>
              <a:rPr lang="en-US" b="0" i="0" dirty="0">
                <a:solidFill>
                  <a:srgbClr val="333333"/>
                </a:solidFill>
                <a:effectLst/>
                <a:latin typeface="inter-regular"/>
              </a:rPr>
              <a:t> spring bean on setter methods, instance variable, and constructor. When we use @Autowired annotation, the spring container auto-wires the bean by matching data-type.</a:t>
            </a:r>
          </a:p>
          <a:p>
            <a:r>
              <a:rPr lang="en-US" b="1" i="0" dirty="0">
                <a:solidFill>
                  <a:srgbClr val="333333"/>
                </a:solidFill>
                <a:effectLst/>
                <a:latin typeface="inter-bold"/>
              </a:rPr>
              <a:t>@Configuration:</a:t>
            </a:r>
            <a:r>
              <a:rPr lang="en-US" b="0" i="0" dirty="0">
                <a:solidFill>
                  <a:srgbClr val="333333"/>
                </a:solidFill>
                <a:effectLst/>
                <a:latin typeface="inter-regular"/>
              </a:rPr>
              <a:t> It is a class-level annotation. The class annotated with @Configuration used by Spring Containers as a source of bean definitions.</a:t>
            </a:r>
          </a:p>
          <a:p>
            <a:r>
              <a:rPr lang="en-US" b="1" i="0" dirty="0">
                <a:solidFill>
                  <a:srgbClr val="333333"/>
                </a:solidFill>
                <a:effectLst/>
                <a:latin typeface="inter-bold"/>
              </a:rPr>
              <a:t>@Bean:</a:t>
            </a:r>
            <a:r>
              <a:rPr lang="en-US" b="0" i="0" dirty="0">
                <a:solidFill>
                  <a:srgbClr val="333333"/>
                </a:solidFill>
                <a:effectLst/>
                <a:latin typeface="inter-regular"/>
              </a:rPr>
              <a:t> It is a method-level annotation. It is an alternative of XML &lt;bean&gt; tag. It tells the method to produce a bean to be managed by Spring Container.</a:t>
            </a:r>
            <a:endParaRPr lang="en-US" dirty="0"/>
          </a:p>
        </p:txBody>
      </p:sp>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Annotations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2FF1EEC9-DF56-38B0-1C3E-03885805B96B}"/>
              </a:ext>
            </a:extLst>
          </p:cNvPr>
          <p:cNvSpPr>
            <a:spLocks noGrp="1"/>
          </p:cNvSpPr>
          <p:nvPr>
            <p:ph idx="1"/>
          </p:nvPr>
        </p:nvSpPr>
        <p:spPr/>
        <p:txBody>
          <a:bodyPr>
            <a:normAutofit fontScale="85000" lnSpcReduction="10000"/>
          </a:bodyPr>
          <a:lstStyle/>
          <a:p>
            <a:r>
              <a:rPr lang="en-US" b="1" i="0" dirty="0">
                <a:solidFill>
                  <a:srgbClr val="333333"/>
                </a:solidFill>
                <a:effectLst/>
                <a:latin typeface="inter-bold"/>
              </a:rPr>
              <a:t>@Component:</a:t>
            </a:r>
            <a:r>
              <a:rPr lang="en-US" b="0" i="0" dirty="0">
                <a:solidFill>
                  <a:srgbClr val="333333"/>
                </a:solidFill>
                <a:effectLst/>
                <a:latin typeface="inter-regular"/>
              </a:rPr>
              <a:t> It is a class-level annotation. It is used to mark a Java class as a bean. A Java class annotated with </a:t>
            </a:r>
            <a:r>
              <a:rPr lang="en-US" b="1" i="0" dirty="0">
                <a:solidFill>
                  <a:srgbClr val="333333"/>
                </a:solidFill>
                <a:effectLst/>
                <a:latin typeface="inter-bold"/>
              </a:rPr>
              <a:t>@Component</a:t>
            </a:r>
            <a:r>
              <a:rPr lang="en-US" b="0" i="0" dirty="0">
                <a:solidFill>
                  <a:srgbClr val="333333"/>
                </a:solidFill>
                <a:effectLst/>
                <a:latin typeface="inter-regular"/>
              </a:rPr>
              <a:t> is found during the </a:t>
            </a:r>
            <a:r>
              <a:rPr lang="en-US" b="0" i="0" dirty="0" err="1">
                <a:solidFill>
                  <a:srgbClr val="333333"/>
                </a:solidFill>
                <a:effectLst/>
                <a:latin typeface="inter-regular"/>
              </a:rPr>
              <a:t>classpath</a:t>
            </a:r>
            <a:r>
              <a:rPr lang="en-US" b="0" i="0" dirty="0">
                <a:solidFill>
                  <a:srgbClr val="333333"/>
                </a:solidFill>
                <a:effectLst/>
                <a:latin typeface="inter-regular"/>
              </a:rPr>
              <a:t>. The Spring Framework pick it up and configure it in the application context as a </a:t>
            </a:r>
            <a:r>
              <a:rPr lang="en-US" b="1" i="0" dirty="0">
                <a:solidFill>
                  <a:srgbClr val="333333"/>
                </a:solidFill>
                <a:effectLst/>
                <a:latin typeface="inter-bold"/>
              </a:rPr>
              <a:t>Spring Bean</a:t>
            </a:r>
            <a:r>
              <a:rPr lang="en-US" b="0" i="0" dirty="0">
                <a:solidFill>
                  <a:srgbClr val="333333"/>
                </a:solidFill>
                <a:effectLst/>
                <a:latin typeface="inter-regular"/>
              </a:rPr>
              <a:t>.</a:t>
            </a:r>
          </a:p>
          <a:p>
            <a:r>
              <a:rPr lang="en-US" b="1" i="0" dirty="0">
                <a:solidFill>
                  <a:srgbClr val="333333"/>
                </a:solidFill>
                <a:effectLst/>
                <a:latin typeface="inter-bold"/>
              </a:rPr>
              <a:t>@Service:</a:t>
            </a:r>
            <a:r>
              <a:rPr lang="en-US" b="0" i="0" dirty="0">
                <a:solidFill>
                  <a:srgbClr val="333333"/>
                </a:solidFill>
                <a:effectLst/>
                <a:latin typeface="inter-regular"/>
              </a:rPr>
              <a:t> It is also used at class level. It tells the Spring that class contains the </a:t>
            </a:r>
            <a:r>
              <a:rPr lang="en-US" b="1" i="0" dirty="0">
                <a:solidFill>
                  <a:srgbClr val="333333"/>
                </a:solidFill>
                <a:effectLst/>
                <a:latin typeface="inter-bold"/>
              </a:rPr>
              <a:t>business logic</a:t>
            </a:r>
            <a:r>
              <a:rPr lang="en-US" b="0" i="0" dirty="0">
                <a:solidFill>
                  <a:srgbClr val="333333"/>
                </a:solidFill>
                <a:effectLst/>
                <a:latin typeface="inter-regular"/>
              </a:rPr>
              <a:t>.</a:t>
            </a:r>
          </a:p>
          <a:p>
            <a:r>
              <a:rPr lang="en-US" b="1" i="0" dirty="0">
                <a:solidFill>
                  <a:srgbClr val="333333"/>
                </a:solidFill>
                <a:effectLst/>
                <a:latin typeface="inter-bold"/>
              </a:rPr>
              <a:t>@Controller:</a:t>
            </a:r>
            <a:r>
              <a:rPr lang="en-US" b="0" i="0" dirty="0">
                <a:solidFill>
                  <a:srgbClr val="333333"/>
                </a:solidFill>
                <a:effectLst/>
                <a:latin typeface="inter-regular"/>
              </a:rPr>
              <a:t> The @Controller is a class-level annotation. It is a specialization of </a:t>
            </a:r>
            <a:r>
              <a:rPr lang="en-US" b="1" i="0" dirty="0">
                <a:solidFill>
                  <a:srgbClr val="333333"/>
                </a:solidFill>
                <a:effectLst/>
                <a:latin typeface="inter-bold"/>
              </a:rPr>
              <a:t>@Component</a:t>
            </a:r>
            <a:r>
              <a:rPr lang="en-US" b="0" i="0" dirty="0">
                <a:solidFill>
                  <a:srgbClr val="333333"/>
                </a:solidFill>
                <a:effectLst/>
                <a:latin typeface="inter-regular"/>
              </a:rPr>
              <a:t>. It marks a class as a web request handler. It is often used to serve web pages. By default, it returns a string that indicates which route to redirect. It is mostly used with </a:t>
            </a:r>
            <a:r>
              <a:rPr lang="en-US" b="1" i="0" dirty="0">
                <a:solidFill>
                  <a:srgbClr val="333333"/>
                </a:solidFill>
                <a:effectLst/>
                <a:latin typeface="inter-bold"/>
              </a:rPr>
              <a:t>@RequestMapping</a:t>
            </a:r>
            <a:r>
              <a:rPr lang="en-US" b="0" i="0" dirty="0">
                <a:solidFill>
                  <a:srgbClr val="333333"/>
                </a:solidFill>
                <a:effectLst/>
                <a:latin typeface="inter-regular"/>
              </a:rPr>
              <a:t> annotation.</a:t>
            </a:r>
          </a:p>
          <a:p>
            <a:r>
              <a:rPr lang="en-US" b="1" i="0" dirty="0">
                <a:solidFill>
                  <a:srgbClr val="333333"/>
                </a:solidFill>
                <a:effectLst/>
                <a:latin typeface="inter-bold"/>
              </a:rPr>
              <a:t>@Repository:</a:t>
            </a:r>
            <a:r>
              <a:rPr lang="en-US" b="0" i="0" dirty="0">
                <a:solidFill>
                  <a:srgbClr val="333333"/>
                </a:solidFill>
                <a:effectLst/>
                <a:latin typeface="inter-regular"/>
              </a:rPr>
              <a:t> It is a class-level annotation. The repository is a </a:t>
            </a:r>
            <a:r>
              <a:rPr lang="en-US" b="1" i="0" dirty="0">
                <a:solidFill>
                  <a:srgbClr val="333333"/>
                </a:solidFill>
                <a:effectLst/>
                <a:latin typeface="inter-bold"/>
              </a:rPr>
              <a:t>DAOs</a:t>
            </a:r>
            <a:r>
              <a:rPr lang="en-US" b="0" i="0" dirty="0">
                <a:solidFill>
                  <a:srgbClr val="333333"/>
                </a:solidFill>
                <a:effectLst/>
                <a:latin typeface="inter-regular"/>
              </a:rPr>
              <a:t> (Data Access Object) that access the database directly. The repository does all the operations related to the database.</a:t>
            </a:r>
            <a:endParaRPr lang="en-US" dirty="0"/>
          </a:p>
        </p:txBody>
      </p:sp>
    </p:spTree>
    <p:extLst>
      <p:ext uri="{BB962C8B-B14F-4D97-AF65-F5344CB8AC3E}">
        <p14:creationId xmlns:p14="http://schemas.microsoft.com/office/powerpoint/2010/main" val="8784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z="6000" dirty="0">
                <a:solidFill>
                  <a:schemeClr val="bg1"/>
                </a:solidFill>
              </a:rPr>
              <a:t>Spring </a:t>
            </a:r>
            <a:r>
              <a:rPr lang="en-US" sz="6000" dirty="0" err="1">
                <a:solidFill>
                  <a:schemeClr val="bg1"/>
                </a:solidFill>
              </a:rPr>
              <a:t>initializr</a:t>
            </a:r>
            <a:endParaRPr lang="en-US" sz="6000" dirty="0">
              <a:solidFill>
                <a:schemeClr val="bg1"/>
              </a:solidFill>
            </a:endParaRPr>
          </a:p>
        </p:txBody>
      </p:sp>
      <p:sp>
        <p:nvSpPr>
          <p:cNvPr id="7" name="Subtitle 6">
            <a:extLst>
              <a:ext uri="{FF2B5EF4-FFF2-40B4-BE49-F238E27FC236}">
                <a16:creationId xmlns:a16="http://schemas.microsoft.com/office/drawing/2014/main" id="{FDFB6920-2B4B-3F0C-3373-7810D13D6C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771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z="6000" dirty="0">
                <a:solidFill>
                  <a:schemeClr val="bg1"/>
                </a:solidFill>
              </a:rPr>
              <a:t>Maven/</a:t>
            </a:r>
            <a:r>
              <a:rPr lang="en-US" sz="6000" dirty="0" err="1">
                <a:solidFill>
                  <a:schemeClr val="bg1"/>
                </a:solidFill>
              </a:rPr>
              <a:t>gradle</a:t>
            </a:r>
            <a:endParaRPr lang="en-US" sz="6000" dirty="0">
              <a:solidFill>
                <a:schemeClr val="bg1"/>
              </a:solidFill>
            </a:endParaRPr>
          </a:p>
        </p:txBody>
      </p:sp>
      <p:sp>
        <p:nvSpPr>
          <p:cNvPr id="7" name="Subtitle 6">
            <a:extLst>
              <a:ext uri="{FF2B5EF4-FFF2-40B4-BE49-F238E27FC236}">
                <a16:creationId xmlns:a16="http://schemas.microsoft.com/office/drawing/2014/main" id="{FDFB6920-2B4B-3F0C-3373-7810D13D6C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0959340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{11A39F51-D28F-4DD9-B496-8062E47211D8}tf89338750_win32</Template>
  <TotalTime>74</TotalTime>
  <Words>503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inter-bold</vt:lpstr>
      <vt:lpstr>inter-regular</vt:lpstr>
      <vt:lpstr>Nunito</vt:lpstr>
      <vt:lpstr>Univers</vt:lpstr>
      <vt:lpstr>GradientUnivers</vt:lpstr>
      <vt:lpstr>Spring Boot fundamentals</vt:lpstr>
      <vt:lpstr>Agenda</vt:lpstr>
      <vt:lpstr>DI &amp; Annotations</vt:lpstr>
      <vt:lpstr>DI &amp; Annotations</vt:lpstr>
      <vt:lpstr>DI &amp; Annotations</vt:lpstr>
      <vt:lpstr>Annotations</vt:lpstr>
      <vt:lpstr>Annotations</vt:lpstr>
      <vt:lpstr>Spring initializr</vt:lpstr>
      <vt:lpstr>Maven/gradle</vt:lpstr>
      <vt:lpstr>REST CONTROLLERS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fundamentals</dc:title>
  <dc:creator>Nikola Randelov</dc:creator>
  <cp:lastModifiedBy>Nikola Randelov</cp:lastModifiedBy>
  <cp:revision>4</cp:revision>
  <dcterms:created xsi:type="dcterms:W3CDTF">2022-11-14T13:12:40Z</dcterms:created>
  <dcterms:modified xsi:type="dcterms:W3CDTF">2022-11-14T14:27:10Z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