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0" r:id="rId5"/>
  </p:sldMasterIdLst>
  <p:notesMasterIdLst>
    <p:notesMasterId r:id="rId20"/>
  </p:notesMasterIdLst>
  <p:sldIdLst>
    <p:sldId id="266" r:id="rId6"/>
    <p:sldId id="257" r:id="rId7"/>
    <p:sldId id="277" r:id="rId8"/>
    <p:sldId id="279" r:id="rId9"/>
    <p:sldId id="280" r:id="rId10"/>
    <p:sldId id="281" r:id="rId11"/>
    <p:sldId id="268" r:id="rId12"/>
    <p:sldId id="282" r:id="rId13"/>
    <p:sldId id="271" r:id="rId14"/>
    <p:sldId id="274" r:id="rId15"/>
    <p:sldId id="273" r:id="rId16"/>
    <p:sldId id="272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  <a:srgbClr val="FFFF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4" autoAdjust="0"/>
    <p:restoredTop sz="94660"/>
  </p:normalViewPr>
  <p:slideViewPr>
    <p:cSldViewPr snapToGrid="0">
      <p:cViewPr>
        <p:scale>
          <a:sx n="116" d="100"/>
          <a:sy n="116" d="100"/>
        </p:scale>
        <p:origin x="17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ENTITIES</a:t>
          </a:r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REPOSITORY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LAYER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SERVICE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LAYER</a:t>
          </a:r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0" presStyleCnt="3">
        <dgm:presLayoutVars>
          <dgm:chMax val="1"/>
          <dgm:chPref val="1"/>
        </dgm:presLayoutVars>
      </dgm:prSet>
      <dgm:spPr/>
    </dgm:pt>
    <dgm:pt modelId="{4B55D66E-C985-9C4C-BDE7-5E50920A4B3D}" type="pres">
      <dgm:prSet presAssocID="{7DE219E0-15AA-4B4B-9BED-F21993E27992}" presName="sibTrans" presStyleCnt="0"/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1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2" destOrd="0" parTransId="{50E45982-4B36-4BD3-ABAD-204FBA61FF0E}" sibTransId="{FB489039-8D8A-4FC2-9B37-994383FDE902}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1960191-6C4D-45E6-A70C-022CDEE00113}" srcId="{34FF870C-5D9B-4878-9827-A3D8F8D3B4C3}" destId="{A0E3938A-38FD-4C6B-BC76-DCF294EE93DC}" srcOrd="0" destOrd="0" parTransId="{8655D1BC-F152-4DA3-90FE-11A6554E87C9}" sibTransId="{7DE219E0-15AA-4B4B-9BED-F21993E27992}"/>
    <dgm:cxn modelId="{0F1804D6-43ED-D145-A701-E8BE55B3C536}" type="presOf" srcId="{193252BB-1661-4EF1-B4B4-B609E884D6B5}" destId="{B2757675-DFB6-4B33-9701-161572571D2B}" srcOrd="0" destOrd="0" presId="urn:microsoft.com/office/officeart/2018/5/layout/IconLeafLabelList"/>
    <dgm:cxn modelId="{D66D3DD7-49EB-8640-8AF6-9AECE2F53D1A}" type="presOf" srcId="{A0E3938A-38FD-4C6B-BC76-DCF294EE93DC}" destId="{2DEB68D9-2D2A-405A-A95A-F123B81445D3}" srcOrd="0" destOrd="0" presId="urn:microsoft.com/office/officeart/2018/5/layout/IconLeafLabelList"/>
    <dgm:cxn modelId="{3593E3F0-706A-054B-82D7-4B64060B40F1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1" destOrd="0" parTransId="{5A04EF90-0F09-4424-BA8F-063E80337D8E}" sibTransId="{54292CB0-011E-4706-9294-372AD5816BB9}"/>
    <dgm:cxn modelId="{8E3A07AA-0186-7B44-AA8E-0B4368A8B293}" type="presParOf" srcId="{D2FA40C6-C0ED-46A3-92CE-B081053B2BA8}" destId="{59EC7549-F063-437F-8388-459A5C769816}" srcOrd="0" destOrd="0" presId="urn:microsoft.com/office/officeart/2018/5/layout/IconLeafLabelList"/>
    <dgm:cxn modelId="{4FBBADD7-DB67-D24D-AC31-56964C77056F}" type="presParOf" srcId="{59EC7549-F063-437F-8388-459A5C769816}" destId="{81253FDF-02A1-40D1-89CA-3EA7AF168FD7}" srcOrd="0" destOrd="0" presId="urn:microsoft.com/office/officeart/2018/5/layout/IconLeafLabelList"/>
    <dgm:cxn modelId="{92B600DF-CBA5-B54E-8B1F-6344E3DF7978}" type="presParOf" srcId="{59EC7549-F063-437F-8388-459A5C769816}" destId="{8156E8E0-9CDC-4EAB-A61D-AF474D6D9368}" srcOrd="1" destOrd="0" presId="urn:microsoft.com/office/officeart/2018/5/layout/IconLeafLabelList"/>
    <dgm:cxn modelId="{2C817FD8-C7F4-D643-AE26-B873C8672AE4}" type="presParOf" srcId="{59EC7549-F063-437F-8388-459A5C769816}" destId="{CF8829A0-3E8F-471E-B721-0E359AF6C976}" srcOrd="2" destOrd="0" presId="urn:microsoft.com/office/officeart/2018/5/layout/IconLeafLabelList"/>
    <dgm:cxn modelId="{D71CE5B8-7C07-914A-8D11-FC123356C586}" type="presParOf" srcId="{59EC7549-F063-437F-8388-459A5C769816}" destId="{2DEB68D9-2D2A-405A-A95A-F123B81445D3}" srcOrd="3" destOrd="0" presId="urn:microsoft.com/office/officeart/2018/5/layout/IconLeafLabelList"/>
    <dgm:cxn modelId="{66508FC9-29A1-6044-9F96-095C3CD684BF}" type="presParOf" srcId="{D2FA40C6-C0ED-46A3-92CE-B081053B2BA8}" destId="{4B55D66E-C985-9C4C-BDE7-5E50920A4B3D}" srcOrd="1" destOrd="0" presId="urn:microsoft.com/office/officeart/2018/5/layout/IconLeafLabelList"/>
    <dgm:cxn modelId="{F3D1338D-6C99-9847-AA63-DED1ACA9843C}" type="presParOf" srcId="{D2FA40C6-C0ED-46A3-92CE-B081053B2BA8}" destId="{4F71816B-273C-49A1-A458-BCE14C9FAD7C}" srcOrd="2" destOrd="0" presId="urn:microsoft.com/office/officeart/2018/5/layout/IconLeafLabelList"/>
    <dgm:cxn modelId="{E263B423-57B9-4B49-8527-80F6C00C39DB}" type="presParOf" srcId="{4F71816B-273C-49A1-A458-BCE14C9FAD7C}" destId="{23A2EDD9-C89F-49C9-AE4A-D6196B4CA219}" srcOrd="0" destOrd="0" presId="urn:microsoft.com/office/officeart/2018/5/layout/IconLeafLabelList"/>
    <dgm:cxn modelId="{68B44BE5-46FD-A84E-AD6B-BA7004DB2506}" type="presParOf" srcId="{4F71816B-273C-49A1-A458-BCE14C9FAD7C}" destId="{AFF6CE53-2172-43E4-BC33-3C48272DDCF0}" srcOrd="1" destOrd="0" presId="urn:microsoft.com/office/officeart/2018/5/layout/IconLeafLabelList"/>
    <dgm:cxn modelId="{9A2FEA09-92CD-2D40-8D8B-986569DA93FF}" type="presParOf" srcId="{4F71816B-273C-49A1-A458-BCE14C9FAD7C}" destId="{8CFED58E-CED6-48CB-AD6E-8A220711C954}" srcOrd="2" destOrd="0" presId="urn:microsoft.com/office/officeart/2018/5/layout/IconLeafLabelList"/>
    <dgm:cxn modelId="{7AB980F1-DE7E-644B-8848-0C37235F02FD}" type="presParOf" srcId="{4F71816B-273C-49A1-A458-BCE14C9FAD7C}" destId="{B2757675-DFB6-4B33-9701-161572571D2B}" srcOrd="3" destOrd="0" presId="urn:microsoft.com/office/officeart/2018/5/layout/IconLeafLabelList"/>
    <dgm:cxn modelId="{5C604547-AA74-7943-A375-8B6E7A657E99}" type="presParOf" srcId="{D2FA40C6-C0ED-46A3-92CE-B081053B2BA8}" destId="{FF5FC25A-8895-4059-A7CB-AC8E769B2E4B}" srcOrd="3" destOrd="0" presId="urn:microsoft.com/office/officeart/2018/5/layout/IconLeafLabelList"/>
    <dgm:cxn modelId="{415C60D4-0B8F-534D-9B61-126DDA025B0D}" type="presParOf" srcId="{D2FA40C6-C0ED-46A3-92CE-B081053B2BA8}" destId="{F181BEB4-66E0-4B62-8712-BD0A64659834}" srcOrd="4" destOrd="0" presId="urn:microsoft.com/office/officeart/2018/5/layout/IconLeafLabelList"/>
    <dgm:cxn modelId="{8AC2EE65-79A2-2A43-AE58-BFE7BFBADF1B}" type="presParOf" srcId="{F181BEB4-66E0-4B62-8712-BD0A64659834}" destId="{0E81F59E-BE24-4A43-8B4D-78AE486DB35A}" srcOrd="0" destOrd="0" presId="urn:microsoft.com/office/officeart/2018/5/layout/IconLeafLabelList"/>
    <dgm:cxn modelId="{3DFC0AD6-79E7-F645-816E-BFAEC0B7BC97}" type="presParOf" srcId="{F181BEB4-66E0-4B62-8712-BD0A64659834}" destId="{C6C18185-40AF-48A2-8685-C39F432C8E80}" srcOrd="1" destOrd="0" presId="urn:microsoft.com/office/officeart/2018/5/layout/IconLeafLabelList"/>
    <dgm:cxn modelId="{FDDFC917-3B5A-BD4B-B5FE-70D86245BAD8}" type="presParOf" srcId="{F181BEB4-66E0-4B62-8712-BD0A64659834}" destId="{676699DF-00CC-4F16-B4E6-75EFFED81874}" srcOrd="2" destOrd="0" presId="urn:microsoft.com/office/officeart/2018/5/layout/IconLeafLabelList"/>
    <dgm:cxn modelId="{D7F8EDC8-8494-C148-8B1E-ACD1A441C0F5}" type="presParOf" srcId="{F181BEB4-66E0-4B62-8712-BD0A64659834}" destId="{1CD40C66-A0B4-4978-9941-A79D4CBD1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53FDF-02A1-40D1-89CA-3EA7AF168FD7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SERVICE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LAYER</a:t>
          </a:r>
        </a:p>
      </dsp:txBody>
      <dsp:txXfrm>
        <a:off x="89662" y="2555700"/>
        <a:ext cx="2812500" cy="720000"/>
      </dsp:txXfrm>
    </dsp:sp>
    <dsp:sp modelId="{23A2EDD9-C89F-49C9-AE4A-D6196B4CA219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ENTITIES</a:t>
          </a:r>
        </a:p>
      </dsp:txBody>
      <dsp:txXfrm>
        <a:off x="3394350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REPOSITORY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LAYER</a:t>
          </a:r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11/22/22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8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0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207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2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34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F94F13-1676-4B68-A383-661B657F6E63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2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40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809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1ABB5-2359-F67C-6969-2952FBB9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4"/>
            <a:ext cx="12202354" cy="6852186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664649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  <a:latin typeface=""/>
              </a:rPr>
              <a:t>Service, </a:t>
            </a:r>
            <a:br>
              <a:rPr lang="en-US" sz="3200" dirty="0">
                <a:solidFill>
                  <a:srgbClr val="FFFFFF"/>
                </a:solidFill>
                <a:latin typeface=""/>
              </a:rPr>
            </a:br>
            <a:r>
              <a:rPr lang="en-US" sz="3200" dirty="0">
                <a:solidFill>
                  <a:srgbClr val="FFFFFF"/>
                </a:solidFill>
                <a:latin typeface=""/>
              </a:rPr>
              <a:t>Repository, </a:t>
            </a:r>
            <a:br>
              <a:rPr lang="en-US" sz="3200" dirty="0">
                <a:solidFill>
                  <a:srgbClr val="FFFFFF"/>
                </a:solidFill>
                <a:latin typeface=""/>
              </a:rPr>
            </a:br>
            <a:r>
              <a:rPr lang="en-US" sz="3200" dirty="0">
                <a:solidFill>
                  <a:srgbClr val="FFFFFF"/>
                </a:solidFill>
                <a:latin typeface=""/>
              </a:rPr>
              <a:t>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0" y="5118652"/>
            <a:ext cx="1627056" cy="854688"/>
          </a:xfr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  <a:latin typeface=""/>
              </a:rPr>
              <a:t>Darko Petrov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  <a:latin typeface=""/>
              </a:rPr>
              <a:t>Ivan </a:t>
            </a:r>
            <a:r>
              <a:rPr lang="en-US" sz="1800" b="1" dirty="0" err="1">
                <a:solidFill>
                  <a:srgbClr val="FFFFFF"/>
                </a:solidFill>
                <a:latin typeface=""/>
              </a:rPr>
              <a:t>Sandev</a:t>
            </a:r>
            <a:endParaRPr lang="en-US" sz="1800" b="1" dirty="0">
              <a:solidFill>
                <a:srgbClr val="FFFFF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E2AC-F703-332C-7B71-8F4B50F1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-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B020-EA35-F01B-3DAE-EC99812A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F Mono" panose="020B0009000002000000" pitchFamily="49" charset="0"/>
                <a:cs typeface="SF Mono" panose="020B0009000002000000" pitchFamily="49" charset="0"/>
              </a:rPr>
              <a:t>@Entity</a:t>
            </a:r>
          </a:p>
          <a:p>
            <a:r>
              <a:rPr lang="en-US" sz="2800" dirty="0">
                <a:latin typeface="SF Mono" panose="020B0009000002000000" pitchFamily="49" charset="0"/>
                <a:cs typeface="SF Mono" panose="020B0009000002000000" pitchFamily="49" charset="0"/>
              </a:rPr>
              <a:t>@Column</a:t>
            </a:r>
          </a:p>
          <a:p>
            <a:pPr lvl="1"/>
            <a:r>
              <a:rPr lang="en-US" sz="2800" dirty="0">
                <a:latin typeface="SF Mono" panose="020B0009000002000000" pitchFamily="49" charset="0"/>
                <a:cs typeface="SF Mono" panose="020B0009000002000000" pitchFamily="49" charset="0"/>
              </a:rPr>
              <a:t>Defining DB column properties</a:t>
            </a:r>
          </a:p>
          <a:p>
            <a:r>
              <a:rPr lang="en-US" sz="2800" dirty="0">
                <a:latin typeface="SF Mono" panose="020B0009000002000000" pitchFamily="49" charset="0"/>
                <a:cs typeface="SF Mono" panose="020B0009000002000000" pitchFamily="49" charset="0"/>
              </a:rPr>
              <a:t>@Id </a:t>
            </a:r>
            <a:r>
              <a:rPr lang="en-US" sz="2800" dirty="0">
                <a:cs typeface="SF Mono" panose="020B0009000002000000" pitchFamily="49" charset="0"/>
              </a:rPr>
              <a:t>and</a:t>
            </a:r>
            <a:r>
              <a:rPr lang="en-US" sz="2800" dirty="0">
                <a:latin typeface="SF Mono" panose="020B0009000002000000" pitchFamily="49" charset="0"/>
                <a:cs typeface="SF Mono" panose="020B0009000002000000" pitchFamily="49" charset="0"/>
              </a:rPr>
              <a:t> @</a:t>
            </a:r>
            <a:r>
              <a:rPr lang="en-US" sz="2800" dirty="0" err="1">
                <a:latin typeface="SF Mono" panose="020B0009000002000000" pitchFamily="49" charset="0"/>
                <a:cs typeface="SF Mono" panose="020B0009000002000000" pitchFamily="49" charset="0"/>
              </a:rPr>
              <a:t>GeneratedValue</a:t>
            </a:r>
            <a:endParaRPr lang="en-US" sz="2800" dirty="0"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6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9126-7DCC-9554-B558-17E0D11E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@Id, @GeneratedValue and @Column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C5A6-1CCF-7975-2F35-4682DC04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Всеки JPA обект трябва да има първичен ключ, който го идентифицира уникално. Анотацията @Id дефинира първичния ключ. Можем да генерираме идентификаторите по различни начини, които са посочени от анотацията @GeneratedValue.Можем да избираме от четири стратегии за генериране на идентификатор с елемента стратегия. Стойността може да бъде AUTO, TABLE, SEQUENCE или</a:t>
            </a:r>
            <a:r>
              <a:rPr lang="en-US" dirty="0"/>
              <a:t> IDENTITY</a:t>
            </a:r>
          </a:p>
          <a:p>
            <a:r>
              <a:rPr lang="en-US" dirty="0"/>
              <a:t>@Column annotation </a:t>
            </a:r>
            <a:r>
              <a:rPr lang="ru-RU" dirty="0"/>
              <a:t>се използва за добавяне на името на колоната в таблицата на конкретна база данни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E22-7672-9770-059E-8D30BEBB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83F0-4379-DE03-9C73-CABCF9AE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0240"/>
            <a:ext cx="9601200" cy="3581400"/>
          </a:xfrm>
        </p:spPr>
        <p:txBody>
          <a:bodyPr/>
          <a:lstStyle/>
          <a:p>
            <a:r>
              <a:rPr lang="en-US" b="1" dirty="0"/>
              <a:t>@Data </a:t>
            </a:r>
            <a:r>
              <a:rPr lang="en-US" dirty="0"/>
              <a:t>generates all the boilerplate that is normally associated with simple POJOs (Plain Old Java Objects).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9D5DFF-D47D-4B55-977B-134A4C80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63" y="3158244"/>
            <a:ext cx="926911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E22-7672-9770-059E-8D30BEBB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83F0-4379-DE03-9C73-CABCF9AE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@Repository </a:t>
            </a:r>
            <a:r>
              <a:rPr lang="bg-BG" dirty="0"/>
              <a:t>е</a:t>
            </a:r>
            <a:r>
              <a:rPr lang="en-US" dirty="0"/>
              <a:t> Spring </a:t>
            </a:r>
            <a:r>
              <a:rPr lang="ru-RU" dirty="0"/>
              <a:t>анотация, която показва, че клас</a:t>
            </a:r>
            <a:r>
              <a:rPr lang="bg-BG" dirty="0"/>
              <a:t>ът</a:t>
            </a:r>
            <a:r>
              <a:rPr lang="ru-RU" dirty="0"/>
              <a:t> е хранилище. </a:t>
            </a:r>
            <a:r>
              <a:rPr lang="en-US" dirty="0"/>
              <a:t>Repository</a:t>
            </a:r>
            <a:r>
              <a:rPr lang="ru-RU" dirty="0"/>
              <a:t> е механизъм за капсулиране на поведение за съхранение, извличане и търсене, който емулира колекция от обекти. Това е специализация на анотацията @Component, позволяваща автоматично откриване на класове за внедряване чрез сканиране на пътя на класа.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FD3-5858-6125-3B2C-1309A440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1" y="2168034"/>
            <a:ext cx="9601200" cy="2521931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bg-BG" b="1" dirty="0"/>
              <a:t>БЛАГОДАРИМ </a:t>
            </a:r>
            <a:br>
              <a:rPr lang="bg-BG" b="1" dirty="0"/>
            </a:br>
            <a:r>
              <a:rPr lang="bg-BG" b="1" dirty="0"/>
              <a:t>ЗА </a:t>
            </a:r>
            <a:br>
              <a:rPr lang="bg-BG" b="1" dirty="0"/>
            </a:br>
            <a:r>
              <a:rPr lang="bg-BG" b="1" dirty="0"/>
              <a:t>ВНИМАНИЕТО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14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8876"/>
              </p:ext>
            </p:extLst>
          </p:nvPr>
        </p:nvGraphicFramePr>
        <p:xfrm>
          <a:off x="1295400" y="1861463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43D9FC-43B6-25C1-F8C5-BDBE49D4D862}"/>
              </a:ext>
            </a:extLst>
          </p:cNvPr>
          <p:cNvSpPr txBox="1"/>
          <p:nvPr/>
        </p:nvSpPr>
        <p:spPr>
          <a:xfrm>
            <a:off x="5088174" y="329184"/>
            <a:ext cx="237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5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1A71F3F-6046-1133-9CE8-10A5251B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448043"/>
            <a:ext cx="3860800" cy="59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1E87A35-F0A8-FE96-AB6A-45C8A159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98" y="467360"/>
            <a:ext cx="5575364" cy="5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A21-7DE0-FA61-2F03-1BFF1AD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and repository layers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871D-C057-A1C5-AF10-9E50D195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84955"/>
            <a:ext cx="4630610" cy="36700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/>
              <a:t>@Service </a:t>
            </a:r>
            <a:r>
              <a:rPr lang="en-US" sz="1800" dirty="0"/>
              <a:t>and </a:t>
            </a:r>
            <a:r>
              <a:rPr lang="en-US" sz="1800" b="1" dirty="0"/>
              <a:t>@Repository </a:t>
            </a:r>
            <a:r>
              <a:rPr lang="en-US" sz="1800" dirty="0"/>
              <a:t>annotations are special cases of the </a:t>
            </a:r>
            <a:r>
              <a:rPr lang="en-US" sz="1800" b="1" dirty="0"/>
              <a:t>@Component </a:t>
            </a:r>
            <a:r>
              <a:rPr lang="en-US" sz="1800" dirty="0"/>
              <a:t>annotation. They are technically the same, but we use them for differentiating and cleaner code.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4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AC2805A-7714-1C94-7A4B-BD183EF4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contras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790" y="1721798"/>
            <a:ext cx="4630610" cy="46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A21-7DE0-FA61-2F03-1BFF1AD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and repository layers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871D-C057-A1C5-AF10-9E50D195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84955"/>
            <a:ext cx="4630610" cy="4751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/>
              <a:t>@Service </a:t>
            </a:r>
            <a:r>
              <a:rPr lang="en-US" sz="1800" dirty="0"/>
              <a:t>and </a:t>
            </a:r>
            <a:r>
              <a:rPr lang="en-US" sz="1800" b="1" dirty="0"/>
              <a:t>@Repository </a:t>
            </a:r>
            <a:r>
              <a:rPr lang="en-US" sz="1800" dirty="0"/>
              <a:t>annotations are special cases of the </a:t>
            </a:r>
            <a:r>
              <a:rPr lang="en-US" sz="1800" b="1" dirty="0"/>
              <a:t>@Component </a:t>
            </a:r>
            <a:r>
              <a:rPr lang="en-US" sz="1800" dirty="0"/>
              <a:t>annotation. They are technically the same, but we use them for differentiating and cleaner code.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Beans can be created for any class, even if it’s not a @Component, by using a @Configuration class and defining a @Bean method which returns a new object of a certain type.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24C22E-55E9-CC6B-9FD8-C32D4639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087" y="1696597"/>
            <a:ext cx="4224396" cy="47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4A4-7A3E-BF61-A269-62C1C2A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6C5E-406F-EF72-7F56-64420C5B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4624"/>
            <a:ext cx="9601200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Service layer</a:t>
            </a:r>
            <a:r>
              <a:rPr lang="en-US" b="1" dirty="0"/>
              <a:t> </a:t>
            </a:r>
            <a:r>
              <a:rPr lang="en-US" dirty="0"/>
              <a:t>holds the business logic. One class is defined as a service by using the </a:t>
            </a:r>
            <a:r>
              <a:rPr lang="en-US" b="1" dirty="0"/>
              <a:t>@Service</a:t>
            </a:r>
            <a:r>
              <a:rPr lang="en-US" dirty="0"/>
              <a:t> annotation.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@Service</a:t>
            </a:r>
            <a:r>
              <a:rPr lang="en-US" dirty="0"/>
              <a:t> annotation is added to class implementations, not interfaces. The </a:t>
            </a:r>
            <a:r>
              <a:rPr lang="en-US" b="1" dirty="0"/>
              <a:t>Spring IoC </a:t>
            </a:r>
            <a:r>
              <a:rPr lang="en-US" dirty="0"/>
              <a:t>upon runtime decides which implementation of a certain interface to use. Spring then decides which implementation to use: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Single implementation situations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@Qualifier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ConditionalOnProperty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00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4A4-7A3E-BF61-A269-62C1C2A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6C5E-406F-EF72-7F56-64420C5B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Service layer</a:t>
            </a:r>
            <a:r>
              <a:rPr lang="en-US" b="1" dirty="0"/>
              <a:t> </a:t>
            </a:r>
            <a:r>
              <a:rPr lang="en-US" dirty="0"/>
              <a:t>holds the business logic. One class is defined as a service by using the </a:t>
            </a:r>
            <a:r>
              <a:rPr lang="en-US" b="1" dirty="0"/>
              <a:t>@Service</a:t>
            </a:r>
            <a:r>
              <a:rPr lang="en-US" dirty="0"/>
              <a:t> annotation.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@Service</a:t>
            </a:r>
            <a:r>
              <a:rPr lang="en-US" dirty="0"/>
              <a:t> annotation is added to class implementations, not interfaces. The </a:t>
            </a:r>
            <a:r>
              <a:rPr lang="en-US" b="1" dirty="0"/>
              <a:t>Spring IoC </a:t>
            </a:r>
            <a:r>
              <a:rPr lang="en-US" dirty="0"/>
              <a:t>upon runtime decides which implementation of a certain interface to use. Spring then decides which implementation to use: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Single implementation situations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@Qualifier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ConditionalOnProperty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022B5-4623-2DC2-07CC-C6B2BC21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8" y="5221090"/>
            <a:ext cx="3622259" cy="87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20586-A3DE-262C-115D-61AB5D04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11" y="5235195"/>
            <a:ext cx="5393279" cy="849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03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E22-7672-9770-059E-8D30BEBB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83F0-4379-DE03-9C73-CABCF9AE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7088"/>
            <a:ext cx="9601200" cy="3581400"/>
          </a:xfrm>
        </p:spPr>
        <p:txBody>
          <a:bodyPr/>
          <a:lstStyle/>
          <a:p>
            <a:r>
              <a:rPr lang="en-US" dirty="0"/>
              <a:t>Entity class can be understood as a simple Java object (POJO), that is meant to store data, which is then going to be stored in a database.</a:t>
            </a:r>
          </a:p>
          <a:p>
            <a:r>
              <a:rPr lang="en-US" dirty="0"/>
              <a:t>Every variable in an </a:t>
            </a:r>
            <a:r>
              <a:rPr lang="en-US" b="1" dirty="0"/>
              <a:t>entity class </a:t>
            </a:r>
            <a:r>
              <a:rPr lang="en-US" dirty="0"/>
              <a:t>specifies one column in a </a:t>
            </a:r>
            <a:r>
              <a:rPr lang="en-US" b="1" dirty="0"/>
              <a:t>database</a:t>
            </a:r>
            <a:r>
              <a:rPr lang="en-US" dirty="0"/>
              <a:t>.</a:t>
            </a:r>
            <a:endParaRPr lang="bg-B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A200A-E77B-90E9-DEBC-A366D670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10084870" cy="21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92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2937</TotalTime>
  <Words>500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Gill Sans MT</vt:lpstr>
      <vt:lpstr>SF Mono</vt:lpstr>
      <vt:lpstr>Crop</vt:lpstr>
      <vt:lpstr>Parcel</vt:lpstr>
      <vt:lpstr>Service,  Repository,  Entity</vt:lpstr>
      <vt:lpstr>PowerPoint Presentation</vt:lpstr>
      <vt:lpstr>PowerPoint Presentation</vt:lpstr>
      <vt:lpstr>PowerPoint Presentation</vt:lpstr>
      <vt:lpstr>Service and repository layers in Spring</vt:lpstr>
      <vt:lpstr>Service and repository layers in Spring</vt:lpstr>
      <vt:lpstr>Service layer</vt:lpstr>
      <vt:lpstr>Service layer</vt:lpstr>
      <vt:lpstr>Entity</vt:lpstr>
      <vt:lpstr>Entity - Annotations</vt:lpstr>
      <vt:lpstr>@Id, @GeneratedValue and @Column</vt:lpstr>
      <vt:lpstr>@Data</vt:lpstr>
      <vt:lpstr>Repository</vt:lpstr>
      <vt:lpstr>БЛАГОДАРИМ  ЗА 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Service, Repository, Entity</dc:title>
  <dc:creator>Darko Petrov</dc:creator>
  <cp:lastModifiedBy>Ivan Sandev</cp:lastModifiedBy>
  <cp:revision>8</cp:revision>
  <dcterms:created xsi:type="dcterms:W3CDTF">2022-11-19T23:42:18Z</dcterms:created>
  <dcterms:modified xsi:type="dcterms:W3CDTF">2022-11-22T10:53:54Z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