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8288000" cy="10287000"/>
  <p:notesSz cx="6858000" cy="9144000"/>
  <p:embeddedFontLst>
    <p:embeddedFont>
      <p:font typeface="Canva Sans Bold" panose="020B0604020202020204" charset="0"/>
      <p:bold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Open Sans Bold" panose="020B0806030504020204" charset="0"/>
      <p:regular r:id="rId12"/>
      <p:bold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old" panose="00000800000000000000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5D48E-EC12-A3E4-81CC-BCC957612E0B}" v="27" dt="2024-05-19T21:31:55.813"/>
    <p1510:client id="{37ABB7C2-BFD2-C218-07E2-7938BC5A7922}" v="445" dt="2024-05-19T20:33:27.311"/>
    <p1510:client id="{50A72009-6794-83EB-2ED0-7D6C636D0C2F}" v="262" dt="2024-05-19T21:25:45.435"/>
    <p1510:client id="{BE7D4E56-5BD3-454E-9FA4-37365AEC0765}" v="456" dt="2024-05-19T21:29:59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2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nikolarakonjac/Tech-kaze-N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hyperlink" Target="https://github.com/nikolarakonjac/Tech-kaze-N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6B919D54-95F6-8E5D-7D68-6E3963ED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559" y="1969477"/>
            <a:ext cx="3080683" cy="6699738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535713" y="414823"/>
            <a:ext cx="342616" cy="359616"/>
          </a:xfrm>
          <a:custGeom>
            <a:avLst/>
            <a:gdLst/>
            <a:ahLst/>
            <a:cxnLst/>
            <a:rect l="l" t="t" r="r" b="b"/>
            <a:pathLst>
              <a:path w="342616" h="359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18153377" y="7690419"/>
            <a:ext cx="290192" cy="1567881"/>
            <a:chOff x="0" y="-38100"/>
            <a:chExt cx="294878" cy="15932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160643" y="1782204"/>
            <a:ext cx="3530079" cy="6983157"/>
            <a:chOff x="0" y="0"/>
            <a:chExt cx="2620010" cy="5182870"/>
          </a:xfrm>
        </p:grpSpPr>
        <p:sp>
          <p:nvSpPr>
            <p:cNvPr id="7" name="Freeform 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3947572" y="3465853"/>
            <a:ext cx="2627346" cy="5197383"/>
            <a:chOff x="0" y="0"/>
            <a:chExt cx="2620010" cy="5182870"/>
          </a:xfrm>
        </p:grpSpPr>
        <p:sp>
          <p:nvSpPr>
            <p:cNvPr id="17" name="Freeform 1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67" r="-67"/>
              </a:stretch>
            </a:blipFill>
          </p:spPr>
          <p:txBody>
            <a:bodyPr/>
            <a:lstStyle/>
            <a:p>
              <a:endParaRPr lang="en-R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9733660" y="4327316"/>
            <a:ext cx="2191973" cy="4336131"/>
            <a:chOff x="0" y="0"/>
            <a:chExt cx="2620010" cy="5182870"/>
          </a:xfrm>
        </p:grpSpPr>
        <p:sp>
          <p:nvSpPr>
            <p:cNvPr id="27" name="Freeform 2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67" r="-67"/>
              </a:stretch>
            </a:blipFill>
          </p:spPr>
          <p:txBody>
            <a:bodyPr/>
            <a:lstStyle/>
            <a:p>
              <a:endParaRPr lang="en-R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828563" y="6781512"/>
            <a:ext cx="4780043" cy="776568"/>
            <a:chOff x="0" y="-38100"/>
            <a:chExt cx="4857239" cy="78910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857239" cy="751008"/>
            </a:xfrm>
            <a:custGeom>
              <a:avLst/>
              <a:gdLst/>
              <a:ahLst/>
              <a:cxnLst/>
              <a:rect l="l" t="t" r="r" b="b"/>
              <a:pathLst>
                <a:path w="4857239" h="751008">
                  <a:moveTo>
                    <a:pt x="161963" y="0"/>
                  </a:moveTo>
                  <a:lnTo>
                    <a:pt x="4695276" y="0"/>
                  </a:lnTo>
                  <a:cubicBezTo>
                    <a:pt x="4738231" y="0"/>
                    <a:pt x="4779427" y="17064"/>
                    <a:pt x="4809801" y="47438"/>
                  </a:cubicBezTo>
                  <a:cubicBezTo>
                    <a:pt x="4840175" y="77812"/>
                    <a:pt x="4857239" y="119008"/>
                    <a:pt x="4857239" y="161963"/>
                  </a:cubicBezTo>
                  <a:lnTo>
                    <a:pt x="4857239" y="589045"/>
                  </a:lnTo>
                  <a:cubicBezTo>
                    <a:pt x="4857239" y="632000"/>
                    <a:pt x="4840175" y="673196"/>
                    <a:pt x="4809801" y="703570"/>
                  </a:cubicBezTo>
                  <a:cubicBezTo>
                    <a:pt x="4779427" y="733944"/>
                    <a:pt x="4738231" y="751008"/>
                    <a:pt x="4695276" y="751008"/>
                  </a:cubicBezTo>
                  <a:lnTo>
                    <a:pt x="161963" y="751008"/>
                  </a:lnTo>
                  <a:cubicBezTo>
                    <a:pt x="119008" y="751008"/>
                    <a:pt x="77812" y="733944"/>
                    <a:pt x="47438" y="703570"/>
                  </a:cubicBezTo>
                  <a:cubicBezTo>
                    <a:pt x="17064" y="673196"/>
                    <a:pt x="0" y="632000"/>
                    <a:pt x="0" y="589045"/>
                  </a:cubicBezTo>
                  <a:lnTo>
                    <a:pt x="0" y="161963"/>
                  </a:lnTo>
                  <a:cubicBezTo>
                    <a:pt x="0" y="119008"/>
                    <a:pt x="17064" y="77812"/>
                    <a:pt x="47438" y="47438"/>
                  </a:cubicBezTo>
                  <a:cubicBezTo>
                    <a:pt x="77812" y="17064"/>
                    <a:pt x="119008" y="0"/>
                    <a:pt x="1619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4857239" cy="789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11679" y="508149"/>
            <a:ext cx="163376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tim1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828563" y="2300296"/>
            <a:ext cx="7172430" cy="263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11"/>
              </a:lnSpc>
              <a:spcBef>
                <a:spcPct val="0"/>
              </a:spcBef>
            </a:pPr>
            <a:r>
              <a:rPr lang="en-US" sz="14794">
                <a:solidFill>
                  <a:srgbClr val="FFFFFF"/>
                </a:solidFill>
                <a:latin typeface="Poppins"/>
              </a:rPr>
              <a:t>HEAR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828563" y="3719416"/>
            <a:ext cx="6364407" cy="2681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11"/>
              </a:lnSpc>
              <a:spcBef>
                <a:spcPct val="0"/>
              </a:spcBef>
            </a:pPr>
            <a:r>
              <a:rPr lang="en-US" sz="14794">
                <a:solidFill>
                  <a:srgbClr val="FF00E6"/>
                </a:solidFill>
                <a:latin typeface="Poppins Bold"/>
              </a:rPr>
              <a:t>Me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185839" y="7046227"/>
            <a:ext cx="4057253" cy="7607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700" b="1" spc="397" dirty="0" err="1">
                <a:solidFill>
                  <a:schemeClr val="bg1"/>
                </a:solidFill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700" b="1" spc="397" dirty="0">
                <a:solidFill>
                  <a:schemeClr val="bg1"/>
                </a:solidFill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00" b="1" spc="397" dirty="0" err="1">
                <a:solidFill>
                  <a:schemeClr val="bg1"/>
                </a:solidFill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hear_me</a:t>
            </a:r>
            <a:endParaRPr lang="en-US" sz="1700" spc="397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ts val="1960"/>
              </a:lnSpc>
            </a:pPr>
            <a:endParaRPr lang="en-US" sz="1400" spc="397" dirty="0">
              <a:solidFill>
                <a:schemeClr val="bg1"/>
              </a:solidFill>
              <a:latin typeface="Poppins"/>
              <a:cs typeface="Poppins"/>
            </a:endParaRPr>
          </a:p>
          <a:p>
            <a:pPr algn="ctr">
              <a:lnSpc>
                <a:spcPts val="1960"/>
              </a:lnSpc>
              <a:spcBef>
                <a:spcPct val="0"/>
              </a:spcBef>
            </a:pPr>
            <a:endParaRPr lang="en-US" sz="1400" spc="397" dirty="0">
              <a:solidFill>
                <a:schemeClr val="bg1"/>
              </a:solidFill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5713" y="414823"/>
            <a:ext cx="342616" cy="359616"/>
          </a:xfrm>
          <a:custGeom>
            <a:avLst/>
            <a:gdLst/>
            <a:ahLst/>
            <a:cxnLst/>
            <a:rect l="l" t="t" r="r" b="b"/>
            <a:pathLst>
              <a:path w="342616" h="359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18153377" y="7690419"/>
            <a:ext cx="290192" cy="1567881"/>
            <a:chOff x="0" y="-38100"/>
            <a:chExt cx="294878" cy="15932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1679" y="508149"/>
            <a:ext cx="163376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tim1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1BD0E4-44C3-A0A5-14AC-FEFE57482DA1}"/>
              </a:ext>
            </a:extLst>
          </p:cNvPr>
          <p:cNvGrpSpPr/>
          <p:nvPr/>
        </p:nvGrpSpPr>
        <p:grpSpPr>
          <a:xfrm>
            <a:off x="13009443" y="1759349"/>
            <a:ext cx="3420630" cy="6766645"/>
            <a:chOff x="13009443" y="1759349"/>
            <a:chExt cx="3420630" cy="6766645"/>
          </a:xfrm>
        </p:grpSpPr>
        <p:pic>
          <p:nvPicPr>
            <p:cNvPr id="9" name="Picture 8" descr="A screenshot of a phone&#10;&#10;Description automatically generated">
              <a:extLst>
                <a:ext uri="{FF2B5EF4-FFF2-40B4-BE49-F238E27FC236}">
                  <a16:creationId xmlns:a16="http://schemas.microsoft.com/office/drawing/2014/main" id="{026E705A-98E8-B660-30CE-D57A297AF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69190" y="1916723"/>
              <a:ext cx="3080683" cy="6471138"/>
            </a:xfrm>
            <a:prstGeom prst="rect">
              <a:avLst/>
            </a:prstGeom>
          </p:spPr>
        </p:pic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13009443" y="1759349"/>
              <a:ext cx="3420630" cy="6766645"/>
              <a:chOff x="0" y="0"/>
              <a:chExt cx="2620010" cy="518287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l="l" t="t" r="r" b="b"/>
                <a:pathLst>
                  <a:path w="2513330" h="513207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31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606060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l="l" t="t" r="r" b="b"/>
                <a:pathLst>
                  <a:path w="66636" h="63602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606060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0" y="685800"/>
                <a:ext cx="27940" cy="21336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1336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0" y="1057910"/>
                <a:ext cx="27940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481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0" y="1526540"/>
                <a:ext cx="27940" cy="38608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608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61849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27940" y="0"/>
                <a:ext cx="2564130" cy="5182870"/>
              </a:xfrm>
              <a:custGeom>
                <a:avLst/>
                <a:gdLst/>
                <a:ahLst/>
                <a:cxnLst/>
                <a:rect l="l" t="t" r="r" b="b"/>
                <a:pathLst>
                  <a:path w="2564130" h="518287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/>
              <a:lstStyle/>
              <a:p>
                <a:endParaRPr lang="en-RS"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1828563" y="3166467"/>
            <a:ext cx="1042538" cy="192288"/>
            <a:chOff x="0" y="-38100"/>
            <a:chExt cx="274578" cy="5064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828563" y="2258504"/>
            <a:ext cx="8423420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ZAŠTO MI?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828563" y="4104885"/>
            <a:ext cx="677751" cy="67775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775851" y="4280883"/>
            <a:ext cx="3550967" cy="285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9"/>
              </a:lnSpc>
              <a:spcBef>
                <a:spcPct val="0"/>
              </a:spcBef>
            </a:pPr>
            <a:r>
              <a:rPr lang="en-US" sz="1650" err="1">
                <a:solidFill>
                  <a:srgbClr val="FFFFFF"/>
                </a:solidFill>
                <a:latin typeface="Open Sans Bold"/>
              </a:rPr>
              <a:t>Brza</a:t>
            </a:r>
            <a:r>
              <a:rPr lang="en-US" sz="165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650" err="1">
                <a:solidFill>
                  <a:srgbClr val="FFFFFF"/>
                </a:solidFill>
                <a:latin typeface="Open Sans Bold"/>
              </a:rPr>
              <a:t>i</a:t>
            </a:r>
            <a:r>
              <a:rPr lang="en-US" sz="165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650" err="1">
                <a:solidFill>
                  <a:srgbClr val="FFFFFF"/>
                </a:solidFill>
                <a:latin typeface="Open Sans Bold"/>
              </a:rPr>
              <a:t>diskretna</a:t>
            </a:r>
            <a:r>
              <a:rPr lang="en-US" sz="165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650" err="1">
                <a:solidFill>
                  <a:srgbClr val="FFFFFF"/>
                </a:solidFill>
                <a:latin typeface="Open Sans Bold"/>
              </a:rPr>
              <a:t>aktivacija</a:t>
            </a:r>
            <a:endParaRPr lang="en-US" sz="1650">
              <a:solidFill>
                <a:srgbClr val="FFFFFF"/>
              </a:solidFill>
              <a:latin typeface="Open Sans Bold"/>
              <a:ea typeface="Open Sans Bold"/>
              <a:cs typeface="Open Sans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19383" y="428088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7248959" y="4104885"/>
            <a:ext cx="677751" cy="67775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8196247" y="4167536"/>
            <a:ext cx="3103871" cy="523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Open Sans Bold"/>
              </a:rPr>
              <a:t>Aktiviranje SOS režima glasovnom naredbom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339779" y="428088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828563" y="5642722"/>
            <a:ext cx="677751" cy="67775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2775851" y="5679338"/>
            <a:ext cx="3550967" cy="594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 err="1">
                <a:solidFill>
                  <a:srgbClr val="FFFFFF"/>
                </a:solidFill>
                <a:latin typeface="Open Sans Bold"/>
              </a:rPr>
              <a:t>Automatsko</a:t>
            </a:r>
            <a:r>
              <a:rPr lang="en-US" sz="1699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699" err="1">
                <a:solidFill>
                  <a:srgbClr val="FFFFFF"/>
                </a:solidFill>
                <a:latin typeface="Open Sans Bold"/>
              </a:rPr>
              <a:t>slanje</a:t>
            </a:r>
            <a:r>
              <a:rPr lang="en-US" sz="1699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699" err="1">
                <a:solidFill>
                  <a:srgbClr val="FFFFFF"/>
                </a:solidFill>
                <a:latin typeface="Open Sans Bold"/>
              </a:rPr>
              <a:t>informacija</a:t>
            </a:r>
            <a:r>
              <a:rPr lang="en-US" sz="1699">
                <a:solidFill>
                  <a:srgbClr val="FFFFFF"/>
                </a:solidFill>
                <a:latin typeface="Open Sans Bold"/>
              </a:rPr>
              <a:t> o </a:t>
            </a:r>
            <a:r>
              <a:rPr lang="en-US" sz="1699" err="1">
                <a:solidFill>
                  <a:srgbClr val="FFFFFF"/>
                </a:solidFill>
                <a:latin typeface="Open Sans Bold"/>
              </a:rPr>
              <a:t>lokaciji</a:t>
            </a:r>
            <a:endParaRPr lang="en-US" sz="1699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919383" y="5818720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7248959" y="5642722"/>
            <a:ext cx="677751" cy="677751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8196247" y="5812917"/>
            <a:ext cx="3550967" cy="285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9"/>
              </a:lnSpc>
              <a:spcBef>
                <a:spcPct val="0"/>
              </a:spcBef>
            </a:pPr>
            <a:r>
              <a:rPr lang="en-US" sz="1650" err="1">
                <a:solidFill>
                  <a:srgbClr val="FFFFFF"/>
                </a:solidFill>
                <a:latin typeface="Open Sans Bold"/>
              </a:rPr>
              <a:t>Fleksibilnost</a:t>
            </a:r>
            <a:r>
              <a:rPr lang="en-US" sz="1650">
                <a:solidFill>
                  <a:srgbClr val="FFFFFF"/>
                </a:solidFill>
                <a:latin typeface="Open Sans Bold"/>
              </a:rPr>
              <a:t> u </a:t>
            </a:r>
            <a:r>
              <a:rPr lang="en-US" sz="1650" err="1">
                <a:solidFill>
                  <a:srgbClr val="FFFFFF"/>
                </a:solidFill>
                <a:latin typeface="Open Sans Bold"/>
              </a:rPr>
              <a:t>prilagođavanju</a:t>
            </a:r>
            <a:endParaRPr lang="en-US" sz="1650">
              <a:solidFill>
                <a:srgbClr val="FFFFFF"/>
              </a:solidFill>
              <a:latin typeface="Open Sans Bold"/>
              <a:ea typeface="Open Sans Bold"/>
              <a:cs typeface="Open Sans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7339779" y="5818720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05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828563" y="7183272"/>
            <a:ext cx="677751" cy="677751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2775851" y="7219887"/>
            <a:ext cx="3396349" cy="594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 err="1">
                <a:solidFill>
                  <a:srgbClr val="FFFFFF"/>
                </a:solidFill>
                <a:latin typeface="Open Sans Bold"/>
              </a:rPr>
              <a:t>Pouzdana</a:t>
            </a:r>
            <a:r>
              <a:rPr lang="en-US" sz="1699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699" err="1">
                <a:solidFill>
                  <a:srgbClr val="FFFFFF"/>
                </a:solidFill>
                <a:latin typeface="Open Sans Bold"/>
              </a:rPr>
              <a:t>komunikacija</a:t>
            </a:r>
            <a:r>
              <a:rPr lang="en-US" sz="1699">
                <a:solidFill>
                  <a:srgbClr val="FFFFFF"/>
                </a:solidFill>
                <a:latin typeface="Open Sans Bold"/>
              </a:rPr>
              <a:t> u </a:t>
            </a:r>
            <a:r>
              <a:rPr lang="en-US" sz="1699" err="1">
                <a:solidFill>
                  <a:srgbClr val="FFFFFF"/>
                </a:solidFill>
                <a:latin typeface="Open Sans Bold"/>
              </a:rPr>
              <a:t>hitnim</a:t>
            </a:r>
            <a:r>
              <a:rPr lang="en-US" sz="1699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699" err="1">
                <a:solidFill>
                  <a:srgbClr val="FFFFFF"/>
                </a:solidFill>
                <a:latin typeface="Open Sans Bold"/>
              </a:rPr>
              <a:t>situacijama</a:t>
            </a:r>
            <a:endParaRPr lang="en-US" sz="1699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919383" y="7359270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7248959" y="7183272"/>
            <a:ext cx="677751" cy="677751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7339779" y="7359270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8196247" y="7219887"/>
            <a:ext cx="3233753" cy="594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 err="1">
                <a:solidFill>
                  <a:srgbClr val="FFFFFF"/>
                </a:solidFill>
                <a:latin typeface="Open Sans Bold"/>
              </a:rPr>
              <a:t>Intuitivan</a:t>
            </a:r>
            <a:r>
              <a:rPr lang="en-US" sz="1699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699" err="1">
                <a:solidFill>
                  <a:srgbClr val="FFFFFF"/>
                </a:solidFill>
                <a:latin typeface="Open Sans Bold"/>
              </a:rPr>
              <a:t>Interfejs</a:t>
            </a:r>
            <a:r>
              <a:rPr lang="en-US" sz="1699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699" err="1">
                <a:solidFill>
                  <a:srgbClr val="FFFFFF"/>
                </a:solidFill>
                <a:latin typeface="Open Sans Bold"/>
              </a:rPr>
              <a:t>i</a:t>
            </a:r>
            <a:r>
              <a:rPr lang="en-US" sz="1699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699" err="1">
                <a:solidFill>
                  <a:srgbClr val="FFFFFF"/>
                </a:solidFill>
                <a:latin typeface="Open Sans Bold"/>
              </a:rPr>
              <a:t>Jednostavna</a:t>
            </a:r>
            <a:r>
              <a:rPr lang="en-US" sz="1699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699" err="1">
                <a:solidFill>
                  <a:srgbClr val="FFFFFF"/>
                </a:solidFill>
                <a:latin typeface="Open Sans Bold"/>
              </a:rPr>
              <a:t>upotreba</a:t>
            </a:r>
            <a:endParaRPr lang="en-US" sz="1699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0"/>
            <a:ext cx="7922056" cy="5143500"/>
            <a:chOff x="0" y="0"/>
            <a:chExt cx="2086467" cy="13546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86467" cy="1354667"/>
            </a:xfrm>
            <a:custGeom>
              <a:avLst/>
              <a:gdLst/>
              <a:ahLst/>
              <a:cxnLst/>
              <a:rect l="l" t="t" r="r" b="b"/>
              <a:pathLst>
                <a:path w="2086467" h="1354667">
                  <a:moveTo>
                    <a:pt x="0" y="0"/>
                  </a:moveTo>
                  <a:lnTo>
                    <a:pt x="2086467" y="0"/>
                  </a:lnTo>
                  <a:lnTo>
                    <a:pt x="2086467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86467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-1218182" y="1752839"/>
            <a:ext cx="3427209" cy="6781322"/>
            <a:chOff x="0" y="0"/>
            <a:chExt cx="2620010" cy="5184140"/>
          </a:xfrm>
        </p:grpSpPr>
        <p:sp>
          <p:nvSpPr>
            <p:cNvPr id="10" name="Freeform 1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67" r="-67"/>
              </a:stretch>
            </a:blipFill>
          </p:spPr>
          <p:txBody>
            <a:bodyPr/>
            <a:lstStyle/>
            <a:p>
              <a:endParaRPr lang="en-R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2495135" y="1752839"/>
            <a:ext cx="3427209" cy="6781322"/>
            <a:chOff x="0" y="0"/>
            <a:chExt cx="2620010" cy="5184140"/>
          </a:xfrm>
        </p:grpSpPr>
        <p:sp>
          <p:nvSpPr>
            <p:cNvPr id="20" name="Freeform 2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67" r="-67"/>
              </a:stretch>
            </a:blipFill>
          </p:spPr>
          <p:txBody>
            <a:bodyPr/>
            <a:lstStyle/>
            <a:p>
              <a:endParaRPr lang="en-R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DB0AD2-B7A6-2E61-EBAC-DDE8B7D3AABF}"/>
              </a:ext>
            </a:extLst>
          </p:cNvPr>
          <p:cNvGrpSpPr/>
          <p:nvPr/>
        </p:nvGrpSpPr>
        <p:grpSpPr>
          <a:xfrm>
            <a:off x="6208451" y="2895839"/>
            <a:ext cx="3427209" cy="6779660"/>
            <a:chOff x="6208451" y="2895839"/>
            <a:chExt cx="3427209" cy="6779660"/>
          </a:xfrm>
        </p:grpSpPr>
        <p:pic>
          <p:nvPicPr>
            <p:cNvPr id="8" name="Picture 7" descr="A screenshot of a phone&#10;&#10;Description automatically generated">
              <a:extLst>
                <a:ext uri="{FF2B5EF4-FFF2-40B4-BE49-F238E27FC236}">
                  <a16:creationId xmlns:a16="http://schemas.microsoft.com/office/drawing/2014/main" id="{C27DF1F2-B297-62A3-4B20-55B0A34F0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9969" y="3070841"/>
              <a:ext cx="2950849" cy="6385940"/>
            </a:xfrm>
            <a:prstGeom prst="rect">
              <a:avLst/>
            </a:prstGeom>
          </p:spPr>
        </p:pic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6208451" y="2895839"/>
              <a:ext cx="3427209" cy="6779660"/>
              <a:chOff x="0" y="0"/>
              <a:chExt cx="2620010" cy="518287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l="l" t="t" r="r" b="b"/>
                <a:pathLst>
                  <a:path w="2513330" h="513207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32" name="Freeform 32"/>
              <p:cNvSpPr/>
              <p:nvPr/>
            </p:nvSpPr>
            <p:spPr>
              <a:xfrm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31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606060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l="l" t="t" r="r" b="b"/>
                <a:pathLst>
                  <a:path w="66636" h="63602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606060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0" y="685800"/>
                <a:ext cx="27940" cy="21336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1336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0" y="1057910"/>
                <a:ext cx="27940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481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0" y="1526540"/>
                <a:ext cx="27940" cy="38608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608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61849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38" name="Freeform 38"/>
              <p:cNvSpPr/>
              <p:nvPr/>
            </p:nvSpPr>
            <p:spPr>
              <a:xfrm>
                <a:off x="27940" y="0"/>
                <a:ext cx="2564130" cy="5182870"/>
              </a:xfrm>
              <a:custGeom>
                <a:avLst/>
                <a:gdLst/>
                <a:ahLst/>
                <a:cxnLst/>
                <a:rect l="l" t="t" r="r" b="b"/>
                <a:pathLst>
                  <a:path w="2564130" h="518287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/>
              <a:lstStyle/>
              <a:p>
                <a:endParaRPr lang="en-RS"/>
              </a:p>
            </p:txBody>
          </p:sp>
        </p:grpSp>
      </p:grpSp>
      <p:sp>
        <p:nvSpPr>
          <p:cNvPr id="39" name="Freeform 39"/>
          <p:cNvSpPr/>
          <p:nvPr/>
        </p:nvSpPr>
        <p:spPr>
          <a:xfrm>
            <a:off x="535713" y="414823"/>
            <a:ext cx="342616" cy="359616"/>
          </a:xfrm>
          <a:custGeom>
            <a:avLst/>
            <a:gdLst/>
            <a:ahLst/>
            <a:cxnLst/>
            <a:rect l="l" t="t" r="r" b="b"/>
            <a:pathLst>
              <a:path w="342616" h="359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sp>
        <p:nvSpPr>
          <p:cNvPr id="40" name="TextBox 40"/>
          <p:cNvSpPr txBox="1"/>
          <p:nvPr/>
        </p:nvSpPr>
        <p:spPr>
          <a:xfrm>
            <a:off x="1011679" y="508149"/>
            <a:ext cx="1633768" cy="41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tim1</a:t>
            </a:r>
          </a:p>
          <a:p>
            <a:pPr marL="0" marR="0" lvl="0" indent="0" algn="l" defTabSz="914400" rtl="0" eaLnBrk="1" fontAlgn="auto" latinLnBrk="0" hangingPunct="1">
              <a:lnSpc>
                <a:spcPts val="16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grpSp>
        <p:nvGrpSpPr>
          <p:cNvPr id="41" name="Group 41"/>
          <p:cNvGrpSpPr/>
          <p:nvPr/>
        </p:nvGrpSpPr>
        <p:grpSpPr>
          <a:xfrm>
            <a:off x="11083505" y="3494310"/>
            <a:ext cx="1042538" cy="47625"/>
            <a:chOff x="0" y="0"/>
            <a:chExt cx="274578" cy="1254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1083504" y="2023119"/>
            <a:ext cx="4213395" cy="2095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US" sz="4550" b="1" err="1">
                <a:solidFill>
                  <a:srgbClr val="FFFFFF"/>
                </a:solidFill>
                <a:ea typeface="+mn-lt"/>
                <a:cs typeface="+mn-lt"/>
              </a:rPr>
              <a:t>Pregled</a:t>
            </a:r>
            <a:r>
              <a:rPr lang="en-US" sz="4550" b="1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US" sz="4550" b="1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sz="4550" b="1" err="1">
                <a:solidFill>
                  <a:srgbClr val="FFFFFF"/>
                </a:solidFill>
                <a:ea typeface="+mn-lt"/>
                <a:cs typeface="+mn-lt"/>
              </a:rPr>
              <a:t>funkcionalnosti</a:t>
            </a:r>
            <a:endParaRPr lang="en-US" sz="4550" b="1" err="1">
              <a:solidFill>
                <a:srgbClr val="000000"/>
              </a:solidFill>
              <a:ea typeface="+mn-lt"/>
              <a:cs typeface="+mn-lt"/>
            </a:endParaRPr>
          </a:p>
          <a:p>
            <a:pPr marL="0" marR="0" lvl="0" indent="0" algn="l" defTabSz="914400">
              <a:lnSpc>
                <a:spcPts val="533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55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cs typeface="Poppins Bold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11083505" y="4288065"/>
            <a:ext cx="677751" cy="677751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2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1174326" y="446406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01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11083505" y="5708765"/>
            <a:ext cx="677751" cy="677751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2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2126043" y="5705374"/>
            <a:ext cx="4221864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err="1">
                <a:solidFill>
                  <a:srgbClr val="FFFFFF"/>
                </a:solidFill>
                <a:latin typeface="Canva Sans Bold"/>
              </a:rPr>
              <a:t>Dodavanje</a:t>
            </a:r>
            <a:r>
              <a:rPr lang="en-US">
                <a:solidFill>
                  <a:srgbClr val="FFFFFF"/>
                </a:solidFill>
                <a:latin typeface="Canva Sans Bold"/>
              </a:rPr>
              <a:t> </a:t>
            </a:r>
            <a:r>
              <a:rPr lang="en-US" err="1">
                <a:solidFill>
                  <a:srgbClr val="FFFFFF"/>
                </a:solidFill>
                <a:latin typeface="Canva Sans Bold"/>
              </a:rPr>
              <a:t>kontakta</a:t>
            </a:r>
            <a:r>
              <a:rPr lang="en-US">
                <a:solidFill>
                  <a:srgbClr val="FFFFFF"/>
                </a:solidFill>
                <a:latin typeface="Canva Sans Bold"/>
              </a:rPr>
              <a:t> u </a:t>
            </a:r>
            <a:r>
              <a:rPr lang="en-US" err="1">
                <a:solidFill>
                  <a:srgbClr val="FFFFFF"/>
                </a:solidFill>
                <a:latin typeface="Canva Sans Bold"/>
              </a:rPr>
              <a:t>hitnim</a:t>
            </a:r>
            <a:r>
              <a:rPr lang="en-US">
                <a:solidFill>
                  <a:srgbClr val="FFFFFF"/>
                </a:solidFill>
                <a:latin typeface="Canva Sans Bold"/>
              </a:rPr>
              <a:t> </a:t>
            </a:r>
            <a:r>
              <a:rPr lang="en-US" err="1">
                <a:solidFill>
                  <a:srgbClr val="FFFFFF"/>
                </a:solidFill>
                <a:latin typeface="Canva Sans Bold"/>
              </a:rPr>
              <a:t>slučajevima</a:t>
            </a:r>
            <a:r>
              <a:rPr lang="en-US">
                <a:solidFill>
                  <a:srgbClr val="FFFFFF"/>
                </a:solidFill>
                <a:latin typeface="Canva Sans Bold"/>
              </a:rPr>
              <a:t>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174326" y="588476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02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11083505" y="7129466"/>
            <a:ext cx="677751" cy="677751"/>
            <a:chOff x="0" y="0"/>
            <a:chExt cx="812800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2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12162887" y="7149364"/>
            <a:ext cx="4784572" cy="599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dirty="0" err="1">
                <a:solidFill>
                  <a:srgbClr val="FFFFFF"/>
                </a:solidFill>
                <a:latin typeface="Canva Sans Bold"/>
              </a:rPr>
              <a:t>Biranje</a:t>
            </a:r>
            <a:r>
              <a:rPr lang="en-US" dirty="0">
                <a:solidFill>
                  <a:srgbClr val="FFFFFF"/>
                </a:solidFill>
                <a:latin typeface="Canva Sans Bold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nva Sans Bold"/>
              </a:rPr>
              <a:t>reči</a:t>
            </a:r>
            <a:r>
              <a:rPr lang="en-US" dirty="0">
                <a:solidFill>
                  <a:srgbClr val="FFFFFF"/>
                </a:solidFill>
                <a:latin typeface="Canva Sans Bold"/>
              </a:rPr>
              <a:t> za </a:t>
            </a:r>
            <a:r>
              <a:rPr lang="en-US" dirty="0" err="1">
                <a:solidFill>
                  <a:srgbClr val="FFFFFF"/>
                </a:solidFill>
                <a:latin typeface="Canva Sans Bold"/>
              </a:rPr>
              <a:t>aktivaciju</a:t>
            </a:r>
            <a:r>
              <a:rPr lang="en-US" dirty="0">
                <a:solidFill>
                  <a:srgbClr val="FFFFFF"/>
                </a:solidFill>
                <a:latin typeface="Canva Sans Bold"/>
              </a:rPr>
              <a:t> SOS </a:t>
            </a:r>
            <a:r>
              <a:rPr lang="en-US" dirty="0" err="1">
                <a:solidFill>
                  <a:srgbClr val="FFFFFF"/>
                </a:solidFill>
                <a:latin typeface="Canva Sans Bold"/>
              </a:rPr>
              <a:t>režima</a:t>
            </a:r>
            <a:r>
              <a:rPr lang="en-US" dirty="0">
                <a:solidFill>
                  <a:srgbClr val="FFFFFF"/>
                </a:solidFill>
                <a:latin typeface="Canva Sans Bold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nva Sans Bold"/>
              </a:rPr>
              <a:t>i</a:t>
            </a:r>
            <a:r>
              <a:rPr lang="en-US" dirty="0">
                <a:solidFill>
                  <a:srgbClr val="FFFFFF"/>
                </a:solidFill>
                <a:latin typeface="Canva Sans Bold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nva Sans Bold"/>
              </a:rPr>
              <a:t>poruke</a:t>
            </a:r>
            <a:r>
              <a:rPr lang="en-US" dirty="0">
                <a:solidFill>
                  <a:srgbClr val="FFFFFF"/>
                </a:solidFill>
                <a:latin typeface="Canva Sans Bold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nva Sans Bold"/>
              </a:rPr>
              <a:t>koja</a:t>
            </a:r>
            <a:r>
              <a:rPr lang="en-US" dirty="0">
                <a:solidFill>
                  <a:srgbClr val="FFFFFF"/>
                </a:solidFill>
                <a:latin typeface="Canva Sans Bold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nva Sans Bold"/>
              </a:rPr>
              <a:t>će</a:t>
            </a:r>
            <a:r>
              <a:rPr lang="en-US" dirty="0">
                <a:solidFill>
                  <a:srgbClr val="FFFFFF"/>
                </a:solidFill>
                <a:latin typeface="Canva Sans Bold"/>
              </a:rPr>
              <a:t> tom </a:t>
            </a:r>
            <a:r>
              <a:rPr lang="en-US" dirty="0" err="1">
                <a:solidFill>
                  <a:srgbClr val="FFFFFF"/>
                </a:solidFill>
                <a:latin typeface="Canva Sans Bold"/>
              </a:rPr>
              <a:t>prilikom</a:t>
            </a:r>
            <a:r>
              <a:rPr lang="en-US" dirty="0">
                <a:solidFill>
                  <a:srgbClr val="FFFFFF"/>
                </a:solidFill>
                <a:latin typeface="Canva Sans Bold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nva Sans Bold"/>
              </a:rPr>
              <a:t>biti</a:t>
            </a:r>
            <a:r>
              <a:rPr lang="en-US" dirty="0">
                <a:solidFill>
                  <a:srgbClr val="FFFFFF"/>
                </a:solidFill>
                <a:latin typeface="Canva Sans Bold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nva Sans Bold"/>
              </a:rPr>
              <a:t>poslata</a:t>
            </a:r>
            <a:r>
              <a:rPr lang="en-US" dirty="0">
                <a:solidFill>
                  <a:srgbClr val="FFFFFF"/>
                </a:solidFill>
                <a:latin typeface="Canva Sans Bold"/>
              </a:rPr>
              <a:t>.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174326" y="7305464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5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03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AA188B-7965-3B35-572C-691D46E05D04}"/>
              </a:ext>
            </a:extLst>
          </p:cNvPr>
          <p:cNvSpPr txBox="1"/>
          <p:nvPr/>
        </p:nvSpPr>
        <p:spPr>
          <a:xfrm>
            <a:off x="11994576" y="4254718"/>
            <a:ext cx="4820789" cy="690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800" err="1">
                <a:solidFill>
                  <a:srgbClr val="FFFFFF"/>
                </a:solidFill>
                <a:latin typeface="Open Sans Bold"/>
              </a:rPr>
              <a:t>Aktivacija</a:t>
            </a:r>
            <a:r>
              <a:rPr lang="en-US" sz="1800">
                <a:solidFill>
                  <a:srgbClr val="FFFFFF"/>
                </a:solidFill>
                <a:latin typeface="Open Sans Bold"/>
              </a:rPr>
              <a:t> SOS </a:t>
            </a:r>
            <a:r>
              <a:rPr lang="en-US" sz="1800" err="1">
                <a:solidFill>
                  <a:srgbClr val="FFFFFF"/>
                </a:solidFill>
                <a:latin typeface="Open Sans Bold"/>
              </a:rPr>
              <a:t>režima</a:t>
            </a:r>
            <a:r>
              <a:rPr lang="en-US" sz="180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Open Sans Bold"/>
              </a:rPr>
              <a:t>jednim</a:t>
            </a:r>
            <a:r>
              <a:rPr lang="en-US" sz="180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Open Sans Bold"/>
              </a:rPr>
              <a:t>klikom</a:t>
            </a:r>
            <a:r>
              <a:rPr lang="en-US" sz="180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Open Sans Bold"/>
              </a:rPr>
              <a:t>ili</a:t>
            </a:r>
            <a:r>
              <a:rPr lang="en-US" sz="180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Open Sans Bold"/>
              </a:rPr>
              <a:t>govornom</a:t>
            </a:r>
            <a:r>
              <a:rPr lang="en-US" sz="180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Open Sans Bold"/>
              </a:rPr>
              <a:t>komandom</a:t>
            </a:r>
            <a:r>
              <a:rPr lang="en-US" sz="1800">
                <a:solidFill>
                  <a:srgbClr val="FFFFFF"/>
                </a:solidFill>
                <a:latin typeface="Open Sans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20988E-6 L 2.77778E-7 0.726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2778E-6 0.0034 L 0.10148 0.0034 C 0.14696 0.0034 0.20304 0.03287 0.20304 0.0571 L 0.20304 0.1111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48" y="53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20304 0.00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04 0.11111 L 0.20304 0.844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04 0.0034 L 0.30452 0.0034 C 0.35 0.0034 0.40608 0.03395 0.40608 0.05895 L 0.40608 0.11466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48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690419"/>
            <a:ext cx="290192" cy="1567881"/>
            <a:chOff x="0" y="-38100"/>
            <a:chExt cx="294878" cy="15932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144661"/>
            <a:ext cx="7922056" cy="5288161"/>
            <a:chOff x="0" y="-38100"/>
            <a:chExt cx="2086467" cy="13927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86467" cy="1354667"/>
            </a:xfrm>
            <a:custGeom>
              <a:avLst/>
              <a:gdLst/>
              <a:ahLst/>
              <a:cxnLst/>
              <a:rect l="l" t="t" r="r" b="b"/>
              <a:pathLst>
                <a:path w="2086467" h="1354667">
                  <a:moveTo>
                    <a:pt x="0" y="0"/>
                  </a:moveTo>
                  <a:lnTo>
                    <a:pt x="2086467" y="0"/>
                  </a:lnTo>
                  <a:lnTo>
                    <a:pt x="2086467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86467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495135" y="1752839"/>
            <a:ext cx="3427210" cy="6779661"/>
            <a:chOff x="0" y="0"/>
            <a:chExt cx="2620010" cy="518287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67" r="-67"/>
              </a:stretch>
            </a:blipFill>
          </p:spPr>
          <p:txBody>
            <a:bodyPr/>
            <a:lstStyle/>
            <a:p>
              <a:endParaRPr lang="en-R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6208451" y="2895839"/>
            <a:ext cx="3427210" cy="6779661"/>
            <a:chOff x="0" y="0"/>
            <a:chExt cx="2620010" cy="5182870"/>
          </a:xfrm>
        </p:grpSpPr>
        <p:sp>
          <p:nvSpPr>
            <p:cNvPr id="19" name="Freeform 1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67" r="-67"/>
              </a:stretch>
            </a:blipFill>
          </p:spPr>
          <p:txBody>
            <a:bodyPr/>
            <a:lstStyle/>
            <a:p>
              <a:endParaRPr lang="en-R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RS"/>
            </a:p>
          </p:txBody>
        </p:sp>
      </p:grpSp>
      <p:sp>
        <p:nvSpPr>
          <p:cNvPr id="28" name="Freeform 28"/>
          <p:cNvSpPr/>
          <p:nvPr/>
        </p:nvSpPr>
        <p:spPr>
          <a:xfrm>
            <a:off x="535713" y="414823"/>
            <a:ext cx="342616" cy="359616"/>
          </a:xfrm>
          <a:custGeom>
            <a:avLst/>
            <a:gdLst/>
            <a:ahLst/>
            <a:cxnLst/>
            <a:rect l="l" t="t" r="r" b="b"/>
            <a:pathLst>
              <a:path w="342616" h="359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29" name="Group 29"/>
          <p:cNvGrpSpPr/>
          <p:nvPr/>
        </p:nvGrpSpPr>
        <p:grpSpPr>
          <a:xfrm>
            <a:off x="11083505" y="3349647"/>
            <a:ext cx="1042538" cy="192288"/>
            <a:chOff x="0" y="-38100"/>
            <a:chExt cx="274578" cy="5064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1083505" y="4288065"/>
            <a:ext cx="677751" cy="67775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1083505" y="5708765"/>
            <a:ext cx="677751" cy="677751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011679" y="508149"/>
            <a:ext cx="163376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tim1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083505" y="2086283"/>
            <a:ext cx="4857337" cy="140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Pregled funkcionalnosti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039600" y="4398174"/>
            <a:ext cx="4221864" cy="437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700" b="1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Stranica</a:t>
            </a:r>
            <a:r>
              <a:rPr lang="en-US" sz="17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za </a:t>
            </a:r>
            <a:r>
              <a:rPr lang="en-US" sz="1700" b="1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aktiviranje</a:t>
            </a:r>
            <a:r>
              <a:rPr lang="en-US" sz="17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SOS </a:t>
            </a:r>
            <a:r>
              <a:rPr lang="en-US" sz="1700" b="1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režima</a:t>
            </a:r>
            <a:r>
              <a:rPr lang="en-US" sz="17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b="1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govornom</a:t>
            </a:r>
            <a:r>
              <a:rPr lang="en-US" sz="17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b="1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komandom</a:t>
            </a:r>
            <a:endParaRPr lang="en-US" sz="1700" b="1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1174326" y="4464063"/>
            <a:ext cx="496110" cy="29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5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</a:rPr>
              <a:t>04</a:t>
            </a:r>
            <a:endParaRPr lang="en-US" sz="1750">
              <a:solidFill>
                <a:srgbClr val="FFFFFF"/>
              </a:solidFill>
              <a:latin typeface="Open Sans Bold"/>
              <a:ea typeface="Open Sans Bold"/>
              <a:cs typeface="Open Sans Bold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2126043" y="5917882"/>
            <a:ext cx="4221864" cy="219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7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SOS </a:t>
            </a:r>
            <a:r>
              <a:rPr lang="en-US" sz="1700" b="1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režim</a:t>
            </a:r>
            <a:r>
              <a:rPr lang="en-US" sz="17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– </a:t>
            </a:r>
            <a:r>
              <a:rPr lang="en-US" sz="1700" b="1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slanje</a:t>
            </a:r>
            <a:r>
              <a:rPr lang="en-US" sz="17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b="1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poruke</a:t>
            </a:r>
            <a:r>
              <a:rPr lang="en-US" sz="17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b="1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i</a:t>
            </a:r>
            <a:r>
              <a:rPr lang="en-US" sz="17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b="1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lokacije</a:t>
            </a:r>
            <a:r>
              <a:rPr lang="en-US" sz="17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174326" y="5884763"/>
            <a:ext cx="496110" cy="29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50">
                <a:solidFill>
                  <a:srgbClr val="FFFFFF"/>
                </a:solidFill>
                <a:latin typeface="Open Sans Bold"/>
                <a:ea typeface="Open Sans Bold"/>
                <a:cs typeface="Open Sans Bold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20988E-6 L 2.77778E-7 0.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9 -0.0037 L 0.10252 -0.0037 C 0.1474 -0.0037 0.20304 0.02778 0.20304 0.05355 L 0.20304 0.1111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0" y="6779968"/>
            <a:ext cx="15445542" cy="3507032"/>
            <a:chOff x="0" y="-38100"/>
            <a:chExt cx="4067962" cy="92366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38100"/>
              <a:ext cx="4067962" cy="9236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4067962" cy="885563"/>
            </a:xfrm>
            <a:custGeom>
              <a:avLst/>
              <a:gdLst/>
              <a:ahLst/>
              <a:cxnLst/>
              <a:rect l="l" t="t" r="r" b="b"/>
              <a:pathLst>
                <a:path w="4067962" h="885563">
                  <a:moveTo>
                    <a:pt x="0" y="0"/>
                  </a:moveTo>
                  <a:lnTo>
                    <a:pt x="4067962" y="0"/>
                  </a:lnTo>
                  <a:lnTo>
                    <a:pt x="4067962" y="885563"/>
                  </a:lnTo>
                  <a:lnTo>
                    <a:pt x="0" y="885563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812A5D-6C78-DE15-F24A-18ABB6EDFCFB}"/>
              </a:ext>
            </a:extLst>
          </p:cNvPr>
          <p:cNvGrpSpPr/>
          <p:nvPr/>
        </p:nvGrpSpPr>
        <p:grpSpPr>
          <a:xfrm>
            <a:off x="9360179" y="2171700"/>
            <a:ext cx="3258311" cy="6445541"/>
            <a:chOff x="5532447" y="1866964"/>
            <a:chExt cx="2884103" cy="57052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B10E89-87D8-E376-437B-34746F460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4834" y="2008931"/>
              <a:ext cx="2504766" cy="5420570"/>
            </a:xfrm>
            <a:prstGeom prst="rect">
              <a:avLst/>
            </a:prstGeom>
          </p:spPr>
        </p:pic>
        <p:grpSp>
          <p:nvGrpSpPr>
            <p:cNvPr id="66" name="Group 25">
              <a:extLst>
                <a:ext uri="{FF2B5EF4-FFF2-40B4-BE49-F238E27FC236}">
                  <a16:creationId xmlns:a16="http://schemas.microsoft.com/office/drawing/2014/main" id="{65D57A99-A89F-370E-5418-823C8429AF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47" y="1866964"/>
              <a:ext cx="2884103" cy="5705288"/>
              <a:chOff x="0" y="0"/>
              <a:chExt cx="2620010" cy="5182870"/>
            </a:xfrm>
          </p:grpSpPr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78401C40-D046-4124-88C7-1CB1FCCF85F4}"/>
                  </a:ext>
                </a:extLst>
              </p:cNvPr>
              <p:cNvSpPr/>
              <p:nvPr/>
            </p:nvSpPr>
            <p:spPr>
              <a:xfrm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l="l" t="t" r="r" b="b"/>
                <a:pathLst>
                  <a:path w="2513330" h="513207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85D8A00E-4B58-D3C2-A98D-0A3AF6352C28}"/>
                  </a:ext>
                </a:extLst>
              </p:cNvPr>
              <p:cNvSpPr/>
              <p:nvPr/>
            </p:nvSpPr>
            <p:spPr>
              <a:xfrm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31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606060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BE113CFE-0B88-550B-E310-48D24BDD2221}"/>
                  </a:ext>
                </a:extLst>
              </p:cNvPr>
              <p:cNvSpPr/>
              <p:nvPr/>
            </p:nvSpPr>
            <p:spPr>
              <a:xfrm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l="l" t="t" r="r" b="b"/>
                <a:pathLst>
                  <a:path w="66636" h="63602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606060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313527A3-A85C-902D-714C-0FDB21C86214}"/>
                  </a:ext>
                </a:extLst>
              </p:cNvPr>
              <p:cNvSpPr/>
              <p:nvPr/>
            </p:nvSpPr>
            <p:spPr>
              <a:xfrm>
                <a:off x="0" y="685800"/>
                <a:ext cx="27940" cy="21336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1336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A6E430AE-4481-0C4B-054A-57FA4345DB92}"/>
                  </a:ext>
                </a:extLst>
              </p:cNvPr>
              <p:cNvSpPr/>
              <p:nvPr/>
            </p:nvSpPr>
            <p:spPr>
              <a:xfrm>
                <a:off x="0" y="1057910"/>
                <a:ext cx="27940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481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63" name="Freeform 32">
                <a:extLst>
                  <a:ext uri="{FF2B5EF4-FFF2-40B4-BE49-F238E27FC236}">
                    <a16:creationId xmlns:a16="http://schemas.microsoft.com/office/drawing/2014/main" id="{21A482A9-34E8-7A5B-BBC7-6FED5ABBC3DB}"/>
                  </a:ext>
                </a:extLst>
              </p:cNvPr>
              <p:cNvSpPr/>
              <p:nvPr/>
            </p:nvSpPr>
            <p:spPr>
              <a:xfrm>
                <a:off x="0" y="1526540"/>
                <a:ext cx="27940" cy="38608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608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64" name="Freeform 33">
                <a:extLst>
                  <a:ext uri="{FF2B5EF4-FFF2-40B4-BE49-F238E27FC236}">
                    <a16:creationId xmlns:a16="http://schemas.microsoft.com/office/drawing/2014/main" id="{F8770AE1-94C9-C395-06ED-D3C48D79AD23}"/>
                  </a:ext>
                </a:extLst>
              </p:cNvPr>
              <p:cNvSpPr/>
              <p:nvPr/>
            </p:nvSpPr>
            <p:spPr>
              <a:xfrm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61849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  <p:txBody>
              <a:bodyPr/>
              <a:lstStyle/>
              <a:p>
                <a:endParaRPr lang="en-RS"/>
              </a:p>
            </p:txBody>
          </p:sp>
          <p:sp>
            <p:nvSpPr>
              <p:cNvPr id="65" name="Freeform 34">
                <a:extLst>
                  <a:ext uri="{FF2B5EF4-FFF2-40B4-BE49-F238E27FC236}">
                    <a16:creationId xmlns:a16="http://schemas.microsoft.com/office/drawing/2014/main" id="{4ADA0256-E542-371C-38DE-D663A991B916}"/>
                  </a:ext>
                </a:extLst>
              </p:cNvPr>
              <p:cNvSpPr/>
              <p:nvPr/>
            </p:nvSpPr>
            <p:spPr>
              <a:xfrm>
                <a:off x="27940" y="0"/>
                <a:ext cx="2564130" cy="5182870"/>
              </a:xfrm>
              <a:custGeom>
                <a:avLst/>
                <a:gdLst/>
                <a:ahLst/>
                <a:cxnLst/>
                <a:rect l="l" t="t" r="r" b="b"/>
                <a:pathLst>
                  <a:path w="2564130" h="518287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/>
              <a:lstStyle/>
              <a:p>
                <a:endParaRPr lang="en-RS"/>
              </a:p>
            </p:txBody>
          </p:sp>
        </p:grpSp>
      </p:grpSp>
      <p:sp>
        <p:nvSpPr>
          <p:cNvPr id="8" name="Freeform 8"/>
          <p:cNvSpPr/>
          <p:nvPr/>
        </p:nvSpPr>
        <p:spPr>
          <a:xfrm>
            <a:off x="535713" y="414823"/>
            <a:ext cx="342616" cy="359616"/>
          </a:xfrm>
          <a:custGeom>
            <a:avLst/>
            <a:gdLst/>
            <a:ahLst/>
            <a:cxnLst/>
            <a:rect l="l" t="t" r="r" b="b"/>
            <a:pathLst>
              <a:path w="342616" h="359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9" name="Group 9"/>
          <p:cNvGrpSpPr/>
          <p:nvPr/>
        </p:nvGrpSpPr>
        <p:grpSpPr>
          <a:xfrm>
            <a:off x="18153377" y="7690419"/>
            <a:ext cx="290192" cy="1567881"/>
            <a:chOff x="0" y="-38100"/>
            <a:chExt cx="294878" cy="15932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11881452" y="2912156"/>
            <a:ext cx="2884102" cy="5705288"/>
            <a:chOff x="0" y="0"/>
            <a:chExt cx="2620010" cy="5182870"/>
          </a:xfrm>
        </p:grpSpPr>
        <p:sp>
          <p:nvSpPr>
            <p:cNvPr id="26" name="Freeform 2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67" r="-67"/>
              </a:stretch>
            </a:blipFill>
          </p:spPr>
          <p:txBody>
            <a:bodyPr/>
            <a:lstStyle/>
            <a:p>
              <a:endParaRPr lang="en-R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14137229" y="3736276"/>
            <a:ext cx="2467598" cy="4881371"/>
            <a:chOff x="0" y="0"/>
            <a:chExt cx="2620010" cy="5182870"/>
          </a:xfrm>
        </p:grpSpPr>
        <p:sp>
          <p:nvSpPr>
            <p:cNvPr id="36" name="Freeform 3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67" r="-67"/>
              </a:stretch>
            </a:blipFill>
          </p:spPr>
          <p:txBody>
            <a:bodyPr/>
            <a:lstStyle/>
            <a:p>
              <a:endParaRPr lang="en-R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R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2118478" y="3034088"/>
            <a:ext cx="1042538" cy="192288"/>
            <a:chOff x="0" y="-38100"/>
            <a:chExt cx="274578" cy="5064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R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011679" y="508149"/>
            <a:ext cx="163376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 Bold"/>
              </a:rPr>
              <a:t>tim1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2118478" y="1675364"/>
            <a:ext cx="4857337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6"/>
              </a:lnSpc>
            </a:pPr>
            <a:r>
              <a:rPr lang="en-US" sz="4550" b="1">
                <a:solidFill>
                  <a:srgbClr val="FFFFFF"/>
                </a:solidFill>
                <a:latin typeface="Poppins Bold"/>
                <a:cs typeface="Poppins Bold"/>
              </a:rPr>
              <a:t>HVALA NA PAŽNJI</a:t>
            </a:r>
            <a:endParaRPr lang="en-US" sz="4550">
              <a:solidFill>
                <a:srgbClr val="FFFFFF"/>
              </a:solidFill>
              <a:latin typeface="Poppins Bold"/>
              <a:cs typeface="Poppins Bold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2652520" y="3934063"/>
            <a:ext cx="4484284" cy="2691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5"/>
              </a:lnSpc>
              <a:spcBef>
                <a:spcPct val="0"/>
              </a:spcBef>
            </a:pPr>
            <a:r>
              <a:rPr lang="en-US" sz="1700" b="1" dirty="0" err="1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00" b="1" dirty="0" err="1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hear_me</a:t>
            </a:r>
            <a:endParaRPr lang="en-US" sz="17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9" name="TextBox 59"/>
          <p:cNvSpPr txBox="1"/>
          <p:nvPr/>
        </p:nvSpPr>
        <p:spPr>
          <a:xfrm>
            <a:off x="2663836" y="4535647"/>
            <a:ext cx="2990464" cy="26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5"/>
              </a:lnSpc>
              <a:spcBef>
                <a:spcPct val="0"/>
              </a:spcBef>
            </a:pPr>
            <a:r>
              <a:rPr lang="en-US" sz="1596">
                <a:solidFill>
                  <a:srgbClr val="FFFFFF"/>
                </a:solidFill>
                <a:latin typeface="Open Sans"/>
              </a:rPr>
              <a:t>Figma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2663836" y="5139748"/>
            <a:ext cx="2990464" cy="269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235"/>
              </a:lnSpc>
              <a:spcBef>
                <a:spcPct val="0"/>
              </a:spcBef>
            </a:pPr>
            <a:r>
              <a:rPr lang="en-US" sz="1596">
                <a:solidFill>
                  <a:srgbClr val="FFFFFF"/>
                </a:solidFill>
                <a:latin typeface="Open Sans"/>
              </a:rPr>
              <a:t>Kotlin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065130" y="7634659"/>
            <a:ext cx="5699262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sr-Latn-RS" sz="3200">
                <a:solidFill>
                  <a:srgbClr val="FFFFFF"/>
                </a:solidFill>
                <a:latin typeface="Open Sans"/>
              </a:rPr>
              <a:t>Tijana Đukić</a:t>
            </a:r>
          </a:p>
          <a:p>
            <a:pPr algn="l">
              <a:spcBef>
                <a:spcPct val="0"/>
              </a:spcBef>
            </a:pPr>
            <a:r>
              <a:rPr lang="sr-Latn-RS" sz="3200">
                <a:solidFill>
                  <a:srgbClr val="FFFFFF"/>
                </a:solidFill>
                <a:latin typeface="Open Sans"/>
              </a:rPr>
              <a:t>Nikola Rakonjac</a:t>
            </a:r>
          </a:p>
          <a:p>
            <a:pPr algn="l">
              <a:spcBef>
                <a:spcPct val="0"/>
              </a:spcBef>
            </a:pPr>
            <a:r>
              <a:rPr lang="sr-Latn-RS" sz="3200">
                <a:solidFill>
                  <a:srgbClr val="FFFFFF"/>
                </a:solidFill>
                <a:latin typeface="Open Sans"/>
              </a:rPr>
              <a:t>Aleksa Vidojević</a:t>
            </a:r>
          </a:p>
          <a:p>
            <a:pPr algn="l">
              <a:spcBef>
                <a:spcPct val="0"/>
              </a:spcBef>
            </a:pPr>
            <a:r>
              <a:rPr lang="sr-Latn-RS" sz="3200">
                <a:solidFill>
                  <a:srgbClr val="FFFFFF"/>
                </a:solidFill>
                <a:latin typeface="Open Sans"/>
              </a:rPr>
              <a:t>Đorđe Basarić</a:t>
            </a:r>
            <a:endParaRPr lang="en-US" sz="3200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2" name="Picture 1" descr="A black cat in a circle&#10;&#10;Description automatically generated">
            <a:extLst>
              <a:ext uri="{FF2B5EF4-FFF2-40B4-BE49-F238E27FC236}">
                <a16:creationId xmlns:a16="http://schemas.microsoft.com/office/drawing/2014/main" id="{BCF91C14-A2BE-1135-0027-7CCDA5DC9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7881" y="3942054"/>
            <a:ext cx="291332" cy="288490"/>
          </a:xfrm>
          <a:prstGeom prst="rect">
            <a:avLst/>
          </a:prstGeom>
        </p:spPr>
      </p:pic>
      <p:pic>
        <p:nvPicPr>
          <p:cNvPr id="3" name="Picture 2" descr="A black and pink circle with a black logo&#10;&#10;Description automatically generated">
            <a:extLst>
              <a:ext uri="{FF2B5EF4-FFF2-40B4-BE49-F238E27FC236}">
                <a16:creationId xmlns:a16="http://schemas.microsoft.com/office/drawing/2014/main" id="{1C5FC5A4-7B2B-540D-C868-5D021A64FD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7881" y="4538662"/>
            <a:ext cx="318040" cy="291560"/>
          </a:xfrm>
          <a:prstGeom prst="rect">
            <a:avLst/>
          </a:prstGeom>
        </p:spPr>
      </p:pic>
      <p:pic>
        <p:nvPicPr>
          <p:cNvPr id="4" name="Picture 3" descr="A black and pink rectangle&#10;&#10;Description automatically generated">
            <a:extLst>
              <a:ext uri="{FF2B5EF4-FFF2-40B4-BE49-F238E27FC236}">
                <a16:creationId xmlns:a16="http://schemas.microsoft.com/office/drawing/2014/main" id="{F9135FFA-99BA-FCAF-3D11-F9E0A425A0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2835" y="5121397"/>
            <a:ext cx="303753" cy="297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Open Sans</vt:lpstr>
      <vt:lpstr>Calibri</vt:lpstr>
      <vt:lpstr>Arial</vt:lpstr>
      <vt:lpstr>Canva Sans Bold</vt:lpstr>
      <vt:lpstr>Poppins</vt:lpstr>
      <vt:lpstr>Open Sans Bold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</dc:title>
  <cp:lastModifiedBy>Тијана Ђукић</cp:lastModifiedBy>
  <cp:revision>20</cp:revision>
  <dcterms:created xsi:type="dcterms:W3CDTF">2006-08-16T00:00:00Z</dcterms:created>
  <dcterms:modified xsi:type="dcterms:W3CDTF">2024-05-19T21:46:26Z</dcterms:modified>
  <dc:identifier>DAGFs68X3Jw</dc:identifier>
</cp:coreProperties>
</file>