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7" r:id="rId12"/>
    <p:sldId id="268" r:id="rId13"/>
    <p:sldId id="269" r:id="rId14"/>
    <p:sldId id="270" r:id="rId15"/>
    <p:sldId id="271" r:id="rId16"/>
    <p:sldId id="272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3A51-864A-44F7-B8F0-287797EBA982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B62-E58F-49B9-997F-93A46AB7C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6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CB62-E58F-49B9-997F-93A46AB7CE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7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19" Type="http://schemas.openxmlformats.org/officeDocument/2006/relationships/image" Target="../media/image5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23" y="780987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R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 </a:t>
            </a:r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linearnog optimalnog regulatora i servo regulatora za upravljanje kolicima sa inverznim klatnom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830" y="4149080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Nikola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Risti</a:t>
            </a:r>
            <a:r>
              <a:rPr lang="sr-Latn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4149079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Diplomski Rad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povratnim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</a:t>
            </a:r>
            <a:r>
              <a:rPr lang="sr-Latn-BA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892480" cy="48077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09369"/>
              </p:ext>
            </p:extLst>
          </p:nvPr>
        </p:nvGraphicFramePr>
        <p:xfrm>
          <a:off x="5940152" y="5373216"/>
          <a:ext cx="1897236" cy="132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1346040" imgH="1054080" progId="Equation.DSMT4">
                  <p:embed/>
                </p:oleObj>
              </mc:Choice>
              <mc:Fallback>
                <p:oleObj name="Equation" r:id="rId4" imgW="13460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5373216"/>
                        <a:ext cx="1897236" cy="132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5301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14858"/>
              </p:ext>
            </p:extLst>
          </p:nvPr>
        </p:nvGraphicFramePr>
        <p:xfrm>
          <a:off x="5436096" y="5157192"/>
          <a:ext cx="25050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1777680" imgH="1054080" progId="Equation.DSMT4">
                  <p:embed/>
                </p:oleObj>
              </mc:Choice>
              <mc:Fallback>
                <p:oleObj name="Equation" r:id="rId4" imgW="1777680" imgH="1054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157192"/>
                        <a:ext cx="25050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522920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regulatora sa povratnim dejstvom nije zadovoljavajući.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GB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linearnog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servo </a:t>
            </a:r>
            <a:r>
              <a:rPr lang="en-GB" sz="1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sa konstantnim linearnim pojačanjem promenljive stanja i izlaznom funkcijom kola </a:t>
            </a:r>
            <a:r>
              <a:rPr lang="sr-Latn-BA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prekompenzacije: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9" y="989960"/>
            <a:ext cx="8820472" cy="495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9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1"/>
            <a:ext cx="822960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03648" y="540517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servo regulatora je zadovoljavajući.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60640"/>
          </a:xfrm>
        </p:spPr>
        <p:txBody>
          <a:bodyPr>
            <a:normAutofit/>
          </a:bodyPr>
          <a:lstStyle/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slučaju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upravljanja primenom vreme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 zavisnog linearnog servo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regulatora, postigao bi se identičan odziv, ali je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potrebno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rešiti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sledeće Rikatijeve jednačine:</a:t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98800"/>
              </p:ext>
            </p:extLst>
          </p:nvPr>
        </p:nvGraphicFramePr>
        <p:xfrm>
          <a:off x="899592" y="1196752"/>
          <a:ext cx="2641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8"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196752"/>
                        <a:ext cx="2641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78337"/>
              </p:ext>
            </p:extLst>
          </p:nvPr>
        </p:nvGraphicFramePr>
        <p:xfrm>
          <a:off x="899592" y="1484784"/>
          <a:ext cx="4673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" name="Equation" r:id="rId5" imgW="4673520" imgH="279360" progId="Equation.DSMT4">
                  <p:embed/>
                </p:oleObj>
              </mc:Choice>
              <mc:Fallback>
                <p:oleObj name="Equation" r:id="rId5" imgW="46735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4673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5849"/>
              </p:ext>
            </p:extLst>
          </p:nvPr>
        </p:nvGraphicFramePr>
        <p:xfrm>
          <a:off x="899592" y="177281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" name="Equation" r:id="rId7" imgW="4419360" imgH="279360" progId="Equation.DSMT4">
                  <p:embed/>
                </p:oleObj>
              </mc:Choice>
              <mc:Fallback>
                <p:oleObj name="Equation" r:id="rId7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97732"/>
              </p:ext>
            </p:extLst>
          </p:nvPr>
        </p:nvGraphicFramePr>
        <p:xfrm>
          <a:off x="899592" y="2060848"/>
          <a:ext cx="294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" name="Equation" r:id="rId9" imgW="2946240" imgH="279360" progId="Equation.DSMT4">
                  <p:embed/>
                </p:oleObj>
              </mc:Choice>
              <mc:Fallback>
                <p:oleObj name="Equation" r:id="rId9" imgW="294624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294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67949"/>
              </p:ext>
            </p:extLst>
          </p:nvPr>
        </p:nvGraphicFramePr>
        <p:xfrm>
          <a:off x="899592" y="2348880"/>
          <a:ext cx="425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" name="Equation" r:id="rId11" imgW="4254480" imgH="279360" progId="Equation.DSMT4">
                  <p:embed/>
                </p:oleObj>
              </mc:Choice>
              <mc:Fallback>
                <p:oleObj name="Equation" r:id="rId11" imgW="4254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4254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47378"/>
              </p:ext>
            </p:extLst>
          </p:nvPr>
        </p:nvGraphicFramePr>
        <p:xfrm>
          <a:off x="899592" y="2636912"/>
          <a:ext cx="657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" name="Equation" r:id="rId13" imgW="6578280" imgH="279360" progId="Equation.DSMT4">
                  <p:embed/>
                </p:oleObj>
              </mc:Choice>
              <mc:Fallback>
                <p:oleObj name="Equation" r:id="rId13" imgW="65782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657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78205"/>
              </p:ext>
            </p:extLst>
          </p:nvPr>
        </p:nvGraphicFramePr>
        <p:xfrm>
          <a:off x="899592" y="2924944"/>
          <a:ext cx="511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" name="Equation" r:id="rId15" imgW="5117760" imgH="279360" progId="Equation.DSMT4">
                  <p:embed/>
                </p:oleObj>
              </mc:Choice>
              <mc:Fallback>
                <p:oleObj name="Equation" r:id="rId15" imgW="51177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511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75813"/>
              </p:ext>
            </p:extLst>
          </p:nvPr>
        </p:nvGraphicFramePr>
        <p:xfrm>
          <a:off x="899592" y="3501008"/>
          <a:ext cx="4965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" name="Equation" r:id="rId17" imgW="4965480" imgH="279360" progId="Equation.DSMT4">
                  <p:embed/>
                </p:oleObj>
              </mc:Choice>
              <mc:Fallback>
                <p:oleObj name="Equation" r:id="rId17" imgW="4965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8"/>
                        <a:ext cx="4965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35423"/>
              </p:ext>
            </p:extLst>
          </p:nvPr>
        </p:nvGraphicFramePr>
        <p:xfrm>
          <a:off x="899592" y="321297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" name="Equation" r:id="rId19" imgW="4419360" imgH="279360" progId="Equation.DSMT4">
                  <p:embed/>
                </p:oleObj>
              </mc:Choice>
              <mc:Fallback>
                <p:oleObj name="Equation" r:id="rId19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1297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02897"/>
              </p:ext>
            </p:extLst>
          </p:nvPr>
        </p:nvGraphicFramePr>
        <p:xfrm>
          <a:off x="899592" y="3789040"/>
          <a:ext cx="2603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" name="Equation" r:id="rId21" imgW="2603160" imgH="279360" progId="Equation.DSMT4">
                  <p:embed/>
                </p:oleObj>
              </mc:Choice>
              <mc:Fallback>
                <p:oleObj name="Equation" r:id="rId21" imgW="26031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2603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97456"/>
              </p:ext>
            </p:extLst>
          </p:nvPr>
        </p:nvGraphicFramePr>
        <p:xfrm>
          <a:off x="899592" y="4077072"/>
          <a:ext cx="317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" name="Equation" r:id="rId23" imgW="3174840" imgH="291960" progId="Equation.DSMT4">
                  <p:embed/>
                </p:oleObj>
              </mc:Choice>
              <mc:Fallback>
                <p:oleObj name="Equation" r:id="rId23" imgW="317484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317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65902"/>
              </p:ext>
            </p:extLst>
          </p:nvPr>
        </p:nvGraphicFramePr>
        <p:xfrm>
          <a:off x="899592" y="4365104"/>
          <a:ext cx="4508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" name="Equation" r:id="rId25" imgW="4508280" imgH="291960" progId="Equation.DSMT4">
                  <p:embed/>
                </p:oleObj>
              </mc:Choice>
              <mc:Fallback>
                <p:oleObj name="Equation" r:id="rId25" imgW="450828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4508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667549"/>
              </p:ext>
            </p:extLst>
          </p:nvPr>
        </p:nvGraphicFramePr>
        <p:xfrm>
          <a:off x="899592" y="4941168"/>
          <a:ext cx="302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" name="Equation" r:id="rId27" imgW="3022560" imgH="291960" progId="Equation.DSMT4">
                  <p:embed/>
                </p:oleObj>
              </mc:Choice>
              <mc:Fallback>
                <p:oleObj name="Equation" r:id="rId27" imgW="302256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3022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562"/>
              </p:ext>
            </p:extLst>
          </p:nvPr>
        </p:nvGraphicFramePr>
        <p:xfrm>
          <a:off x="899592" y="4653136"/>
          <a:ext cx="4140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" name="Equation" r:id="rId29" imgW="4140000" imgH="291960" progId="Equation.DSMT4">
                  <p:embed/>
                </p:oleObj>
              </mc:Choice>
              <mc:Fallback>
                <p:oleObj name="Equation" r:id="rId29" imgW="414000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136"/>
                        <a:ext cx="4140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5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PID </a:t>
            </a:r>
            <a:r>
              <a:rPr lang="en-GB" sz="1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  <a:endParaRPr lang="sr-Latn-BA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određivanje parametara PID regulatora nije moguće iskoristiti nijednu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metodu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pogledaćemo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sličnog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eksperimenta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gde su parametri PID regulatora određeni empirijskim načinom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3" y="1628800"/>
            <a:ext cx="7488832" cy="23762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9" y="4149080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Iako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ovaj sistem nije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identičan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prethodno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analiziranom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može se sa sigurnošću reći da se primenom linearnog servo regulatora za upravljanje kolicima sa inverznim klatnom postiže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kraće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dovodi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ustaljeno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primenom PID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regulatora.</a:t>
            </a:r>
          </a:p>
          <a:p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eorijski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jednostavnije odrediti parametre linearnog servo regulatora (pogotovo suboptimalnog) nego parametre PID regulatora u ovom slučaju, zato što se upravlja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sr-Latn-BA" sz="1600" dirty="0">
                <a:solidFill>
                  <a:prstClr val="black"/>
                </a:solidFill>
                <a:latin typeface="Times New Roman"/>
                <a:ea typeface="Calibri"/>
              </a:rPr>
              <a:t>Izbor regulatora značajno utiče na ponašanje procesa kojim se upravlja. Iz tog razloga neophodno je poznavati osobine različitih regulatora kako bi se mogao odabrati optimalni.</a:t>
            </a:r>
            <a:endParaRPr lang="sr-Latn-BA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prikazanih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rezultata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zaključiti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pogodnim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podešavanjem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kriterijumskoj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zadovoljavajuće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ponašanje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unapred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specificirane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uslove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pokazano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ovakav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regulacije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klasičnim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PID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regulatorom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ističe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prednost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primene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linearnih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optimalnih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sličnim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dinamičkim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GB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BA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Daljnje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da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obuhvati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kriterijumskih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i 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se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još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poboljšao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 dirty="0"/>
              <a:t>.</a:t>
            </a:r>
            <a:endParaRPr lang="en-GB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sr-Latn-BA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GB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23" y="75164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KRAJ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" y="1772816"/>
            <a:ext cx="8268855" cy="2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Većina tehničkih sistema u savremenom inžinjerstvu imaju osobinu da se mogu projektovati i ostvariti na različite načine u zavisnosti od volje projektanta.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se sistem mogao optimizovati, mora da bude upravljiv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potrebno je tačno odrediti objekat optimizacije i kriterijume optimalnosti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Gotovo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optimizacije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zahtevaju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matematički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poznat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optimalno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dinamičkim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14014"/>
            <a:ext cx="7272808" cy="2559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87724" y="5517232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r-Latn-BA" sz="1600" i="1">
                          <a:latin typeface="Cambria Math"/>
                        </a:rPr>
                        <m:t>Š</m:t>
                      </m:r>
                      <m:r>
                        <a:rPr lang="sr-Latn-BA" sz="1600" i="1">
                          <a:latin typeface="Cambria Math"/>
                        </a:rPr>
                        <m:t>𝑒𝑚𝑎𝑡𝑠𝑘𝑖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𝑝𝑟𝑖𝑘𝑎𝑧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𝑑𝑖𝑛𝑎𝑚𝑖</m:t>
                      </m:r>
                      <m:r>
                        <a:rPr lang="sr-Latn-BA" sz="1600" i="1">
                          <a:latin typeface="Cambria Math"/>
                        </a:rPr>
                        <m:t>č</m:t>
                      </m:r>
                      <m:r>
                        <a:rPr lang="sr-Latn-BA" sz="1600" i="1">
                          <a:latin typeface="Cambria Math"/>
                        </a:rPr>
                        <m:t>𝑘𝑜𝑔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𝑠𝑖𝑠𝑡𝑒𝑚𝑎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24" y="5517232"/>
                <a:ext cx="4752528" cy="346313"/>
              </a:xfrm>
              <a:prstGeom prst="rect">
                <a:avLst/>
              </a:prstGeom>
              <a:blipFill rotWithShape="1">
                <a:blip r:embed="rId3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Ukoliko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dinamički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kriterijum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optimalnosti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kvadratnim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obliku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    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konstruisati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regulator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povratnim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algn="ctr"/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Optimalno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povratnim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dejstvom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49107"/>
              </p:ext>
            </p:extLst>
          </p:nvPr>
        </p:nvGraphicFramePr>
        <p:xfrm>
          <a:off x="899592" y="1844824"/>
          <a:ext cx="475252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3213000" imgH="495000" progId="Equation.DSMT4">
                  <p:embed/>
                </p:oleObj>
              </mc:Choice>
              <mc:Fallback>
                <p:oleObj name="Equation" r:id="rId3" imgW="3213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844824"/>
                        <a:ext cx="4752528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55" y="3284984"/>
            <a:ext cx="5731510" cy="2304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123728" y="5604994"/>
                <a:ext cx="4826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𝐿𝑖𝑛𝑒𝑎𝑟𝑛𝑖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𝑟𝑒𝑔𝑢𝑙𝑎𝑡𝑜𝑟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𝑠𝑎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𝑝𝑜𝑣𝑟𝑎𝑡𝑛𝑖𝑚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𝑑𝑒𝑗𝑠𝑡𝑣𝑜𝑚</m:t>
                      </m:r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604994"/>
                <a:ext cx="482691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bi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linearni regulator sa povratnim dejstvom bio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optimalan, referenca sistema  mora biti jednaka nuli za sve vreme upravljanja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procesom.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Ideja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Rikatijeva jednačina: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Rešavanjem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Rikatijeve jednačine funkcija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l(t)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postaje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poznata, a time je moguće konstruisati linearno pojačanje promenljive stanja u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obliku</a:t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 linearnog regulatora sa povratnim dejstvom: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Referenca sistema mora biti jednaka nuli za sve vreme upravljanja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promenljive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inearni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regulatori sa povratnim dejstvom su pogodni za upravljanje procesima kod kojih je cilj da odziv sistema bude konstantno u bliskoj okolini jedne odabrane radne tačke.</a:t>
            </a:r>
            <a:b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33160"/>
              </p:ext>
            </p:extLst>
          </p:nvPr>
        </p:nvGraphicFramePr>
        <p:xfrm>
          <a:off x="899592" y="1484784"/>
          <a:ext cx="129614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3" imgW="1002960" imgH="253800" progId="Equation.DSMT4">
                  <p:embed/>
                </p:oleObj>
              </mc:Choice>
              <mc:Fallback>
                <p:oleObj name="Equation" r:id="rId3" imgW="1002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484784"/>
                        <a:ext cx="1296144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17265"/>
              </p:ext>
            </p:extLst>
          </p:nvPr>
        </p:nvGraphicFramePr>
        <p:xfrm>
          <a:off x="912813" y="2349500"/>
          <a:ext cx="20605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5" imgW="1968480" imgH="317160" progId="Equation.DSMT4">
                  <p:embed/>
                </p:oleObj>
              </mc:Choice>
              <mc:Fallback>
                <p:oleObj name="Equation" r:id="rId5" imgW="196848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349500"/>
                        <a:ext cx="20605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77675"/>
              </p:ext>
            </p:extLst>
          </p:nvPr>
        </p:nvGraphicFramePr>
        <p:xfrm>
          <a:off x="900113" y="3573463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7" imgW="1091880" imgH="317160" progId="Equation.DSMT4">
                  <p:embed/>
                </p:oleObj>
              </mc:Choice>
              <mc:Fallback>
                <p:oleObj name="Equation" r:id="rId7" imgW="109188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praćenja zadate trajektorije može se rešiti dodavanjem kola prekompenzacije na kolo linearnog regulatora sa povratnim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dejstvom.</a:t>
            </a: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ovom slučaju kriterijum optimalnosti glasi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Optimalno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GB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en-GB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2" y="2060848"/>
            <a:ext cx="6249273" cy="284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𝐿𝑖𝑛𝑒𝑎𝑟𝑛𝑖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𝑠𝑒𝑟𝑣𝑜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𝑟𝑒𝑔𝑢𝑙𝑎𝑡𝑜𝑟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22661"/>
              </p:ext>
            </p:extLst>
          </p:nvPr>
        </p:nvGraphicFramePr>
        <p:xfrm>
          <a:off x="900112" y="5516563"/>
          <a:ext cx="475200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4178160" imgH="647640" progId="Equation.DSMT4">
                  <p:embed/>
                </p:oleObj>
              </mc:Choice>
              <mc:Fallback>
                <p:oleObj name="Equation" r:id="rId5" imgW="4178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" y="5516563"/>
                        <a:ext cx="475200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840760"/>
          </a:xfrm>
        </p:spPr>
        <p:txBody>
          <a:bodyPr>
            <a:normAutofit/>
          </a:bodyPr>
          <a:lstStyle/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Ideja: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Rikatijeve jednačine:</a:t>
            </a: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B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Rešavanjem Rikatijevih jednačina,  </a:t>
            </a:r>
            <a:r>
              <a:rPr lang="sr-Latn-BA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funkcije </a:t>
            </a:r>
            <a:r>
              <a:rPr lang="sr-Latn-BA" sz="1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l(t)</a:t>
            </a:r>
            <a:r>
              <a:rPr lang="sr-Latn-BA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      </a:t>
            </a:r>
            <a:r>
              <a:rPr lang="sr-Latn-BA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postaju </a:t>
            </a:r>
            <a:r>
              <a:rPr lang="sr-Latn-BA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poznate, a time je moguće</a:t>
            </a:r>
            <a:br>
              <a:rPr lang="sr-Latn-BA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odrediti </a:t>
            </a:r>
            <a:r>
              <a:rPr lang="sr-Latn-BA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optimlano upravljanje, pri čemu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Prednost u odnosu na linearni regulator sa povratnim dejstvom je što zadavanje reference sistemu različite od nule neće uzrokovati preveliku grešku odziva u ustaljenom stanju.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 linearnog servo regulatora: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Izlazna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funkcija kola prekompenzacije ne zavisi od kola linearnog regulatora sa povratnim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 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promenljive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>
              <a:buFont typeface="+mj-lt"/>
              <a:buAutoNum type="arabicParenR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42682"/>
              </p:ext>
            </p:extLst>
          </p:nvPr>
        </p:nvGraphicFramePr>
        <p:xfrm>
          <a:off x="925513" y="692150"/>
          <a:ext cx="181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4" imgW="1815840" imgH="304560" progId="Equation.DSMT4">
                  <p:embed/>
                </p:oleObj>
              </mc:Choice>
              <mc:Fallback>
                <p:oleObj name="Equation" r:id="rId4" imgW="1815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513" y="692150"/>
                        <a:ext cx="181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55900"/>
              </p:ext>
            </p:extLst>
          </p:nvPr>
        </p:nvGraphicFramePr>
        <p:xfrm>
          <a:off x="899592" y="1628800"/>
          <a:ext cx="212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6" imgW="2120760" imgH="317160" progId="Equation.DSMT4">
                  <p:embed/>
                </p:oleObj>
              </mc:Choice>
              <mc:Fallback>
                <p:oleObj name="Equation" r:id="rId6" imgW="2120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2120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08514"/>
              </p:ext>
            </p:extLst>
          </p:nvPr>
        </p:nvGraphicFramePr>
        <p:xfrm>
          <a:off x="919163" y="2060575"/>
          <a:ext cx="201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8" imgW="2019240" imgH="317160" progId="Equation.DSMT4">
                  <p:embed/>
                </p:oleObj>
              </mc:Choice>
              <mc:Fallback>
                <p:oleObj name="Equation" r:id="rId8" imgW="2019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163" y="2060575"/>
                        <a:ext cx="2019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88295"/>
              </p:ext>
            </p:extLst>
          </p:nvPr>
        </p:nvGraphicFramePr>
        <p:xfrm>
          <a:off x="5004048" y="2636912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10" imgW="393480" imgH="253800" progId="Equation.DSMT4">
                  <p:embed/>
                </p:oleObj>
              </mc:Choice>
              <mc:Fallback>
                <p:oleObj name="Equation" r:id="rId10" imgW="3934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36912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60301"/>
              </p:ext>
            </p:extLst>
          </p:nvPr>
        </p:nvGraphicFramePr>
        <p:xfrm>
          <a:off x="971600" y="3284984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12" imgW="1091880" imgH="317160" progId="Equation.DSMT4">
                  <p:embed/>
                </p:oleObj>
              </mc:Choice>
              <mc:Fallback>
                <p:oleObj name="Equation" r:id="rId12" imgW="109188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84984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5193"/>
              </p:ext>
            </p:extLst>
          </p:nvPr>
        </p:nvGraphicFramePr>
        <p:xfrm>
          <a:off x="971600" y="3717032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14" imgW="1168200" imgH="317160" progId="Equation.DSMT4">
                  <p:embed/>
                </p:oleObj>
              </mc:Choice>
              <mc:Fallback>
                <p:oleObj name="Equation" r:id="rId14" imgW="1168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600" y="3717032"/>
                        <a:ext cx="116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Razmotrićemo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primer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optimalnog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koji se sastoji od inverznog klatna koje je montirano na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kolica.</a:t>
            </a:r>
            <a:endParaRPr lang="sr-Latn-B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Poznate veličine su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kg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inercije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klatna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kg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Koeficijent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trenja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N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/m/sec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Rastojanje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tačke dodira klatna i kolica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 </a:t>
            </a:r>
            <a:r>
              <a:rPr lang="sr-Latn-B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 klatna duž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0.3m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Gravitaciono </a:t>
            </a: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ubrzanje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5010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27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kolicima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inverznim</a:t>
            </a:r>
            <a: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klatnom</a:t>
            </a:r>
            <a:r>
              <a:rPr lang="en-GB" dirty="0">
                <a:solidFill>
                  <a:schemeClr val="tx1"/>
                </a:solidFill>
                <a:effectLst/>
              </a:rPr>
              <a:t/>
            </a:r>
            <a:br>
              <a:rPr lang="en-GB" dirty="0">
                <a:solidFill>
                  <a:schemeClr val="tx1"/>
                </a:solidFill>
                <a:effectLst/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72816"/>
            <a:ext cx="3240360" cy="388843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58192"/>
              </p:ext>
            </p:extLst>
          </p:nvPr>
        </p:nvGraphicFramePr>
        <p:xfrm>
          <a:off x="2915816" y="2562870"/>
          <a:ext cx="1295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5" imgW="1295280" imgH="291960" progId="Equation.DSMT4">
                  <p:embed/>
                </p:oleObj>
              </mc:Choice>
              <mc:Fallback>
                <p:oleObj name="Equation" r:id="rId5" imgW="129528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2870"/>
                        <a:ext cx="1295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96460"/>
              </p:ext>
            </p:extLst>
          </p:nvPr>
        </p:nvGraphicFramePr>
        <p:xfrm>
          <a:off x="2771800" y="3982437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7" imgW="1155600" imgH="291960" progId="Equation.DSMT4">
                  <p:embed/>
                </p:oleObj>
              </mc:Choice>
              <mc:Fallback>
                <p:oleObj name="Equation" r:id="rId7" imgW="115560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982437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𝑆𝑖𝑠𝑡𝑒𝑚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𝑘𝑜𝑙𝑖𝑐𝑎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𝑖𝑛𝑣𝑒𝑟𝑧𝑛𝑖𝑚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𝑘𝑙𝑎𝑡𝑛𝑜𝑚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Dekompozicijom sistema i rešavanjem statičkih jednačina kretanja dobijamo model u prostoru stanja</a:t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dirty="0" smtClean="0">
              <a:latin typeface="Times New Roman"/>
              <a:ea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22842"/>
              </p:ext>
            </p:extLst>
          </p:nvPr>
        </p:nvGraphicFramePr>
        <p:xfrm>
          <a:off x="912813" y="1039813"/>
          <a:ext cx="5372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3" imgW="5371920" imgH="1218960" progId="Equation.DSMT4">
                  <p:embed/>
                </p:oleObj>
              </mc:Choice>
              <mc:Fallback>
                <p:oleObj name="Equation" r:id="rId3" imgW="537192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3" y="1039813"/>
                        <a:ext cx="53721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90713"/>
              </p:ext>
            </p:extLst>
          </p:nvPr>
        </p:nvGraphicFramePr>
        <p:xfrm>
          <a:off x="996950" y="23368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5" imgW="2476440" imgH="1218960" progId="Equation.DSMT4">
                  <p:embed/>
                </p:oleObj>
              </mc:Choice>
              <mc:Fallback>
                <p:oleObj name="Equation" r:id="rId5" imgW="2476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950" y="2336800"/>
                        <a:ext cx="24765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3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</p:spPr>
            <p:txBody>
              <a:bodyPr>
                <a:normAutofit/>
              </a:bodyPr>
              <a:lstStyle/>
              <a:p>
                <a:r>
                  <a:rPr lang="sr-Latn-BA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Željene karakteristike sistema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Referenca sistema  je odskočni signal i početni uslovi su nulti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smirenja sistema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uspona pozicije kolica 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0.5 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Ugaona pozicija klatna </a:t>
                </a:r>
                <a14:m>
                  <m:oMath xmlns:m="http://schemas.openxmlformats.org/officeDocument/2006/math">
                    <m:r>
                      <a:rPr lang="sr-Latn-BA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sme </a:t>
                </a: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 samo u 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okolini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 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vertikalnog </a:t>
                </a: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položaja klatna za 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upravljanja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indent="-342900">
                  <a:buFont typeface="+mj-lt"/>
                  <a:buAutoNum type="arabicParenR"/>
                </a:pP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 sistem dostigne ustaljeno stanje, vrednost 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kolica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 biti </a:t>
                </a:r>
                <a14:m>
                  <m:oMath xmlns:m="http://schemas.openxmlformats.org/officeDocument/2006/math">
                    <m:r>
                      <a:rPr lang="sr-Latn-BA" sz="1600" i="1">
                        <a:latin typeface="Cambria Math"/>
                      </a:rPr>
                      <m:t>0.2 </m:t>
                    </m:r>
                    <m:r>
                      <a:rPr lang="sr-Latn-BA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vrednost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ugla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odstupanja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klatna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od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čemu greška odziva sistema u ustaljenom stanju sme biti do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2</m:t>
                    </m:r>
                    <m:r>
                      <a:rPr lang="sr-Latn-BA" sz="1600" i="1">
                        <a:latin typeface="Cambria Math"/>
                      </a:rPr>
                      <m:t>%</m:t>
                    </m:r>
                  </m:oMath>
                </a14:m>
                <a:r>
                  <a:rPr lang="sr-Latn-B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za sve posmatrane izlazne parametre </a:t>
                </a:r>
                <a:r>
                  <a:rPr lang="sr-Latn-BA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  <a:blipFill rotWithShape="1"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569</Words>
  <Application>Microsoft Office PowerPoint</Application>
  <PresentationFormat>On-screen Show (4:3)</PresentationFormat>
  <Paragraphs>82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Concourse</vt:lpstr>
      <vt:lpstr>Equation</vt:lpstr>
      <vt:lpstr>MathType 7.0 Equation</vt:lpstr>
      <vt:lpstr>PowerPoint Presentation</vt:lpstr>
      <vt:lpstr>Uvod u optimalno upravljanje dinamičkim sistemima</vt:lpstr>
      <vt:lpstr>Optimalno upravljanje primenom linearnog regulatora sa povratnim dejstvom</vt:lpstr>
      <vt:lpstr>PowerPoint Presentation</vt:lpstr>
      <vt:lpstr>Optimalno upravljanje primenom linearnog servo regulatora</vt:lpstr>
      <vt:lpstr>PowerPoint Presentation</vt:lpstr>
      <vt:lpstr>Upravljanje kolicima sa inverznim klatnom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Džoni</dc:creator>
  <cp:lastModifiedBy>Džoni</cp:lastModifiedBy>
  <cp:revision>60</cp:revision>
  <dcterms:created xsi:type="dcterms:W3CDTF">2018-09-23T16:14:58Z</dcterms:created>
  <dcterms:modified xsi:type="dcterms:W3CDTF">2018-09-26T11:30:53Z</dcterms:modified>
</cp:coreProperties>
</file>