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78" r:id="rId5"/>
    <p:sldId id="279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F3A51-864A-44F7-B8F0-287797EBA982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CB62-E58F-49B9-997F-93A46AB7CE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6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CB62-E58F-49B9-997F-93A46AB7CE4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7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49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19" Type="http://schemas.openxmlformats.org/officeDocument/2006/relationships/image" Target="../media/image5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765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err="1" smtClean="0">
                <a:latin typeface="Arial" panose="020B0604020202020204" pitchFamily="34" charset="0"/>
                <a:cs typeface="Arial" panose="020B0604020202020204" pitchFamily="34" charset="0"/>
              </a:rPr>
              <a:t>Razvoj</a:t>
            </a: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elektropneumatskog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generatora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kompresionih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mehaničkih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talasa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830" y="4149080"/>
            <a:ext cx="25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Nikola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Risti</a:t>
            </a:r>
            <a:r>
              <a:rPr lang="sr-Latn-BA" sz="240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4149080"/>
            <a:ext cx="25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sr-Latn-BA" sz="2400" smtClean="0">
                <a:latin typeface="Arial" panose="020B0604020202020204" pitchFamily="34" charset="0"/>
                <a:cs typeface="Arial" panose="020B0604020202020204" pitchFamily="34" charset="0"/>
              </a:rPr>
              <a:t> Rad</a:t>
            </a: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>
            <a:normAutofit/>
          </a:bodyPr>
          <a:lstStyle/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Dekompozicijom sistema i rešavanjem statičkih jednačina kretanja dobijamo model u prostoru stanja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/>
              <a:ea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22842"/>
              </p:ext>
            </p:extLst>
          </p:nvPr>
        </p:nvGraphicFramePr>
        <p:xfrm>
          <a:off x="912813" y="1039813"/>
          <a:ext cx="5372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Equation" r:id="rId3" imgW="5371920" imgH="1218960" progId="Equation.DSMT4">
                  <p:embed/>
                </p:oleObj>
              </mc:Choice>
              <mc:Fallback>
                <p:oleObj name="Equation" r:id="rId3" imgW="537192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813" y="1039813"/>
                        <a:ext cx="53721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290713"/>
              </p:ext>
            </p:extLst>
          </p:nvPr>
        </p:nvGraphicFramePr>
        <p:xfrm>
          <a:off x="996950" y="2336800"/>
          <a:ext cx="2476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Equation" r:id="rId5" imgW="2476440" imgH="1218960" progId="Equation.DSMT4">
                  <p:embed/>
                </p:oleObj>
              </mc:Choice>
              <mc:Fallback>
                <p:oleObj name="Equation" r:id="rId5" imgW="2476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6950" y="2336800"/>
                        <a:ext cx="24765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3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602627"/>
              </a:xfrm>
            </p:spPr>
            <p:txBody>
              <a:bodyPr>
                <a:normAutofit/>
              </a:bodyPr>
              <a:lstStyle/>
              <a:p>
                <a:r>
                  <a:rPr lang="sr-Latn-BA" sz="16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Željene karakteristike sistema</a:t>
                </a:r>
                <a:r>
                  <a:rPr lang="en-US" sz="16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Referenca sistema  je odskočni signal i početni uslovi su nulti</a:t>
                </a:r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smirenja sistema mora biti manje od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5 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𝑠𝑒𝑐</m:t>
                    </m:r>
                  </m:oMath>
                </a14:m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uspona pozicije kolica  mora biti manje od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0.5 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𝑠𝑒𝑐</m:t>
                    </m:r>
                  </m:oMath>
                </a14:m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Ugaona pozicija klatna </a:t>
                </a:r>
                <a14:m>
                  <m:oMath xmlns:m="http://schemas.openxmlformats.org/officeDocument/2006/math">
                    <m:r>
                      <a:rPr lang="sr-Latn-BA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sme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biti samo u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okolini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−0.35 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𝑟𝑎𝑑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 0.35 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𝑟𝑎𝑑</m:t>
                        </m:r>
                      </m:e>
                    </m:d>
                  </m:oMath>
                </a14:m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vertikalnog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položaja klatna za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upravljanja</a:t>
                </a:r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 sistem dostigne ustaljeno stanje, vrednost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pozicije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kolica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treba biti </a:t>
                </a:r>
                <a14:m>
                  <m:oMath xmlns:m="http://schemas.openxmlformats.org/officeDocument/2006/math">
                    <m:r>
                      <a:rPr lang="sr-Latn-BA" sz="1600" i="1">
                        <a:latin typeface="Cambria Math"/>
                      </a:rPr>
                      <m:t>0.2 </m:t>
                    </m:r>
                    <m:r>
                      <a:rPr lang="sr-Latn-BA" sz="1600" i="1">
                        <a:latin typeface="Cambria Math"/>
                      </a:rPr>
                      <m:t>𝑚</m:t>
                    </m:r>
                  </m:oMath>
                </a14:m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vrednost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ugla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odstupanja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klatna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od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vertikalne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pozicije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biti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0 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𝑟𝑎𝑑</m:t>
                    </m:r>
                  </m:oMath>
                </a14:m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čemu greška odziva sistema u ustaljenom stanju sme biti do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2</m:t>
                    </m:r>
                    <m:r>
                      <a:rPr lang="sr-Latn-BA" sz="1600" i="1">
                        <a:latin typeface="Cambria Math"/>
                      </a:rPr>
                      <m:t>%</m:t>
                    </m:r>
                  </m:oMath>
                </a14:m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za sve posmatrane izlazne parametre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sistema</a:t>
                </a:r>
                <a:endParaRPr lang="en-US" sz="1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602627"/>
              </a:xfrm>
              <a:blipFill rotWithShape="1">
                <a:blip r:embed="rId2"/>
                <a:stretch>
                  <a:fillRect t="-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Rezultati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primenom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linearnog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regulatoa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povratnim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</a:t>
            </a:r>
            <a:r>
              <a:rPr lang="sr-Latn-BA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8892480" cy="48077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09369"/>
              </p:ext>
            </p:extLst>
          </p:nvPr>
        </p:nvGraphicFramePr>
        <p:xfrm>
          <a:off x="5940152" y="5373216"/>
          <a:ext cx="1897236" cy="132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4" imgW="1346040" imgH="1054080" progId="Equation.DSMT4">
                  <p:embed/>
                </p:oleObj>
              </mc:Choice>
              <mc:Fallback>
                <p:oleObj name="Equation" r:id="rId4" imgW="134604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5373216"/>
                        <a:ext cx="1897236" cy="132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1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488" cy="53011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14858"/>
              </p:ext>
            </p:extLst>
          </p:nvPr>
        </p:nvGraphicFramePr>
        <p:xfrm>
          <a:off x="5436096" y="5157192"/>
          <a:ext cx="25050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4" imgW="1777680" imgH="1054080" progId="Equation.DSMT4">
                  <p:embed/>
                </p:oleObj>
              </mc:Choice>
              <mc:Fallback>
                <p:oleObj name="Equation" r:id="rId4" imgW="1777680" imgH="1054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157192"/>
                        <a:ext cx="25050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616" y="522920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Odziv sistema koji se postiže primenom linearnog regulatora sa povratnim dejstvom nije zadovoljavajući.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r>
              <a:rPr lang="en-GB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ultati</a:t>
            </a:r>
            <a:r>
              <a:rPr lang="en-GB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pravljanj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</a:t>
            </a:r>
            <a:r>
              <a:rPr lang="en-GB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sistemom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primenom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linearnog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servo 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regulatora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sa konstantnim linearnim pojačanjem promenljive stanja i izlaznom funkcijom kola prekompenzacije:</a:t>
            </a:r>
            <a:endParaRPr lang="en-GB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9" y="989960"/>
            <a:ext cx="8820472" cy="495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9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1"/>
            <a:ext cx="8229600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03648" y="5405175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Odziv sistema koji se postiže primenom linearnog servo regulatora je zadovoljavajući.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760640"/>
          </a:xfrm>
        </p:spPr>
        <p:txBody>
          <a:bodyPr>
            <a:normAutofit/>
          </a:bodyPr>
          <a:lstStyle/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slučaju upravljanja primenom vreme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 zavisnog linearnog servo regulatora, postigao bi se identičan odziv, ali je potrebno rešiti sledeće Rikatijeve jednačine: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398800"/>
              </p:ext>
            </p:extLst>
          </p:nvPr>
        </p:nvGraphicFramePr>
        <p:xfrm>
          <a:off x="899592" y="1196752"/>
          <a:ext cx="2641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3" imgW="2641320" imgH="279360" progId="Equation.DSMT4">
                  <p:embed/>
                </p:oleObj>
              </mc:Choice>
              <mc:Fallback>
                <p:oleObj name="Equation" r:id="rId3" imgW="2641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196752"/>
                        <a:ext cx="2641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78337"/>
              </p:ext>
            </p:extLst>
          </p:nvPr>
        </p:nvGraphicFramePr>
        <p:xfrm>
          <a:off x="899592" y="1484784"/>
          <a:ext cx="4673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Equation" r:id="rId5" imgW="4673520" imgH="279360" progId="Equation.DSMT4">
                  <p:embed/>
                </p:oleObj>
              </mc:Choice>
              <mc:Fallback>
                <p:oleObj name="Equation" r:id="rId5" imgW="467352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84784"/>
                        <a:ext cx="4673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65849"/>
              </p:ext>
            </p:extLst>
          </p:nvPr>
        </p:nvGraphicFramePr>
        <p:xfrm>
          <a:off x="899592" y="1772816"/>
          <a:ext cx="441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Equation" r:id="rId7" imgW="4419360" imgH="279360" progId="Equation.DSMT4">
                  <p:embed/>
                </p:oleObj>
              </mc:Choice>
              <mc:Fallback>
                <p:oleObj name="Equation" r:id="rId7" imgW="44193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72816"/>
                        <a:ext cx="441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97732"/>
              </p:ext>
            </p:extLst>
          </p:nvPr>
        </p:nvGraphicFramePr>
        <p:xfrm>
          <a:off x="899592" y="2060848"/>
          <a:ext cx="294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Equation" r:id="rId9" imgW="2946240" imgH="279360" progId="Equation.DSMT4">
                  <p:embed/>
                </p:oleObj>
              </mc:Choice>
              <mc:Fallback>
                <p:oleObj name="Equation" r:id="rId9" imgW="294624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294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467949"/>
              </p:ext>
            </p:extLst>
          </p:nvPr>
        </p:nvGraphicFramePr>
        <p:xfrm>
          <a:off x="899592" y="2348880"/>
          <a:ext cx="4254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name="Equation" r:id="rId11" imgW="4254480" imgH="279360" progId="Equation.DSMT4">
                  <p:embed/>
                </p:oleObj>
              </mc:Choice>
              <mc:Fallback>
                <p:oleObj name="Equation" r:id="rId11" imgW="42544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348880"/>
                        <a:ext cx="4254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447378"/>
              </p:ext>
            </p:extLst>
          </p:nvPr>
        </p:nvGraphicFramePr>
        <p:xfrm>
          <a:off x="899592" y="2636912"/>
          <a:ext cx="657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Equation" r:id="rId13" imgW="6578280" imgH="279360" progId="Equation.DSMT4">
                  <p:embed/>
                </p:oleObj>
              </mc:Choice>
              <mc:Fallback>
                <p:oleObj name="Equation" r:id="rId13" imgW="65782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657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78205"/>
              </p:ext>
            </p:extLst>
          </p:nvPr>
        </p:nvGraphicFramePr>
        <p:xfrm>
          <a:off x="899592" y="2924944"/>
          <a:ext cx="5118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Equation" r:id="rId15" imgW="5117760" imgH="279360" progId="Equation.DSMT4">
                  <p:embed/>
                </p:oleObj>
              </mc:Choice>
              <mc:Fallback>
                <p:oleObj name="Equation" r:id="rId15" imgW="51177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24944"/>
                        <a:ext cx="5118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75813"/>
              </p:ext>
            </p:extLst>
          </p:nvPr>
        </p:nvGraphicFramePr>
        <p:xfrm>
          <a:off x="899592" y="3501008"/>
          <a:ext cx="4965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Equation" r:id="rId17" imgW="4965480" imgH="279360" progId="Equation.DSMT4">
                  <p:embed/>
                </p:oleObj>
              </mc:Choice>
              <mc:Fallback>
                <p:oleObj name="Equation" r:id="rId17" imgW="49654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01008"/>
                        <a:ext cx="4965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35423"/>
              </p:ext>
            </p:extLst>
          </p:nvPr>
        </p:nvGraphicFramePr>
        <p:xfrm>
          <a:off x="899592" y="3212976"/>
          <a:ext cx="441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Equation" r:id="rId19" imgW="4419360" imgH="279360" progId="Equation.DSMT4">
                  <p:embed/>
                </p:oleObj>
              </mc:Choice>
              <mc:Fallback>
                <p:oleObj name="Equation" r:id="rId19" imgW="44193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12976"/>
                        <a:ext cx="441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02897"/>
              </p:ext>
            </p:extLst>
          </p:nvPr>
        </p:nvGraphicFramePr>
        <p:xfrm>
          <a:off x="899592" y="3789040"/>
          <a:ext cx="2603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Equation" r:id="rId21" imgW="2603160" imgH="279360" progId="Equation.DSMT4">
                  <p:embed/>
                </p:oleObj>
              </mc:Choice>
              <mc:Fallback>
                <p:oleObj name="Equation" r:id="rId21" imgW="26031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89040"/>
                        <a:ext cx="2603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97456"/>
              </p:ext>
            </p:extLst>
          </p:nvPr>
        </p:nvGraphicFramePr>
        <p:xfrm>
          <a:off x="899592" y="4077072"/>
          <a:ext cx="317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Equation" r:id="rId23" imgW="3174840" imgH="291960" progId="Equation.DSMT4">
                  <p:embed/>
                </p:oleObj>
              </mc:Choice>
              <mc:Fallback>
                <p:oleObj name="Equation" r:id="rId23" imgW="317484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77072"/>
                        <a:ext cx="317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965902"/>
              </p:ext>
            </p:extLst>
          </p:nvPr>
        </p:nvGraphicFramePr>
        <p:xfrm>
          <a:off x="899592" y="4365104"/>
          <a:ext cx="4508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Equation" r:id="rId25" imgW="4508280" imgH="291960" progId="Equation.DSMT4">
                  <p:embed/>
                </p:oleObj>
              </mc:Choice>
              <mc:Fallback>
                <p:oleObj name="Equation" r:id="rId25" imgW="450828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65104"/>
                        <a:ext cx="4508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667549"/>
              </p:ext>
            </p:extLst>
          </p:nvPr>
        </p:nvGraphicFramePr>
        <p:xfrm>
          <a:off x="899592" y="4941168"/>
          <a:ext cx="3022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Equation" r:id="rId27" imgW="3022560" imgH="291960" progId="Equation.DSMT4">
                  <p:embed/>
                </p:oleObj>
              </mc:Choice>
              <mc:Fallback>
                <p:oleObj name="Equation" r:id="rId27" imgW="302256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8"/>
                        <a:ext cx="3022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562"/>
              </p:ext>
            </p:extLst>
          </p:nvPr>
        </p:nvGraphicFramePr>
        <p:xfrm>
          <a:off x="899592" y="4653136"/>
          <a:ext cx="4140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Equation" r:id="rId29" imgW="4140000" imgH="291960" progId="Equation.DSMT4">
                  <p:embed/>
                </p:oleObj>
              </mc:Choice>
              <mc:Fallback>
                <p:oleObj name="Equation" r:id="rId29" imgW="414000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53136"/>
                        <a:ext cx="4140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5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ultati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pravljanj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sistemom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primenom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PID 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regulatora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</a:t>
            </a:r>
            <a:endParaRPr lang="sr-Latn-BA" sz="1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za određivanje parametara PID regulatora nije moguće iskoristiti nijednu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metodu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pogledaćemo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rezultate sličnog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eksperimenta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gde su parametri PID regulatora određeni empirijskim načinom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03" y="1628800"/>
            <a:ext cx="7488832" cy="237626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49" y="4149080"/>
            <a:ext cx="75608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5536" y="404664"/>
            <a:ext cx="8352928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Iako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ovaj sistem nije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identičan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prethodno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analiziranom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može se sa sigurnošću reći da se primenom linearnog servo regulatora za upravljanje kolicima sa inverznim klatnom postiže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kraće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dovodi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ustaljeno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odnosu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upravljanje primenom PID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regulatora.</a:t>
            </a:r>
          </a:p>
          <a:p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eorijski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je jednostavnije odrediti parametre linearnog servo regulatora (pogotovo suboptimalnog) nego parametre PID regulatora u ovom slučaju, zato što se upravlja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multivarijabilnim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2DA2BF"/>
              </a:buClr>
            </a:pPr>
            <a:r>
              <a:rPr lang="sr-Latn-BA" sz="1600">
                <a:solidFill>
                  <a:prstClr val="black"/>
                </a:solidFill>
                <a:latin typeface="Times New Roman"/>
                <a:ea typeface="Calibri"/>
              </a:rPr>
              <a:t>Izbor regulatora značajno utiče na ponašanje procesa kojim se upravlja. Iz tog razloga neophodno je poznavati osobine različitih regulatora kako bi se mogao odabrati optimalni.</a:t>
            </a:r>
            <a:endParaRPr lang="sr-Latn-BA" sz="16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2DA2BF"/>
              </a:buClr>
            </a:pP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prikazanih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zaključiti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je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pogodnim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podešavanjem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parametara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kriterijumskoj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moguće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postići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zadovoljavajuće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ponašanje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odnosu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unapred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specificirane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uslove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Takođe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pokazano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da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ovakav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kvalitet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regulacije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nije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moguće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postići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klasičnim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PID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regulatorom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ističe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prednost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primene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linearnih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optimalnih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sličnim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multivarijabilnim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dinamičkim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r>
              <a:rPr lang="en-GB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BA" sz="16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2DA2BF"/>
              </a:buClr>
            </a:pP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Daljnje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istraživanje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moglo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bi da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obuhvati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parametara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kriterijumskih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Q i R,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bi se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još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poboljšao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kvalitet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GB" sz="1600"/>
              <a:t>.</a:t>
            </a:r>
            <a:endParaRPr lang="en-GB" sz="16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sr-Latn-BA" sz="24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GB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>
                <a:latin typeface="Arial" panose="020B0604020202020204" pitchFamily="34" charset="0"/>
                <a:cs typeface="Arial" panose="020B0604020202020204" pitchFamily="34" charset="0"/>
              </a:rPr>
              <a:t>Elektropneumatska automatizacija procesa predstavlja jedan od najprimenjenijih načina za ostvarivanje željenog rada automatskih sistema. 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 smtClean="0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master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rada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BA" sz="1600" smtClean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sr-Latn-BA" sz="1600">
                <a:latin typeface="Arial" panose="020B0604020202020204" pitchFamily="34" charset="0"/>
                <a:cs typeface="Arial" panose="020B0604020202020204" pitchFamily="34" charset="0"/>
              </a:rPr>
              <a:t>razvoj elektropneumatskog izvršnog organa koji generiše kompresione mehaničke talase, kao i korisnički interfejs koji je namenjen za njegovo </a:t>
            </a:r>
            <a:r>
              <a:rPr lang="sr-Latn-BA" sz="1600" smtClean="0">
                <a:latin typeface="Arial" panose="020B0604020202020204" pitchFamily="34" charset="0"/>
                <a:cs typeface="Arial" panose="020B0604020202020204" pitchFamily="34" charset="0"/>
              </a:rPr>
              <a:t>upravljanje.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Generisanje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talasnog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polja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zasnovano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principu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mehanike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sudara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čvrstih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Postoji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mogućnost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da se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ovakav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može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primeniti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domenu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medicine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koja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bavi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fizikalnom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terapijom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telesnih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povreda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ctr"/>
            <a:r>
              <a:rPr lang="en-GB" sz="240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en-GB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24655" y="6237312"/>
                <a:ext cx="4752528" cy="34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r-Latn-BA" sz="1600" i="1">
                          <a:latin typeface="Cambria Math"/>
                        </a:rPr>
                        <m:t>Š</m:t>
                      </m:r>
                      <m:r>
                        <a:rPr lang="sr-Latn-BA" sz="1600" i="1">
                          <a:latin typeface="Cambria Math"/>
                        </a:rPr>
                        <m:t>𝑒𝑚𝑎𝑡𝑠𝑘𝑖</m:t>
                      </m:r>
                      <m:r>
                        <a:rPr lang="sr-Latn-BA" sz="1600" i="1">
                          <a:latin typeface="Cambria Math"/>
                        </a:rPr>
                        <m:t> </m:t>
                      </m:r>
                      <m:r>
                        <a:rPr lang="sr-Latn-BA" sz="1600" i="1">
                          <a:latin typeface="Cambria Math"/>
                        </a:rPr>
                        <m:t>𝑝𝑟𝑖𝑘𝑎𝑧</m:t>
                      </m:r>
                      <m:r>
                        <a:rPr lang="sr-Latn-BA" sz="1600" i="1">
                          <a:latin typeface="Cambria Math"/>
                        </a:rPr>
                        <m:t> </m:t>
                      </m:r>
                      <m:r>
                        <a:rPr lang="sr-Latn-BA" sz="1600" i="1">
                          <a:latin typeface="Cambria Math"/>
                        </a:rPr>
                        <m:t>𝑠𝑖𝑠𝑡𝑒𝑚𝑎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655" y="6237312"/>
                <a:ext cx="4752528" cy="346313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83690"/>
            <a:ext cx="2850127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723" y="75164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KRAJ</a:t>
            </a:r>
            <a:endParaRPr lang="en-GB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2" y="1772816"/>
            <a:ext cx="8268855" cy="28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Elastičnost predstavlja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svojstvo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čvrstog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tela da pod uticajem spoljašnje sile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menja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svoj oblik, pri čemu se posle prestanka dejstva iste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vraća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 prvobitno stanje	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Elastično svojstvo tela modeluje se oprugom.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Krutost opruge zavisi </a:t>
            </a:r>
            <a:r>
              <a:rPr lang="sv-SE" sz="1600">
                <a:latin typeface="Arial" panose="020B0604020202020204" pitchFamily="34" charset="0"/>
                <a:cs typeface="Arial" panose="020B0604020202020204" pitchFamily="34" charset="0"/>
              </a:rPr>
              <a:t>od </a:t>
            </a:r>
            <a:r>
              <a:rPr lang="en-GB" sz="1600" smtClean="0">
                <a:latin typeface="Arial" panose="020B0604020202020204" pitchFamily="34" charset="0"/>
                <a:cs typeface="Arial" panose="020B0604020202020204" pitchFamily="34" charset="0"/>
              </a:rPr>
              <a:t>Jangovog modula elastičnosti i od geometrijskih karakteristika tela čije elastično svojstvo opisuje. 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endParaRPr lang="en-GB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67643"/>
            <a:ext cx="8229600" cy="706090"/>
          </a:xfrm>
        </p:spPr>
        <p:txBody>
          <a:bodyPr>
            <a:noAutofit/>
          </a:bodyPr>
          <a:lstStyle/>
          <a:p>
            <a:pPr algn="ctr"/>
            <a:r>
              <a:rPr lang="en-GB" sz="240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Elastična deformacija tela</a:t>
            </a:r>
            <a:endParaRPr lang="en-GB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060255"/>
            <a:ext cx="2934430" cy="914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0085" y="5236635"/>
                <a:ext cx="4752528" cy="34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𝐷𝑒𝑓𝑜𝑟𝑚𝑎𝑐𝑖𝑗𝑎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𝑡𝑒𝑙𝑎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𝑝𝑟𝑖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𝑑𝑒𝑗𝑠𝑡𝑣𝑢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𝑠𝑖𝑙𝑒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𝑧𝑎𝑡𝑒𝑧𝑎𝑛𝑗𝑎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85" y="5236635"/>
                <a:ext cx="4752528" cy="346313"/>
              </a:xfrm>
              <a:prstGeom prst="rect">
                <a:avLst/>
              </a:prstGeom>
              <a:blipFill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0486" y="5220496"/>
                <a:ext cx="4752528" cy="34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𝑜𝑝𝑟𝑢𝑔𝑒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6" y="5220496"/>
                <a:ext cx="4752528" cy="346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13" y="3717032"/>
            <a:ext cx="3508274" cy="134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79711" y="3248803"/>
                <a:ext cx="12140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1" y="3248803"/>
                <a:ext cx="121407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54234" y="3113212"/>
                <a:ext cx="1004229" cy="60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34" y="3113212"/>
                <a:ext cx="1004229" cy="6038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Oscilovanje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čestice oko svog ravnotežnog položaja u neprekidnoj elastičnoj sredini, pri čemu se energija oscilovanja prenosi sa jedne na drugu česticu, naziva se mehanički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talas.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smtClean="0">
                <a:latin typeface="Arial" panose="020B0604020202020204" pitchFamily="34" charset="0"/>
                <a:cs typeface="Arial" panose="020B0604020202020204" pitchFamily="34" charset="0"/>
              </a:rPr>
              <a:t>Mehanički talasi dele se na kompresione (longitudinalne) i savijajuće (transferzalne).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Jednačina koja opisuje vezu brzine mehaničkog talasa sa vremenskom i prostornom promenom njegove elongacije, naziva se talasna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jednačina.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Mehanički talasi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40031"/>
            <a:ext cx="4077612" cy="2050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" y="5812950"/>
                <a:ext cx="4752528" cy="34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𝐷𝑒𝑜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ž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𝑖𝑐𝑒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𝑝𝑜𝑏𝑢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𝑛𝑎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𝑜𝑠𝑐𝑖𝑐𝑖𝑗𝑒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12950"/>
                <a:ext cx="4752528" cy="346313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2114" y="3154192"/>
                <a:ext cx="4824536" cy="58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14" y="3154192"/>
                <a:ext cx="4824536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79" y="3471070"/>
            <a:ext cx="3568442" cy="180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78648" y="5812950"/>
                <a:ext cx="4752528" cy="34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𝐾𝑜𝑚𝑝𝑟𝑒𝑠𝑖𝑜𝑛𝑖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𝑡𝑎𝑙𝑎𝑠𝑖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48" y="5812950"/>
                <a:ext cx="4752528" cy="346313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1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Kompresioni 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talasi se manifestuju kao promena pritiska okoline u kojoj se prostiru, tako da postoji još jedan vid jednačine koji se koristi 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za </a:t>
            </a: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njihovo opisisvanje.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prstClr val="black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Kompresioni talasi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" y="3001206"/>
            <a:ext cx="5303980" cy="2613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50864" y="5627134"/>
                <a:ext cx="47525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𝑃𝑟𝑜𝑚𝑒𝑛𝑎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𝑝𝑟𝑖𝑡𝑖𝑠𝑘𝑎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𝑝𝑟𝑜𝑠𝑡𝑜𝑟𝑢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𝑘𝑟𝑜𝑧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𝑘𝑜𝑗𝑖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𝑝𝑟𝑜𝑠𝑡𝑖𝑟𝑢</m:t>
                      </m:r>
                    </m:oMath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𝑘𝑜𝑚𝑝𝑟𝑒𝑠𝑖𝑜𝑛𝑖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𝑡𝑎𝑙𝑎𝑠𝑖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64" y="5627134"/>
                <a:ext cx="4752528" cy="584775"/>
              </a:xfrm>
              <a:prstGeom prst="rect">
                <a:avLst/>
              </a:prstGeom>
              <a:blipFill>
                <a:blip r:embed="rId3"/>
                <a:stretch>
                  <a:fillRect r="-12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75138" y="2306751"/>
                <a:ext cx="4824536" cy="58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8" y="2306751"/>
                <a:ext cx="4824536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05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81328"/>
          </a:xfrm>
        </p:spPr>
        <p:txBody>
          <a:bodyPr>
            <a:normAutofit/>
          </a:bodyPr>
          <a:lstStyle/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Problem praćenja zadate trajektorije može se rešiti dodavanjem kola prekompenzacije na kolo linearnog regulatora sa povratnim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dejstvom.</a:t>
            </a: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ovom slučaju kriterijum optimalnosti glasi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Optimalno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primenom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linearnog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24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  <a:r>
              <a:rPr lang="en-GB" sz="240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regulatora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62" y="2060848"/>
            <a:ext cx="6249273" cy="2848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2420" y="4890781"/>
                <a:ext cx="6840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BA" i="1">
                          <a:latin typeface="Cambria Math"/>
                        </a:rPr>
                        <m:t>𝐿𝑖𝑛𝑒𝑎𝑟𝑛𝑖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𝑠𝑒𝑟𝑣𝑜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𝑟𝑒𝑔𝑢𝑙𝑎𝑡𝑜𝑟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20" y="4890781"/>
                <a:ext cx="68407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122661"/>
              </p:ext>
            </p:extLst>
          </p:nvPr>
        </p:nvGraphicFramePr>
        <p:xfrm>
          <a:off x="900112" y="5516563"/>
          <a:ext cx="475200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5" imgW="4178160" imgH="647640" progId="Equation.DSMT4">
                  <p:embed/>
                </p:oleObj>
              </mc:Choice>
              <mc:Fallback>
                <p:oleObj name="Equation" r:id="rId5" imgW="41781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2" y="5516563"/>
                        <a:ext cx="475200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1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840760"/>
          </a:xfrm>
        </p:spPr>
        <p:txBody>
          <a:bodyPr>
            <a:normAutofit/>
          </a:bodyPr>
          <a:lstStyle/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Ideja: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Rikatijeve jednačine:</a:t>
            </a:r>
          </a:p>
          <a:p>
            <a:pPr marL="109728" indent="0">
              <a:buNone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Rešavanjem Rikatijevih jednačina,  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funkcije </a:t>
            </a:r>
            <a:r>
              <a:rPr lang="sr-Latn-BA" sz="1600" i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l(t)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       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postaju </a:t>
            </a: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poznate, a time je moguće</a:t>
            </a:r>
            <a:b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odrediti </a:t>
            </a: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optimlano upravljanje, pri čemu </a:t>
            </a:r>
            <a:r>
              <a:rPr lang="en-US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Prednost u odnosu na linearni regulator sa povratnim dejstvom je što zadavanje reference sistemu različite od nule neće uzrokovati preveliku grešku odziva u ustaljenom stanju.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Mane linearnog servo regulatora: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Izlazna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funkcija kola prekompenzacije ne zavisi od kola linearnog regulatora sa povratnim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 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postojati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mogućnost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merenja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promenljive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628" indent="-342900">
              <a:buFont typeface="+mj-lt"/>
              <a:buAutoNum type="arabicParenR"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042682"/>
              </p:ext>
            </p:extLst>
          </p:nvPr>
        </p:nvGraphicFramePr>
        <p:xfrm>
          <a:off x="925513" y="692150"/>
          <a:ext cx="181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6" name="Equation" r:id="rId4" imgW="1815840" imgH="304560" progId="Equation.DSMT4">
                  <p:embed/>
                </p:oleObj>
              </mc:Choice>
              <mc:Fallback>
                <p:oleObj name="Equation" r:id="rId4" imgW="1815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5513" y="692150"/>
                        <a:ext cx="1816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655900"/>
              </p:ext>
            </p:extLst>
          </p:nvPr>
        </p:nvGraphicFramePr>
        <p:xfrm>
          <a:off x="899592" y="1628800"/>
          <a:ext cx="212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" name="Equation" r:id="rId6" imgW="2120760" imgH="317160" progId="Equation.DSMT4">
                  <p:embed/>
                </p:oleObj>
              </mc:Choice>
              <mc:Fallback>
                <p:oleObj name="Equation" r:id="rId6" imgW="21207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1628800"/>
                        <a:ext cx="2120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408514"/>
              </p:ext>
            </p:extLst>
          </p:nvPr>
        </p:nvGraphicFramePr>
        <p:xfrm>
          <a:off x="919163" y="2060575"/>
          <a:ext cx="201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8" name="Equation" r:id="rId8" imgW="2019240" imgH="317160" progId="Equation.DSMT4">
                  <p:embed/>
                </p:oleObj>
              </mc:Choice>
              <mc:Fallback>
                <p:oleObj name="Equation" r:id="rId8" imgW="20192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9163" y="2060575"/>
                        <a:ext cx="2019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88295"/>
              </p:ext>
            </p:extLst>
          </p:nvPr>
        </p:nvGraphicFramePr>
        <p:xfrm>
          <a:off x="5004048" y="2636912"/>
          <a:ext cx="393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9" name="Equation" r:id="rId10" imgW="393480" imgH="253800" progId="Equation.DSMT4">
                  <p:embed/>
                </p:oleObj>
              </mc:Choice>
              <mc:Fallback>
                <p:oleObj name="Equation" r:id="rId10" imgW="3934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636912"/>
                        <a:ext cx="393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60301"/>
              </p:ext>
            </p:extLst>
          </p:nvPr>
        </p:nvGraphicFramePr>
        <p:xfrm>
          <a:off x="971600" y="3284984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" name="Equation" r:id="rId12" imgW="1091880" imgH="317160" progId="Equation.DSMT4">
                  <p:embed/>
                </p:oleObj>
              </mc:Choice>
              <mc:Fallback>
                <p:oleObj name="Equation" r:id="rId12" imgW="109188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284984"/>
                        <a:ext cx="109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65193"/>
              </p:ext>
            </p:extLst>
          </p:nvPr>
        </p:nvGraphicFramePr>
        <p:xfrm>
          <a:off x="971600" y="3717032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1" name="Equation" r:id="rId14" imgW="1168200" imgH="317160" progId="Equation.DSMT4">
                  <p:embed/>
                </p:oleObj>
              </mc:Choice>
              <mc:Fallback>
                <p:oleObj name="Equation" r:id="rId14" imgW="11682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1600" y="3717032"/>
                        <a:ext cx="1168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5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Razmotrićemo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primer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optimalnog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koji se sastoji od inverznog klatna koje je montirano na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kolica.</a:t>
            </a:r>
          </a:p>
          <a:p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Poznate veličine su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kolica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kg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inercije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klatna 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 klatna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kg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Koeficijent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trenja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kolica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N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/m/sec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Rastojanje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od tačke dodira klatna i kolica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mase klatna duž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klatna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0.3m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Gravitaciono ubrzanje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50106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kolicima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inverznim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klatnom</a:t>
            </a:r>
            <a:r>
              <a:rPr lang="en-GB">
                <a:solidFill>
                  <a:schemeClr val="tx1"/>
                </a:solidFill>
                <a:effectLst/>
              </a:rPr>
              <a:t/>
            </a:r>
            <a:br>
              <a:rPr lang="en-GB">
                <a:solidFill>
                  <a:schemeClr val="tx1"/>
                </a:solidFill>
                <a:effectLst/>
              </a:rPr>
            </a:b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72816"/>
            <a:ext cx="3240360" cy="388843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58192"/>
              </p:ext>
            </p:extLst>
          </p:nvPr>
        </p:nvGraphicFramePr>
        <p:xfrm>
          <a:off x="2915816" y="2562870"/>
          <a:ext cx="1295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Equation" r:id="rId5" imgW="1295280" imgH="291960" progId="Equation.DSMT4">
                  <p:embed/>
                </p:oleObj>
              </mc:Choice>
              <mc:Fallback>
                <p:oleObj name="Equation" r:id="rId5" imgW="129528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2870"/>
                        <a:ext cx="1295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40188"/>
              </p:ext>
            </p:extLst>
          </p:nvPr>
        </p:nvGraphicFramePr>
        <p:xfrm>
          <a:off x="2838078" y="4139030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Equation" r:id="rId7" imgW="1155600" imgH="291960" progId="Equation.DSMT4">
                  <p:embed/>
                </p:oleObj>
              </mc:Choice>
              <mc:Fallback>
                <p:oleObj name="Equation" r:id="rId7" imgW="115560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078" y="4139030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16016" y="5804698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BA" i="1">
                          <a:latin typeface="Cambria Math"/>
                        </a:rPr>
                        <m:t>𝑆𝑖𝑠𝑡𝑒𝑚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𝑘𝑜𝑙𝑖𝑐𝑎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𝑠𝑎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𝑖𝑛𝑣𝑒𝑟𝑧𝑛𝑖𝑚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𝑘𝑙𝑎𝑡𝑛𝑜𝑚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804698"/>
                <a:ext cx="3816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r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2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657</Words>
  <Application>Microsoft Office PowerPoint</Application>
  <PresentationFormat>On-screen Show (4:3)</PresentationFormat>
  <Paragraphs>94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Equation</vt:lpstr>
      <vt:lpstr>PowerPoint Presentation</vt:lpstr>
      <vt:lpstr>Uvod</vt:lpstr>
      <vt:lpstr>Elastična deformacija tela</vt:lpstr>
      <vt:lpstr>Mehanički talasi</vt:lpstr>
      <vt:lpstr>Kompresioni talasi</vt:lpstr>
      <vt:lpstr>PowerPoint Presentation</vt:lpstr>
      <vt:lpstr>Optimalno upravljanje primenom linearnog servo regulatora</vt:lpstr>
      <vt:lpstr>PowerPoint Presentation</vt:lpstr>
      <vt:lpstr>Upravljanje kolicima sa inverznim klatnom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Džoni</dc:creator>
  <cp:lastModifiedBy>Nikola</cp:lastModifiedBy>
  <cp:revision>110</cp:revision>
  <dcterms:created xsi:type="dcterms:W3CDTF">2018-09-23T16:14:58Z</dcterms:created>
  <dcterms:modified xsi:type="dcterms:W3CDTF">2020-09-18T09:52:48Z</dcterms:modified>
</cp:coreProperties>
</file>