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74" r:id="rId12"/>
    <p:sldId id="273" r:id="rId13"/>
    <p:sldId id="280" r:id="rId14"/>
    <p:sldId id="275" r:id="rId15"/>
    <p:sldId id="276" r:id="rId16"/>
    <p:sldId id="277" r:id="rId17"/>
    <p:sldId id="278" r:id="rId18"/>
    <p:sldId id="268" r:id="rId19"/>
    <p:sldId id="269" r:id="rId20"/>
    <p:sldId id="270" r:id="rId21"/>
    <p:sldId id="281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8394afee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8394afee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>
          <a:extLst>
            <a:ext uri="{FF2B5EF4-FFF2-40B4-BE49-F238E27FC236}">
              <a16:creationId xmlns:a16="http://schemas.microsoft.com/office/drawing/2014/main" id="{46D30A88-295C-9FB4-9D44-09CA65C33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8394afee7_0_111:notes">
            <a:extLst>
              <a:ext uri="{FF2B5EF4-FFF2-40B4-BE49-F238E27FC236}">
                <a16:creationId xmlns:a16="http://schemas.microsoft.com/office/drawing/2014/main" id="{13186D82-5D4C-EEC4-E7D0-7E88C90C3F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8394afee7_0_111:notes">
            <a:extLst>
              <a:ext uri="{FF2B5EF4-FFF2-40B4-BE49-F238E27FC236}">
                <a16:creationId xmlns:a16="http://schemas.microsoft.com/office/drawing/2014/main" id="{FE6CA7CE-4E33-C5ED-6F76-6CCD9C479E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869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>
          <a:extLst>
            <a:ext uri="{FF2B5EF4-FFF2-40B4-BE49-F238E27FC236}">
              <a16:creationId xmlns:a16="http://schemas.microsoft.com/office/drawing/2014/main" id="{FA96EA2E-D6AD-0A41-5943-6038B8392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8394afee7_0_111:notes">
            <a:extLst>
              <a:ext uri="{FF2B5EF4-FFF2-40B4-BE49-F238E27FC236}">
                <a16:creationId xmlns:a16="http://schemas.microsoft.com/office/drawing/2014/main" id="{6C648895-638C-7A04-5401-E91A325D09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8394afee7_0_111:notes">
            <a:extLst>
              <a:ext uri="{FF2B5EF4-FFF2-40B4-BE49-F238E27FC236}">
                <a16:creationId xmlns:a16="http://schemas.microsoft.com/office/drawing/2014/main" id="{7D4061CB-85ED-232E-8D10-0DB50772FD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458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>
          <a:extLst>
            <a:ext uri="{FF2B5EF4-FFF2-40B4-BE49-F238E27FC236}">
              <a16:creationId xmlns:a16="http://schemas.microsoft.com/office/drawing/2014/main" id="{523F6117-EEDB-3863-B0CF-6D9DD11A3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8394afee7_0_111:notes">
            <a:extLst>
              <a:ext uri="{FF2B5EF4-FFF2-40B4-BE49-F238E27FC236}">
                <a16:creationId xmlns:a16="http://schemas.microsoft.com/office/drawing/2014/main" id="{2191A123-D956-2F45-0E18-82DB890146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8394afee7_0_111:notes">
            <a:extLst>
              <a:ext uri="{FF2B5EF4-FFF2-40B4-BE49-F238E27FC236}">
                <a16:creationId xmlns:a16="http://schemas.microsoft.com/office/drawing/2014/main" id="{462C25AE-FF05-7F50-D452-243ADBA582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887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>
          <a:extLst>
            <a:ext uri="{FF2B5EF4-FFF2-40B4-BE49-F238E27FC236}">
              <a16:creationId xmlns:a16="http://schemas.microsoft.com/office/drawing/2014/main" id="{615172C9-BA20-3347-5AA9-AFD6F789B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8394afee7_0_111:notes">
            <a:extLst>
              <a:ext uri="{FF2B5EF4-FFF2-40B4-BE49-F238E27FC236}">
                <a16:creationId xmlns:a16="http://schemas.microsoft.com/office/drawing/2014/main" id="{33EF0D20-10F6-3719-B2A9-6C50CD00F7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8394afee7_0_111:notes">
            <a:extLst>
              <a:ext uri="{FF2B5EF4-FFF2-40B4-BE49-F238E27FC236}">
                <a16:creationId xmlns:a16="http://schemas.microsoft.com/office/drawing/2014/main" id="{E7E7FAC9-9EAD-0F8A-3D1A-3CCCB93967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962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>
          <a:extLst>
            <a:ext uri="{FF2B5EF4-FFF2-40B4-BE49-F238E27FC236}">
              <a16:creationId xmlns:a16="http://schemas.microsoft.com/office/drawing/2014/main" id="{7C806D43-CC34-4E6C-569F-06A4335EB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8394afee7_0_111:notes">
            <a:extLst>
              <a:ext uri="{FF2B5EF4-FFF2-40B4-BE49-F238E27FC236}">
                <a16:creationId xmlns:a16="http://schemas.microsoft.com/office/drawing/2014/main" id="{9224FACD-1A17-502B-3842-C67FD4E8A4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8394afee7_0_111:notes">
            <a:extLst>
              <a:ext uri="{FF2B5EF4-FFF2-40B4-BE49-F238E27FC236}">
                <a16:creationId xmlns:a16="http://schemas.microsoft.com/office/drawing/2014/main" id="{AAA56FFC-E0F0-3FF5-1110-7AB30CDA81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985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>
          <a:extLst>
            <a:ext uri="{FF2B5EF4-FFF2-40B4-BE49-F238E27FC236}">
              <a16:creationId xmlns:a16="http://schemas.microsoft.com/office/drawing/2014/main" id="{C12C0DC9-CF7A-4FDC-72A0-C44FCAEA6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8394afee7_0_111:notes">
            <a:extLst>
              <a:ext uri="{FF2B5EF4-FFF2-40B4-BE49-F238E27FC236}">
                <a16:creationId xmlns:a16="http://schemas.microsoft.com/office/drawing/2014/main" id="{5C9A0C51-322F-2BED-B141-930AEABE99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8394afee7_0_111:notes">
            <a:extLst>
              <a:ext uri="{FF2B5EF4-FFF2-40B4-BE49-F238E27FC236}">
                <a16:creationId xmlns:a16="http://schemas.microsoft.com/office/drawing/2014/main" id="{C9646227-F5DF-E8B2-A9F9-9A5AF1F479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738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>
          <a:extLst>
            <a:ext uri="{FF2B5EF4-FFF2-40B4-BE49-F238E27FC236}">
              <a16:creationId xmlns:a16="http://schemas.microsoft.com/office/drawing/2014/main" id="{5B8A4428-307D-98CF-387A-E5D1418F6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8394afee7_0_111:notes">
            <a:extLst>
              <a:ext uri="{FF2B5EF4-FFF2-40B4-BE49-F238E27FC236}">
                <a16:creationId xmlns:a16="http://schemas.microsoft.com/office/drawing/2014/main" id="{F546D934-A1F1-21AF-D5FB-E2E9FA7957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8394afee7_0_111:notes">
            <a:extLst>
              <a:ext uri="{FF2B5EF4-FFF2-40B4-BE49-F238E27FC236}">
                <a16:creationId xmlns:a16="http://schemas.microsoft.com/office/drawing/2014/main" id="{6614E11A-EC9F-2D18-5501-5B39CE180E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79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8394afee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8394afee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8493df50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8493df50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53b4b54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253b4b54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8394afee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28394afee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>
          <a:extLst>
            <a:ext uri="{FF2B5EF4-FFF2-40B4-BE49-F238E27FC236}">
              <a16:creationId xmlns:a16="http://schemas.microsoft.com/office/drawing/2014/main" id="{96E4795B-1B3A-597B-BC00-69DF7967B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8394afee7_0_48:notes">
            <a:extLst>
              <a:ext uri="{FF2B5EF4-FFF2-40B4-BE49-F238E27FC236}">
                <a16:creationId xmlns:a16="http://schemas.microsoft.com/office/drawing/2014/main" id="{B099430B-B8A2-E520-CAEA-70D39367B9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28394afee7_0_48:notes">
            <a:extLst>
              <a:ext uri="{FF2B5EF4-FFF2-40B4-BE49-F238E27FC236}">
                <a16:creationId xmlns:a16="http://schemas.microsoft.com/office/drawing/2014/main" id="{A7136E8E-3A0B-0214-6312-C344A58738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797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8394afee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8394afee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8394afe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8394afe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8394afee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8394afee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8394afee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8394afee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8394afee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8394afee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8394afee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8394afee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8394afee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8394afee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nikolasjaricfer/magna-creare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54825" y="-609425"/>
            <a:ext cx="8520600" cy="48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4800" b="1" dirty="0"/>
              <a:t>QuizFinder</a:t>
            </a:r>
            <a:endParaRPr sz="4800" b="1" dirty="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r" sz="1300" dirty="0">
                <a:solidFill>
                  <a:schemeClr val="dk2"/>
                </a:solidFill>
              </a:rPr>
              <a:t>Inovativna platforma za pronalaženje kvizova</a:t>
            </a:r>
            <a:endParaRPr sz="2233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" sz="2400" dirty="0"/>
              <a:t>by </a:t>
            </a:r>
            <a:r>
              <a:rPr lang="hr" sz="2400" b="1" dirty="0"/>
              <a:t>Magna Creare</a:t>
            </a:r>
            <a:r>
              <a:rPr lang="en-GB" sz="2400" dirty="0"/>
              <a:t>: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2400" dirty="0"/>
              <a:t>Nikolas Jarić, Ema Skoko, Vice Sladoljev, Ante Perić, Petar Krtalić, Matija Križević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2200" b="1" dirty="0"/>
              <a:t>Asistent</a:t>
            </a:r>
            <a:r>
              <a:rPr lang="hr" sz="2200" dirty="0"/>
              <a:t>: Miljenko Krhen Doc. dr. sc.</a:t>
            </a:r>
            <a:endParaRPr sz="2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2200" b="1" dirty="0"/>
              <a:t>Demonstrator</a:t>
            </a:r>
            <a:r>
              <a:rPr lang="hr" sz="2200" dirty="0"/>
              <a:t>: Petar Jakuš</a:t>
            </a:r>
            <a:r>
              <a:rPr lang="hr" sz="2400" dirty="0"/>
              <a:t> 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-154375" y="1235100"/>
            <a:ext cx="95394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1800" dirty="0">
                <a:solidFill>
                  <a:schemeClr val="dk2"/>
                </a:solidFill>
              </a:rPr>
              <a:t>_________________________________________________________________________</a:t>
            </a: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612" y="4547902"/>
            <a:ext cx="1860776" cy="5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5725" y="89675"/>
            <a:ext cx="1397376" cy="138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694E8D-095E-EBB9-0D0A-5ACE222B0107}"/>
              </a:ext>
            </a:extLst>
          </p:cNvPr>
          <p:cNvSpPr txBox="1"/>
          <p:nvPr/>
        </p:nvSpPr>
        <p:spPr>
          <a:xfrm>
            <a:off x="2663508" y="4020841"/>
            <a:ext cx="390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6"/>
              </a:rPr>
              <a:t>https://github.com/nikolasjaricfer/magna-creare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612" y="4547902"/>
            <a:ext cx="1860776" cy="5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838229" y="1178729"/>
            <a:ext cx="7467542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6000" b="1" dirty="0">
                <a:solidFill>
                  <a:schemeClr val="tx1"/>
                </a:solidFill>
              </a:rPr>
              <a:t>Workflow aplikacije</a:t>
            </a:r>
            <a:endParaRPr sz="60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C0434-EE10-D02B-6825-885AB9A4D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11" y="353731"/>
            <a:ext cx="705778" cy="705778"/>
          </a:xfrm>
          <a:prstGeom prst="rect">
            <a:avLst/>
          </a:prstGeom>
        </p:spPr>
      </p:pic>
      <p:pic>
        <p:nvPicPr>
          <p:cNvPr id="4" name="Google Shape;58;p13">
            <a:extLst>
              <a:ext uri="{FF2B5EF4-FFF2-40B4-BE49-F238E27FC236}">
                <a16:creationId xmlns:a16="http://schemas.microsoft.com/office/drawing/2014/main" id="{7117F52E-2552-D85A-F7FB-3AFAFEC14B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1937" y="2160091"/>
            <a:ext cx="2264751" cy="2237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>
          <a:extLst>
            <a:ext uri="{FF2B5EF4-FFF2-40B4-BE49-F238E27FC236}">
              <a16:creationId xmlns:a16="http://schemas.microsoft.com/office/drawing/2014/main" id="{B4231F75-8E59-13B4-9E10-B8515BFA0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>
            <a:extLst>
              <a:ext uri="{FF2B5EF4-FFF2-40B4-BE49-F238E27FC236}">
                <a16:creationId xmlns:a16="http://schemas.microsoft.com/office/drawing/2014/main" id="{80D0FD67-3EF7-EA9C-D127-B454499CE5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>
            <a:extLst>
              <a:ext uri="{FF2B5EF4-FFF2-40B4-BE49-F238E27FC236}">
                <a16:creationId xmlns:a16="http://schemas.microsoft.com/office/drawing/2014/main" id="{4AFFBF5F-017E-B39B-BC8E-BEC110E2C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8" name="Google Shape;168;p24">
            <a:extLst>
              <a:ext uri="{FF2B5EF4-FFF2-40B4-BE49-F238E27FC236}">
                <a16:creationId xmlns:a16="http://schemas.microsoft.com/office/drawing/2014/main" id="{5364A018-C02A-CBFD-DA1C-58F058D649A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4042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>
            <a:extLst>
              <a:ext uri="{FF2B5EF4-FFF2-40B4-BE49-F238E27FC236}">
                <a16:creationId xmlns:a16="http://schemas.microsoft.com/office/drawing/2014/main" id="{164FC3E6-FC3C-FD4C-6444-C892DDF162D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612" y="4547902"/>
            <a:ext cx="1860776" cy="5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62EACE-C493-AEFB-BEB6-FE39B4D0D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11" y="353731"/>
            <a:ext cx="705778" cy="70577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A61381-1213-1F7D-FF53-1D2AEC032F7B}"/>
              </a:ext>
            </a:extLst>
          </p:cNvPr>
          <p:cNvSpPr/>
          <p:nvPr/>
        </p:nvSpPr>
        <p:spPr>
          <a:xfrm>
            <a:off x="2899410" y="146607"/>
            <a:ext cx="3345180" cy="4401295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24535-17E8-C597-F581-DA5A65FED980}"/>
              </a:ext>
            </a:extLst>
          </p:cNvPr>
          <p:cNvSpPr txBox="1"/>
          <p:nvPr/>
        </p:nvSpPr>
        <p:spPr>
          <a:xfrm>
            <a:off x="514904" y="1413240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Više</a:t>
            </a:r>
            <a:r>
              <a:rPr lang="en-GB" b="1" dirty="0"/>
              <a:t> </a:t>
            </a:r>
            <a:r>
              <a:rPr lang="en-GB" b="1" dirty="0" err="1"/>
              <a:t>informacija</a:t>
            </a:r>
            <a:br>
              <a:rPr lang="en-GB" b="1" dirty="0"/>
            </a:br>
            <a:r>
              <a:rPr lang="en-GB" b="1" dirty="0"/>
              <a:t>o </a:t>
            </a:r>
            <a:r>
              <a:rPr lang="en-GB" b="1" dirty="0" err="1"/>
              <a:t>aplikaciji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77E985-6CDE-3CAC-A1E2-D8B828327F17}"/>
              </a:ext>
            </a:extLst>
          </p:cNvPr>
          <p:cNvSpPr txBox="1"/>
          <p:nvPr/>
        </p:nvSpPr>
        <p:spPr>
          <a:xfrm>
            <a:off x="543372" y="2341106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Upis</a:t>
            </a:r>
            <a:r>
              <a:rPr lang="en-GB" b="1" dirty="0"/>
              <a:t> </a:t>
            </a:r>
            <a:r>
              <a:rPr lang="en-GB" b="1" dirty="0" err="1"/>
              <a:t>podataka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A5568-8731-E8A0-1659-E04B939AB63F}"/>
              </a:ext>
            </a:extLst>
          </p:cNvPr>
          <p:cNvSpPr txBox="1"/>
          <p:nvPr/>
        </p:nvSpPr>
        <p:spPr>
          <a:xfrm>
            <a:off x="6916768" y="2085644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Nastavi</a:t>
            </a:r>
            <a:r>
              <a:rPr lang="en-GB" b="1" dirty="0"/>
              <a:t> </a:t>
            </a:r>
            <a:r>
              <a:rPr lang="en-GB" b="1" dirty="0" err="1"/>
              <a:t>kao</a:t>
            </a:r>
            <a:r>
              <a:rPr lang="en-GB" b="1" dirty="0"/>
              <a:t> guest,</a:t>
            </a:r>
            <a:br>
              <a:rPr lang="en-GB" b="1" dirty="0"/>
            </a:br>
            <a:r>
              <a:rPr lang="en-GB" b="1" dirty="0"/>
              <a:t>login </a:t>
            </a:r>
            <a:r>
              <a:rPr lang="en-GB" b="1" dirty="0" err="1"/>
              <a:t>ili</a:t>
            </a:r>
            <a:r>
              <a:rPr lang="en-GB" b="1" dirty="0"/>
              <a:t> register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CCCFB69-1318-B2DA-AE46-2689994BBBBE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 flipV="1">
            <a:off x="2073344" y="1152474"/>
            <a:ext cx="1978266" cy="52237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D47048C-63C1-04CC-5B9A-DB02F44252B2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>
            <a:off x="1942613" y="2494999"/>
            <a:ext cx="790324" cy="83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F9EB137-AAF5-3C07-EBB2-214D3EC1DE44}"/>
              </a:ext>
            </a:extLst>
          </p:cNvPr>
          <p:cNvCxnSpPr>
            <a:cxnSpLocks/>
            <a:stCxn id="33" idx="1"/>
            <a:endCxn id="5" idx="1"/>
          </p:cNvCxnSpPr>
          <p:nvPr/>
        </p:nvCxnSpPr>
        <p:spPr>
          <a:xfrm flipV="1">
            <a:off x="5813252" y="2347254"/>
            <a:ext cx="1103516" cy="144856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Left Brace 27">
            <a:extLst>
              <a:ext uri="{FF2B5EF4-FFF2-40B4-BE49-F238E27FC236}">
                <a16:creationId xmlns:a16="http://schemas.microsoft.com/office/drawing/2014/main" id="{EAB37B72-CCD1-8021-FAC2-7D33F998504B}"/>
              </a:ext>
            </a:extLst>
          </p:cNvPr>
          <p:cNvSpPr/>
          <p:nvPr/>
        </p:nvSpPr>
        <p:spPr>
          <a:xfrm>
            <a:off x="2732937" y="1936460"/>
            <a:ext cx="659079" cy="1133842"/>
          </a:xfrm>
          <a:prstGeom prst="leftBrace">
            <a:avLst>
              <a:gd name="adj1" fmla="val 39480"/>
              <a:gd name="adj2" fmla="val 50000"/>
            </a:avLst>
          </a:prstGeom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18D3EE32-FDC4-BB4E-FCEE-7ED64182F6F9}"/>
              </a:ext>
            </a:extLst>
          </p:cNvPr>
          <p:cNvSpPr/>
          <p:nvPr/>
        </p:nvSpPr>
        <p:spPr>
          <a:xfrm rot="10800000">
            <a:off x="5154174" y="3070302"/>
            <a:ext cx="659078" cy="1477600"/>
          </a:xfrm>
          <a:prstGeom prst="leftBrace">
            <a:avLst>
              <a:gd name="adj1" fmla="val 43992"/>
              <a:gd name="adj2" fmla="val 50899"/>
            </a:avLst>
          </a:prstGeom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32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>
          <a:extLst>
            <a:ext uri="{FF2B5EF4-FFF2-40B4-BE49-F238E27FC236}">
              <a16:creationId xmlns:a16="http://schemas.microsoft.com/office/drawing/2014/main" id="{810F9B27-81DE-E553-3F7B-010AD9E10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>
            <a:extLst>
              <a:ext uri="{FF2B5EF4-FFF2-40B4-BE49-F238E27FC236}">
                <a16:creationId xmlns:a16="http://schemas.microsoft.com/office/drawing/2014/main" id="{7BD101C0-7BB4-60B2-C297-AF6B4CB7A3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>
            <a:extLst>
              <a:ext uri="{FF2B5EF4-FFF2-40B4-BE49-F238E27FC236}">
                <a16:creationId xmlns:a16="http://schemas.microsoft.com/office/drawing/2014/main" id="{D731C91A-CAA9-C6EB-B934-3BDCB60D3A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8" name="Google Shape;168;p24">
            <a:extLst>
              <a:ext uri="{FF2B5EF4-FFF2-40B4-BE49-F238E27FC236}">
                <a16:creationId xmlns:a16="http://schemas.microsoft.com/office/drawing/2014/main" id="{4F6486F9-6A5F-D793-724A-74D47F65A76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>
            <a:extLst>
              <a:ext uri="{FF2B5EF4-FFF2-40B4-BE49-F238E27FC236}">
                <a16:creationId xmlns:a16="http://schemas.microsoft.com/office/drawing/2014/main" id="{F458C8BD-22FA-D926-EF37-75785EBA845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612" y="4547902"/>
            <a:ext cx="1860776" cy="5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562CB9-02CF-166E-2537-5C37382F1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11" y="353731"/>
            <a:ext cx="705778" cy="70577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77E061-BED3-47F9-9EFD-E537634A45D4}"/>
              </a:ext>
            </a:extLst>
          </p:cNvPr>
          <p:cNvSpPr/>
          <p:nvPr/>
        </p:nvSpPr>
        <p:spPr>
          <a:xfrm>
            <a:off x="2166177" y="931851"/>
            <a:ext cx="5041350" cy="3481302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DEABC0-8050-7E03-F63E-3FD194D222F7}"/>
              </a:ext>
            </a:extLst>
          </p:cNvPr>
          <p:cNvSpPr/>
          <p:nvPr/>
        </p:nvSpPr>
        <p:spPr>
          <a:xfrm>
            <a:off x="105033" y="3449948"/>
            <a:ext cx="1817370" cy="1461803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9CFAB5-AAD6-A0A2-ECFC-7C82E9AB7ECF}"/>
              </a:ext>
            </a:extLst>
          </p:cNvPr>
          <p:cNvSpPr/>
          <p:nvPr/>
        </p:nvSpPr>
        <p:spPr>
          <a:xfrm>
            <a:off x="7411511" y="1597435"/>
            <a:ext cx="1692088" cy="1017724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B147B5-1BB1-A3C8-15CE-0F2972812AFF}"/>
              </a:ext>
            </a:extLst>
          </p:cNvPr>
          <p:cNvSpPr/>
          <p:nvPr/>
        </p:nvSpPr>
        <p:spPr>
          <a:xfrm>
            <a:off x="105033" y="1462750"/>
            <a:ext cx="1817371" cy="1420670"/>
          </a:xfrm>
          <a:prstGeom prst="round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DE5F3-70BB-DD22-FF5E-9EC88D41DC1D}"/>
              </a:ext>
            </a:extLst>
          </p:cNvPr>
          <p:cNvSpPr txBox="1"/>
          <p:nvPr/>
        </p:nvSpPr>
        <p:spPr>
          <a:xfrm>
            <a:off x="3421380" y="489323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Početna</a:t>
            </a:r>
            <a:r>
              <a:rPr lang="en-GB" b="1" dirty="0"/>
              <a:t> </a:t>
            </a:r>
            <a:r>
              <a:rPr lang="en-GB" b="1" dirty="0" err="1"/>
              <a:t>stranica</a:t>
            </a:r>
            <a:r>
              <a:rPr lang="en-GB" b="1" dirty="0"/>
              <a:t> </a:t>
            </a:r>
            <a:r>
              <a:rPr lang="en-GB" b="1" dirty="0" err="1"/>
              <a:t>usera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A3ED1-E665-C524-D0FC-79FB374DC8F4}"/>
              </a:ext>
            </a:extLst>
          </p:cNvPr>
          <p:cNvSpPr txBox="1"/>
          <p:nvPr/>
        </p:nvSpPr>
        <p:spPr>
          <a:xfrm>
            <a:off x="230261" y="111992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Filter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5618F-69D8-3A22-7226-CE7BCD4A731C}"/>
              </a:ext>
            </a:extLst>
          </p:cNvPr>
          <p:cNvSpPr txBox="1"/>
          <p:nvPr/>
        </p:nvSpPr>
        <p:spPr>
          <a:xfrm>
            <a:off x="6966812" y="130776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Pretraživanje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E165C-3461-5EB2-0EA3-96750C674ECA}"/>
              </a:ext>
            </a:extLst>
          </p:cNvPr>
          <p:cNvSpPr txBox="1"/>
          <p:nvPr/>
        </p:nvSpPr>
        <p:spPr>
          <a:xfrm>
            <a:off x="7526387" y="981249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Informacije</a:t>
            </a:r>
            <a:r>
              <a:rPr lang="en-GB" b="1" dirty="0"/>
              <a:t> o</a:t>
            </a:r>
            <a:br>
              <a:rPr lang="en-GB" b="1" dirty="0"/>
            </a:br>
            <a:r>
              <a:rPr lang="en-GB" b="1" dirty="0" err="1"/>
              <a:t>QuizMakeru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F1E5F2-1FCF-45F4-EE4D-64D7E28A927C}"/>
              </a:ext>
            </a:extLst>
          </p:cNvPr>
          <p:cNvSpPr txBox="1"/>
          <p:nvPr/>
        </p:nvSpPr>
        <p:spPr>
          <a:xfrm>
            <a:off x="22641" y="3107072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Izbornik</a:t>
            </a:r>
            <a:r>
              <a:rPr lang="en-GB" b="1" dirty="0"/>
              <a:t> </a:t>
            </a:r>
            <a:r>
              <a:rPr lang="en-GB" b="1" dirty="0" err="1"/>
              <a:t>prijave</a:t>
            </a:r>
            <a:r>
              <a:rPr lang="en-GB" b="1" dirty="0"/>
              <a:t> </a:t>
            </a:r>
            <a:r>
              <a:rPr lang="en-GB" b="1" dirty="0" err="1"/>
              <a:t>na</a:t>
            </a:r>
            <a:r>
              <a:rPr lang="en-GB" b="1" dirty="0"/>
              <a:t> </a:t>
            </a:r>
            <a:r>
              <a:rPr lang="en-GB" b="1" dirty="0" err="1"/>
              <a:t>kviz</a:t>
            </a:r>
            <a:endParaRPr lang="en-GB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30E14B5-4297-035B-78B1-6D5E366BC6E6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 flipV="1">
            <a:off x="1922403" y="2936720"/>
            <a:ext cx="1802104" cy="1244130"/>
          </a:xfrm>
          <a:prstGeom prst="bentConnector3">
            <a:avLst>
              <a:gd name="adj1" fmla="val 3102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1087AF2-C7E4-0B0D-9CFF-B0469CFA795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872976" y="284665"/>
            <a:ext cx="1093836" cy="98914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A27D697-8A73-1AED-B0F8-5C733963562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872976" y="2106297"/>
            <a:ext cx="1538535" cy="86700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BB9A690-35EE-CDC1-63A3-89A0954532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73344" y="1152474"/>
            <a:ext cx="1978266" cy="52237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58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>
          <a:extLst>
            <a:ext uri="{FF2B5EF4-FFF2-40B4-BE49-F238E27FC236}">
              <a16:creationId xmlns:a16="http://schemas.microsoft.com/office/drawing/2014/main" id="{B8A889C7-0C43-F491-D86E-9143037A4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>
            <a:extLst>
              <a:ext uri="{FF2B5EF4-FFF2-40B4-BE49-F238E27FC236}">
                <a16:creationId xmlns:a16="http://schemas.microsoft.com/office/drawing/2014/main" id="{04411E06-8A33-4B0E-6C4F-522A4741DE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>
            <a:extLst>
              <a:ext uri="{FF2B5EF4-FFF2-40B4-BE49-F238E27FC236}">
                <a16:creationId xmlns:a16="http://schemas.microsoft.com/office/drawing/2014/main" id="{6D4137F0-A835-4923-DF7E-37A618DE9E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8" name="Google Shape;168;p24">
            <a:extLst>
              <a:ext uri="{FF2B5EF4-FFF2-40B4-BE49-F238E27FC236}">
                <a16:creationId xmlns:a16="http://schemas.microsoft.com/office/drawing/2014/main" id="{C52E9F6B-6F4E-D8D4-82E6-9D77977D4D0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>
            <a:extLst>
              <a:ext uri="{FF2B5EF4-FFF2-40B4-BE49-F238E27FC236}">
                <a16:creationId xmlns:a16="http://schemas.microsoft.com/office/drawing/2014/main" id="{2D5C4A27-56CA-9955-4250-B3B54F19509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612" y="4547902"/>
            <a:ext cx="1860776" cy="5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16390E-FCF5-A55E-D820-B331FBF44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11" y="353731"/>
            <a:ext cx="705778" cy="70577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7C0537-F8EC-7D0D-A26A-94807FEE3C78}"/>
              </a:ext>
            </a:extLst>
          </p:cNvPr>
          <p:cNvSpPr/>
          <p:nvPr/>
        </p:nvSpPr>
        <p:spPr>
          <a:xfrm>
            <a:off x="3880361" y="1109019"/>
            <a:ext cx="5041350" cy="3285929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3E0540-21B8-6192-3617-1D311DAF6C50}"/>
              </a:ext>
            </a:extLst>
          </p:cNvPr>
          <p:cNvSpPr/>
          <p:nvPr/>
        </p:nvSpPr>
        <p:spPr>
          <a:xfrm>
            <a:off x="588516" y="1504534"/>
            <a:ext cx="2606420" cy="1316734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E46D9A-541C-1576-28F8-0E5BB1461D31}"/>
              </a:ext>
            </a:extLst>
          </p:cNvPr>
          <p:cNvSpPr/>
          <p:nvPr/>
        </p:nvSpPr>
        <p:spPr>
          <a:xfrm>
            <a:off x="578740" y="3081569"/>
            <a:ext cx="2887612" cy="1708200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8FE9E-1659-02DB-8BAF-CED9A5E35C7A}"/>
              </a:ext>
            </a:extLst>
          </p:cNvPr>
          <p:cNvSpPr txBox="1"/>
          <p:nvPr/>
        </p:nvSpPr>
        <p:spPr>
          <a:xfrm>
            <a:off x="1255050" y="237782"/>
            <a:ext cx="5145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U My Archive </a:t>
            </a:r>
            <a:r>
              <a:rPr lang="en-GB" b="1" dirty="0" err="1"/>
              <a:t>su</a:t>
            </a:r>
            <a:r>
              <a:rPr lang="en-GB" b="1" dirty="0"/>
              <a:t> </a:t>
            </a:r>
            <a:r>
              <a:rPr lang="en-GB" b="1" dirty="0" err="1"/>
              <a:t>kvizovi</a:t>
            </a:r>
            <a:br>
              <a:rPr lang="en-GB" b="1" dirty="0"/>
            </a:br>
            <a:r>
              <a:rPr lang="en-GB" b="1" dirty="0" err="1"/>
              <a:t>dostupni</a:t>
            </a:r>
            <a:r>
              <a:rPr lang="en-GB" b="1" dirty="0"/>
              <a:t> za </a:t>
            </a:r>
            <a:r>
              <a:rPr lang="en-GB" b="1" dirty="0" err="1"/>
              <a:t>recenziju</a:t>
            </a:r>
            <a:r>
              <a:rPr lang="en-GB" b="1" dirty="0"/>
              <a:t> </a:t>
            </a:r>
            <a:r>
              <a:rPr lang="en-GB" b="1" dirty="0" err="1"/>
              <a:t>te</a:t>
            </a:r>
            <a:r>
              <a:rPr lang="en-GB" b="1" dirty="0"/>
              <a:t> se </a:t>
            </a:r>
            <a:br>
              <a:rPr lang="en-GB" b="1" dirty="0"/>
            </a:br>
            <a:r>
              <a:rPr lang="en-GB" b="1" dirty="0" err="1"/>
              <a:t>ovdje</a:t>
            </a:r>
            <a:r>
              <a:rPr lang="en-GB" b="1" dirty="0"/>
              <a:t> </a:t>
            </a:r>
            <a:r>
              <a:rPr lang="en-GB" b="1" dirty="0" err="1"/>
              <a:t>nalaze</a:t>
            </a:r>
            <a:r>
              <a:rPr lang="en-GB" b="1" dirty="0"/>
              <a:t> </a:t>
            </a:r>
            <a:r>
              <a:rPr lang="en-GB" b="1" dirty="0" err="1"/>
              <a:t>recenzije</a:t>
            </a:r>
            <a:r>
              <a:rPr lang="en-GB" b="1" dirty="0"/>
              <a:t> </a:t>
            </a:r>
            <a:r>
              <a:rPr lang="en-GB" b="1" dirty="0" err="1"/>
              <a:t>prošlih</a:t>
            </a:r>
            <a:r>
              <a:rPr lang="en-GB" b="1" dirty="0"/>
              <a:t> </a:t>
            </a:r>
            <a:r>
              <a:rPr lang="en-GB" b="1" dirty="0" err="1"/>
              <a:t>kvizova</a:t>
            </a:r>
            <a:endParaRPr lang="en-GB" b="1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02020B6-802A-939F-4E5D-311F4C8EFBBA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3194936" y="2162897"/>
            <a:ext cx="871542" cy="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F327034-C99B-24A0-CF02-191FD80CF9B9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>
            <a:off x="2725478" y="2917978"/>
            <a:ext cx="1758566" cy="27681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>
          <a:extLst>
            <a:ext uri="{FF2B5EF4-FFF2-40B4-BE49-F238E27FC236}">
              <a16:creationId xmlns:a16="http://schemas.microsoft.com/office/drawing/2014/main" id="{D449C260-C4D4-4646-A301-026D63574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>
            <a:extLst>
              <a:ext uri="{FF2B5EF4-FFF2-40B4-BE49-F238E27FC236}">
                <a16:creationId xmlns:a16="http://schemas.microsoft.com/office/drawing/2014/main" id="{A06D7077-63FE-C87E-5107-B4243E3666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>
            <a:extLst>
              <a:ext uri="{FF2B5EF4-FFF2-40B4-BE49-F238E27FC236}">
                <a16:creationId xmlns:a16="http://schemas.microsoft.com/office/drawing/2014/main" id="{28124D6E-5C71-DAB0-86F6-689D9E10B1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8" name="Google Shape;168;p24">
            <a:extLst>
              <a:ext uri="{FF2B5EF4-FFF2-40B4-BE49-F238E27FC236}">
                <a16:creationId xmlns:a16="http://schemas.microsoft.com/office/drawing/2014/main" id="{C3AA56D2-43AF-9224-25E9-96BE9734408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>
            <a:extLst>
              <a:ext uri="{FF2B5EF4-FFF2-40B4-BE49-F238E27FC236}">
                <a16:creationId xmlns:a16="http://schemas.microsoft.com/office/drawing/2014/main" id="{9F998AA0-E69F-5819-2160-57860904AF7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612" y="4547902"/>
            <a:ext cx="1860776" cy="5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56CFDE-9B6C-91BA-FDDE-39934B86C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11" y="353731"/>
            <a:ext cx="705778" cy="70577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F5C227-2C21-588E-85DA-455D56E67DB1}"/>
              </a:ext>
            </a:extLst>
          </p:cNvPr>
          <p:cNvSpPr/>
          <p:nvPr/>
        </p:nvSpPr>
        <p:spPr>
          <a:xfrm>
            <a:off x="2338105" y="509455"/>
            <a:ext cx="6044127" cy="4059421"/>
          </a:xfrm>
          <a:prstGeom prst="roundRect">
            <a:avLst>
              <a:gd name="adj" fmla="val 7126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47874-2CE7-ED28-953D-928AF0D8AC44}"/>
              </a:ext>
            </a:extLst>
          </p:cNvPr>
          <p:cNvSpPr txBox="1"/>
          <p:nvPr/>
        </p:nvSpPr>
        <p:spPr>
          <a:xfrm>
            <a:off x="106101" y="1757895"/>
            <a:ext cx="212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Stranica</a:t>
            </a:r>
            <a:r>
              <a:rPr lang="en-GB" b="1" dirty="0"/>
              <a:t> s </a:t>
            </a:r>
            <a:r>
              <a:rPr lang="en-GB" b="1" dirty="0" err="1"/>
              <a:t>integriranim</a:t>
            </a:r>
            <a:br>
              <a:rPr lang="en-GB" b="1" dirty="0"/>
            </a:br>
            <a:r>
              <a:rPr lang="en-GB" b="1" dirty="0"/>
              <a:t>Google Maps API-</a:t>
            </a:r>
            <a:r>
              <a:rPr lang="en-GB" b="1" dirty="0" err="1"/>
              <a:t>jem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0677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>
          <a:extLst>
            <a:ext uri="{FF2B5EF4-FFF2-40B4-BE49-F238E27FC236}">
              <a16:creationId xmlns:a16="http://schemas.microsoft.com/office/drawing/2014/main" id="{45808594-2294-5F78-586D-BC63136E5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>
            <a:extLst>
              <a:ext uri="{FF2B5EF4-FFF2-40B4-BE49-F238E27FC236}">
                <a16:creationId xmlns:a16="http://schemas.microsoft.com/office/drawing/2014/main" id="{007FDAB3-E44C-12E8-54D2-DB64BD774C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>
            <a:extLst>
              <a:ext uri="{FF2B5EF4-FFF2-40B4-BE49-F238E27FC236}">
                <a16:creationId xmlns:a16="http://schemas.microsoft.com/office/drawing/2014/main" id="{FCCD2003-ADA2-D3DC-9E47-241C43DE7E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8" name="Google Shape;168;p24">
            <a:extLst>
              <a:ext uri="{FF2B5EF4-FFF2-40B4-BE49-F238E27FC236}">
                <a16:creationId xmlns:a16="http://schemas.microsoft.com/office/drawing/2014/main" id="{5769CCAE-A2D7-0254-DAD4-67B90A29C4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>
            <a:extLst>
              <a:ext uri="{FF2B5EF4-FFF2-40B4-BE49-F238E27FC236}">
                <a16:creationId xmlns:a16="http://schemas.microsoft.com/office/drawing/2014/main" id="{23C2AFD3-0BF8-829B-8E18-CE1D5EED751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612" y="4547902"/>
            <a:ext cx="1860776" cy="5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FA5249-2785-D89A-D4C7-2214447F2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11" y="353731"/>
            <a:ext cx="705778" cy="70577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DBEDA8-6699-E912-C8B7-DA14FD174AD1}"/>
              </a:ext>
            </a:extLst>
          </p:cNvPr>
          <p:cNvSpPr/>
          <p:nvPr/>
        </p:nvSpPr>
        <p:spPr>
          <a:xfrm>
            <a:off x="5752620" y="420229"/>
            <a:ext cx="3346676" cy="2957306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2555ED-6F5F-B5C8-7626-4C74F088670E}"/>
              </a:ext>
            </a:extLst>
          </p:cNvPr>
          <p:cNvSpPr/>
          <p:nvPr/>
        </p:nvSpPr>
        <p:spPr>
          <a:xfrm>
            <a:off x="70361" y="1462750"/>
            <a:ext cx="5041350" cy="3285929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F55E7-3B97-0D19-15A4-F62CD873F5AC}"/>
              </a:ext>
            </a:extLst>
          </p:cNvPr>
          <p:cNvSpPr txBox="1"/>
          <p:nvPr/>
        </p:nvSpPr>
        <p:spPr>
          <a:xfrm>
            <a:off x="1937444" y="741638"/>
            <a:ext cx="3174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Opcije</a:t>
            </a:r>
            <a:r>
              <a:rPr lang="en-GB" b="1" dirty="0"/>
              <a:t> </a:t>
            </a:r>
            <a:r>
              <a:rPr lang="en-GB" b="1" dirty="0" err="1"/>
              <a:t>korisničkog</a:t>
            </a:r>
            <a:r>
              <a:rPr lang="en-GB" b="1" dirty="0"/>
              <a:t> </a:t>
            </a:r>
            <a:r>
              <a:rPr lang="en-GB" b="1" dirty="0" err="1"/>
              <a:t>računa</a:t>
            </a:r>
            <a:r>
              <a:rPr lang="en-GB" b="1" dirty="0"/>
              <a:t> i Logout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4C61BF8-D96E-821A-D1AB-73CE755BB86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835563" y="1784197"/>
            <a:ext cx="917057" cy="1146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52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>
          <a:extLst>
            <a:ext uri="{FF2B5EF4-FFF2-40B4-BE49-F238E27FC236}">
              <a16:creationId xmlns:a16="http://schemas.microsoft.com/office/drawing/2014/main" id="{EB687F31-E124-192A-C4B7-927F2DA42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>
            <a:extLst>
              <a:ext uri="{FF2B5EF4-FFF2-40B4-BE49-F238E27FC236}">
                <a16:creationId xmlns:a16="http://schemas.microsoft.com/office/drawing/2014/main" id="{D1744C94-C2B2-2553-2C81-E7E34E85A6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>
            <a:extLst>
              <a:ext uri="{FF2B5EF4-FFF2-40B4-BE49-F238E27FC236}">
                <a16:creationId xmlns:a16="http://schemas.microsoft.com/office/drawing/2014/main" id="{652B1FCD-192A-947E-1F07-E471F8990B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8" name="Google Shape;168;p24">
            <a:extLst>
              <a:ext uri="{FF2B5EF4-FFF2-40B4-BE49-F238E27FC236}">
                <a16:creationId xmlns:a16="http://schemas.microsoft.com/office/drawing/2014/main" id="{D7D14D10-2ADD-FCEE-C9B9-1A62661E22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>
            <a:extLst>
              <a:ext uri="{FF2B5EF4-FFF2-40B4-BE49-F238E27FC236}">
                <a16:creationId xmlns:a16="http://schemas.microsoft.com/office/drawing/2014/main" id="{C05C7945-BB37-D04D-3C56-9746826231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612" y="4547902"/>
            <a:ext cx="1860776" cy="5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0EEFDB-C6D1-CCB2-A172-E172E98C8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11" y="353731"/>
            <a:ext cx="705778" cy="705778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1C3388-8BA6-7933-6F58-AEDDFDD79BDB}"/>
              </a:ext>
            </a:extLst>
          </p:cNvPr>
          <p:cNvSpPr/>
          <p:nvPr/>
        </p:nvSpPr>
        <p:spPr>
          <a:xfrm>
            <a:off x="3447224" y="919100"/>
            <a:ext cx="5696776" cy="3561427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384942-82D4-F0BE-7133-DC5BA7EF6436}"/>
              </a:ext>
            </a:extLst>
          </p:cNvPr>
          <p:cNvSpPr/>
          <p:nvPr/>
        </p:nvSpPr>
        <p:spPr>
          <a:xfrm>
            <a:off x="78639" y="2107817"/>
            <a:ext cx="3212735" cy="2700367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2B304-8CCB-DA3C-69E9-969092326DFA}"/>
              </a:ext>
            </a:extLst>
          </p:cNvPr>
          <p:cNvSpPr txBox="1"/>
          <p:nvPr/>
        </p:nvSpPr>
        <p:spPr>
          <a:xfrm>
            <a:off x="553260" y="1255612"/>
            <a:ext cx="2340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Opcija</a:t>
            </a:r>
            <a:r>
              <a:rPr lang="en-GB" b="1" dirty="0"/>
              <a:t> </a:t>
            </a:r>
            <a:r>
              <a:rPr lang="en-GB" b="1" dirty="0" err="1"/>
              <a:t>stvaranja</a:t>
            </a:r>
            <a:r>
              <a:rPr lang="en-GB" b="1" dirty="0"/>
              <a:t> </a:t>
            </a:r>
            <a:r>
              <a:rPr lang="en-GB" b="1" dirty="0" err="1"/>
              <a:t>objave</a:t>
            </a:r>
            <a:r>
              <a:rPr lang="en-GB" b="1" dirty="0"/>
              <a:t> o</a:t>
            </a:r>
            <a:br>
              <a:rPr lang="en-GB" b="1" dirty="0"/>
            </a:br>
            <a:r>
              <a:rPr lang="en-GB" b="1" dirty="0" err="1"/>
              <a:t>kvizu</a:t>
            </a:r>
            <a:r>
              <a:rPr lang="en-GB" b="1" dirty="0"/>
              <a:t> za </a:t>
            </a:r>
            <a:r>
              <a:rPr lang="en-GB" b="1" dirty="0" err="1"/>
              <a:t>QuizMakera</a:t>
            </a:r>
            <a:endParaRPr lang="en-GB" b="1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280C6DF-3C37-1BF4-B442-003432334344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>
            <a:off x="1685008" y="2107817"/>
            <a:ext cx="1978267" cy="522796"/>
          </a:xfrm>
          <a:prstGeom prst="bentConnector4">
            <a:avLst>
              <a:gd name="adj1" fmla="val 15788"/>
              <a:gd name="adj2" fmla="val 1437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9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>
          <a:extLst>
            <a:ext uri="{FF2B5EF4-FFF2-40B4-BE49-F238E27FC236}">
              <a16:creationId xmlns:a16="http://schemas.microsoft.com/office/drawing/2014/main" id="{8897E339-81C3-91EC-E36C-942EF55C9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>
            <a:extLst>
              <a:ext uri="{FF2B5EF4-FFF2-40B4-BE49-F238E27FC236}">
                <a16:creationId xmlns:a16="http://schemas.microsoft.com/office/drawing/2014/main" id="{58055D1F-AACE-D6A0-0363-3CFFB2D7F2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>
            <a:extLst>
              <a:ext uri="{FF2B5EF4-FFF2-40B4-BE49-F238E27FC236}">
                <a16:creationId xmlns:a16="http://schemas.microsoft.com/office/drawing/2014/main" id="{02E96C1B-F30D-DE62-0876-4E62FF9667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8" name="Google Shape;168;p24">
            <a:extLst>
              <a:ext uri="{FF2B5EF4-FFF2-40B4-BE49-F238E27FC236}">
                <a16:creationId xmlns:a16="http://schemas.microsoft.com/office/drawing/2014/main" id="{7AFD29CC-7083-E775-B405-DF6A10685B5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>
            <a:extLst>
              <a:ext uri="{FF2B5EF4-FFF2-40B4-BE49-F238E27FC236}">
                <a16:creationId xmlns:a16="http://schemas.microsoft.com/office/drawing/2014/main" id="{8D7BF705-762F-915E-263B-4F46BBF99A8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612" y="4547902"/>
            <a:ext cx="1860776" cy="5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E6A5ED-B67D-FE5E-18A7-5B5A32C19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11" y="353731"/>
            <a:ext cx="705778" cy="70577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DA2AC96-08AD-E00B-CEC6-AD4EE3D33CDA}"/>
              </a:ext>
            </a:extLst>
          </p:cNvPr>
          <p:cNvSpPr/>
          <p:nvPr/>
        </p:nvSpPr>
        <p:spPr>
          <a:xfrm>
            <a:off x="1592194" y="574625"/>
            <a:ext cx="6754800" cy="4021761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3F8F1-BFB7-A6A9-1917-4512A9500202}"/>
              </a:ext>
            </a:extLst>
          </p:cNvPr>
          <p:cNvSpPr txBox="1"/>
          <p:nvPr/>
        </p:nvSpPr>
        <p:spPr>
          <a:xfrm>
            <a:off x="2987276" y="156386"/>
            <a:ext cx="2350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Izgled</a:t>
            </a:r>
            <a:r>
              <a:rPr lang="en-GB" b="1" dirty="0"/>
              <a:t> </a:t>
            </a:r>
            <a:r>
              <a:rPr lang="en-GB" b="1" dirty="0" err="1"/>
              <a:t>adminovog</a:t>
            </a:r>
            <a:r>
              <a:rPr lang="en-GB" b="1" dirty="0"/>
              <a:t> </a:t>
            </a:r>
            <a:r>
              <a:rPr lang="en-GB" b="1" dirty="0" err="1"/>
              <a:t>sučelja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F6E17-E814-59A5-1D48-2F56BF12DC01}"/>
              </a:ext>
            </a:extLst>
          </p:cNvPr>
          <p:cNvSpPr txBox="1"/>
          <p:nvPr/>
        </p:nvSpPr>
        <p:spPr>
          <a:xfrm>
            <a:off x="-30724" y="2784365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Adminov</a:t>
            </a:r>
            <a:r>
              <a:rPr lang="en-GB" b="1" dirty="0"/>
              <a:t> panel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845C8E1-396A-9E0A-33C8-22677C973947}"/>
              </a:ext>
            </a:extLst>
          </p:cNvPr>
          <p:cNvSpPr/>
          <p:nvPr/>
        </p:nvSpPr>
        <p:spPr>
          <a:xfrm>
            <a:off x="1137528" y="2694743"/>
            <a:ext cx="659079" cy="1505550"/>
          </a:xfrm>
          <a:prstGeom prst="leftBrace">
            <a:avLst>
              <a:gd name="adj1" fmla="val 39480"/>
              <a:gd name="adj2" fmla="val 50000"/>
            </a:avLst>
          </a:prstGeom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FB69B08-2CDA-1E26-A175-24C135CD68CE}"/>
              </a:ext>
            </a:extLst>
          </p:cNvPr>
          <p:cNvCxnSpPr>
            <a:cxnSpLocks/>
            <a:stCxn id="5" idx="1"/>
            <a:endCxn id="4" idx="2"/>
          </p:cNvCxnSpPr>
          <p:nvPr/>
        </p:nvCxnSpPr>
        <p:spPr>
          <a:xfrm rot="10800000">
            <a:off x="702810" y="3092142"/>
            <a:ext cx="434718" cy="35537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7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243775" y="300650"/>
            <a:ext cx="869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612" y="4547902"/>
            <a:ext cx="1860776" cy="5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311700" y="1017726"/>
            <a:ext cx="8230320" cy="175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2000" dirty="0" err="1">
                <a:solidFill>
                  <a:schemeClr val="dk1"/>
                </a:solidFill>
              </a:rPr>
              <a:t>Izazovi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su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bili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mnogi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jer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nitko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nije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imao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nikakvog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sličnog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iskustva</a:t>
            </a:r>
            <a:r>
              <a:rPr lang="en-GB" sz="2000" dirty="0">
                <a:solidFill>
                  <a:schemeClr val="dk1"/>
                </a:solidFill>
              </a:rPr>
              <a:t> od </a:t>
            </a:r>
            <a:r>
              <a:rPr lang="en-GB" sz="2000" dirty="0" err="1">
                <a:solidFill>
                  <a:schemeClr val="dk1"/>
                </a:solidFill>
              </a:rPr>
              <a:t>prije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tako</a:t>
            </a:r>
            <a:r>
              <a:rPr lang="en-GB" sz="2000" dirty="0">
                <a:solidFill>
                  <a:schemeClr val="dk1"/>
                </a:solidFill>
              </a:rPr>
              <a:t> da je </a:t>
            </a:r>
            <a:r>
              <a:rPr lang="en-GB" sz="2000" dirty="0" err="1">
                <a:solidFill>
                  <a:schemeClr val="dk1"/>
                </a:solidFill>
              </a:rPr>
              <a:t>svaka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početna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linija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koda</a:t>
            </a:r>
            <a:r>
              <a:rPr lang="en-GB" sz="2000" dirty="0">
                <a:solidFill>
                  <a:schemeClr val="dk1"/>
                </a:solidFill>
              </a:rPr>
              <a:t>, </a:t>
            </a:r>
            <a:r>
              <a:rPr lang="en-GB" sz="2000" dirty="0" err="1">
                <a:solidFill>
                  <a:schemeClr val="dk1"/>
                </a:solidFill>
              </a:rPr>
              <a:t>svaki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prvi</a:t>
            </a:r>
            <a:r>
              <a:rPr lang="en-GB" sz="2000" dirty="0">
                <a:solidFill>
                  <a:schemeClr val="dk1"/>
                </a:solidFill>
              </a:rPr>
              <a:t> push </a:t>
            </a:r>
            <a:r>
              <a:rPr lang="en-GB" sz="2000" dirty="0" err="1">
                <a:solidFill>
                  <a:schemeClr val="dk1"/>
                </a:solidFill>
              </a:rPr>
              <a:t>na</a:t>
            </a:r>
            <a:r>
              <a:rPr lang="en-GB" sz="2000" dirty="0">
                <a:solidFill>
                  <a:schemeClr val="dk1"/>
                </a:solidFill>
              </a:rPr>
              <a:t> git </a:t>
            </a:r>
            <a:r>
              <a:rPr lang="en-GB" sz="2000" dirty="0" err="1">
                <a:solidFill>
                  <a:schemeClr val="dk1"/>
                </a:solidFill>
              </a:rPr>
              <a:t>te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svaka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linija</a:t>
            </a:r>
            <a:r>
              <a:rPr lang="en-GB" sz="2000" dirty="0">
                <a:solidFill>
                  <a:schemeClr val="dk1"/>
                </a:solidFill>
              </a:rPr>
              <a:t> u </a:t>
            </a:r>
            <a:r>
              <a:rPr lang="en-GB" sz="2000" dirty="0" err="1">
                <a:solidFill>
                  <a:schemeClr val="dk1"/>
                </a:solidFill>
              </a:rPr>
              <a:t>dokumentaciji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bila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stresna</a:t>
            </a:r>
            <a:r>
              <a:rPr lang="en-GB" sz="2000" dirty="0">
                <a:solidFill>
                  <a:schemeClr val="dk1"/>
                </a:solidFill>
              </a:rPr>
              <a:t> i nova, </a:t>
            </a:r>
            <a:r>
              <a:rPr lang="en-GB" sz="2000" dirty="0" err="1">
                <a:solidFill>
                  <a:schemeClr val="dk1"/>
                </a:solidFill>
              </a:rPr>
              <a:t>ali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uz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trud</a:t>
            </a:r>
            <a:r>
              <a:rPr lang="en-GB" sz="2000" dirty="0">
                <a:solidFill>
                  <a:schemeClr val="dk1"/>
                </a:solidFill>
              </a:rPr>
              <a:t> i </a:t>
            </a:r>
            <a:r>
              <a:rPr lang="en-GB" sz="2000" dirty="0" err="1">
                <a:solidFill>
                  <a:schemeClr val="dk1"/>
                </a:solidFill>
              </a:rPr>
              <a:t>prevladavanje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straha</a:t>
            </a:r>
            <a:r>
              <a:rPr lang="en-GB" sz="2000" dirty="0">
                <a:solidFill>
                  <a:schemeClr val="dk1"/>
                </a:solidFill>
              </a:rPr>
              <a:t>, </a:t>
            </a:r>
            <a:r>
              <a:rPr lang="en-GB" sz="2000" dirty="0" err="1">
                <a:solidFill>
                  <a:schemeClr val="dk1"/>
                </a:solidFill>
              </a:rPr>
              <a:t>uspjeli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smo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sve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što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smo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naumili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1101925" y="336070"/>
            <a:ext cx="4695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2400" b="1" dirty="0">
                <a:solidFill>
                  <a:schemeClr val="tx1"/>
                </a:solidFill>
              </a:rPr>
              <a:t>Izazovi i rješenja</a:t>
            </a: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E55F00-9130-7032-FCE6-28054A42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75" y="203069"/>
            <a:ext cx="790225" cy="75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erson pushing a large white ball&#10;&#10;Description automatically generated">
            <a:extLst>
              <a:ext uri="{FF2B5EF4-FFF2-40B4-BE49-F238E27FC236}">
                <a16:creationId xmlns:a16="http://schemas.microsoft.com/office/drawing/2014/main" id="{548E70EB-8B04-ED0D-3BA5-DD95A43D4D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79846">
            <a:off x="3449575" y="2772022"/>
            <a:ext cx="1754296" cy="17542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/>
        </p:nvSpPr>
        <p:spPr>
          <a:xfrm>
            <a:off x="243775" y="300650"/>
            <a:ext cx="869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612" y="4547902"/>
            <a:ext cx="1860776" cy="5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2730700" y="23150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1107538" y="403445"/>
            <a:ext cx="4695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2400" b="1" dirty="0">
                <a:solidFill>
                  <a:schemeClr val="tx1"/>
                </a:solidFill>
              </a:rPr>
              <a:t>Zaključak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133815" y="893069"/>
            <a:ext cx="8601307" cy="3831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" sz="1800" dirty="0">
                <a:solidFill>
                  <a:schemeClr val="dk1"/>
                </a:solidFill>
              </a:rPr>
              <a:t>Razvoj aplikacije </a:t>
            </a:r>
            <a:r>
              <a:rPr lang="hr" sz="1800" b="1" dirty="0">
                <a:solidFill>
                  <a:schemeClr val="dk1"/>
                </a:solidFill>
              </a:rPr>
              <a:t>Quiz Finder</a:t>
            </a:r>
            <a:r>
              <a:rPr lang="hr" sz="1800" dirty="0">
                <a:solidFill>
                  <a:schemeClr val="dk1"/>
                </a:solidFill>
              </a:rPr>
              <a:t> </a:t>
            </a:r>
            <a:r>
              <a:rPr lang="en-GB" sz="1800" dirty="0">
                <a:solidFill>
                  <a:schemeClr val="dk1"/>
                </a:solidFill>
              </a:rPr>
              <a:t>      </a:t>
            </a:r>
            <a:r>
              <a:rPr lang="hr" sz="1800" dirty="0">
                <a:solidFill>
                  <a:schemeClr val="dk1"/>
                </a:solidFill>
              </a:rPr>
              <a:t>bi</a:t>
            </a:r>
            <a:r>
              <a:rPr lang="en-GB" sz="1800" dirty="0">
                <a:solidFill>
                  <a:schemeClr val="dk1"/>
                </a:solidFill>
              </a:rPr>
              <a:t>l</a:t>
            </a:r>
            <a:r>
              <a:rPr lang="hr" sz="1800" dirty="0">
                <a:solidFill>
                  <a:schemeClr val="dk1"/>
                </a:solidFill>
              </a:rPr>
              <a:t>o je iznimno vrijedno iskustvo koje nam je omogućilo stjecanje praktičnih znanja i vještina. Tijekom projekta, savladali smo napredne tehnologij</a:t>
            </a:r>
            <a:r>
              <a:rPr lang="en-GB" sz="1800" dirty="0">
                <a:solidFill>
                  <a:schemeClr val="dk1"/>
                </a:solidFill>
              </a:rPr>
              <a:t>e </a:t>
            </a:r>
            <a:r>
              <a:rPr lang="hr" sz="1800" b="1" dirty="0">
                <a:solidFill>
                  <a:schemeClr val="dk1"/>
                </a:solidFill>
              </a:rPr>
              <a:t>React</a:t>
            </a:r>
            <a:r>
              <a:rPr lang="hr" sz="1800" dirty="0">
                <a:solidFill>
                  <a:schemeClr val="dk1"/>
                </a:solidFill>
              </a:rPr>
              <a:t> za frontend, </a:t>
            </a:r>
            <a:r>
              <a:rPr lang="en-GB" sz="1800" b="1" dirty="0">
                <a:solidFill>
                  <a:schemeClr val="dk1"/>
                </a:solidFill>
              </a:rPr>
              <a:t>Python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hr" sz="1800" b="1" dirty="0">
                <a:solidFill>
                  <a:schemeClr val="dk1"/>
                </a:solidFill>
              </a:rPr>
              <a:t>Django</a:t>
            </a:r>
            <a:r>
              <a:rPr lang="hr" sz="1800" dirty="0">
                <a:solidFill>
                  <a:schemeClr val="dk1"/>
                </a:solidFill>
              </a:rPr>
              <a:t> za backend, te </a:t>
            </a:r>
            <a:r>
              <a:rPr lang="hr" sz="1800" b="1" dirty="0">
                <a:solidFill>
                  <a:schemeClr val="dk1"/>
                </a:solidFill>
              </a:rPr>
              <a:t>Git</a:t>
            </a:r>
            <a:r>
              <a:rPr lang="hr" sz="1800" dirty="0">
                <a:solidFill>
                  <a:schemeClr val="dk1"/>
                </a:solidFill>
              </a:rPr>
              <a:t> za verzioniranje koda.</a:t>
            </a:r>
            <a:endParaRPr sz="18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" sz="1800" dirty="0">
                <a:solidFill>
                  <a:schemeClr val="dk1"/>
                </a:solidFill>
              </a:rPr>
              <a:t>Osim tehničkih vještina, najviše smo dobili kroz timski rad – naučili smo kako učinkovito surađivati, raspodijeliti zadatke i zajedno rješavati izazove. Ova iskustva ne samo da su obogatila naše profesionalne kompetencije, već su nas pripremila za buduće projekte u industriji softverskog inženjerstva.</a:t>
            </a:r>
            <a:endParaRPr lang="en-GB" sz="18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r" sz="1800" b="1" dirty="0">
                <a:solidFill>
                  <a:schemeClr val="dk1"/>
                </a:solidFill>
              </a:rPr>
              <a:t>Aplikacija Quiz Finder nije samo tehnološki proizvod, već i dokaz našeg truda, kreativnosti i zajedničkog rada.</a:t>
            </a:r>
            <a:endParaRPr sz="1800" b="1" dirty="0">
              <a:solidFill>
                <a:schemeClr val="dk1"/>
              </a:solidFill>
            </a:endParaRPr>
          </a:p>
        </p:txBody>
      </p:sp>
      <p:pic>
        <p:nvPicPr>
          <p:cNvPr id="2050" name="Picture 2" descr="Conclusion - Free technology icons">
            <a:extLst>
              <a:ext uri="{FF2B5EF4-FFF2-40B4-BE49-F238E27FC236}">
                <a16:creationId xmlns:a16="http://schemas.microsoft.com/office/drawing/2014/main" id="{B957B60F-9995-89EE-4041-E3C0BB890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35" y="306277"/>
            <a:ext cx="713678" cy="71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oogle Shape;58;p13">
            <a:extLst>
              <a:ext uri="{FF2B5EF4-FFF2-40B4-BE49-F238E27FC236}">
                <a16:creationId xmlns:a16="http://schemas.microsoft.com/office/drawing/2014/main" id="{5867763D-7B7E-F598-45C8-34CECF63D66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4147" y="1254368"/>
            <a:ext cx="308977" cy="305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95715" y="425023"/>
            <a:ext cx="5922257" cy="444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hr" sz="2000" dirty="0">
                <a:solidFill>
                  <a:schemeClr val="dk1"/>
                </a:solidFill>
              </a:rPr>
              <a:t>Aplikacija </a:t>
            </a:r>
            <a:r>
              <a:rPr lang="en-GB" sz="2000" dirty="0">
                <a:solidFill>
                  <a:schemeClr val="dk1"/>
                </a:solidFill>
              </a:rPr>
              <a:t>koja </a:t>
            </a:r>
            <a:r>
              <a:rPr lang="hr" sz="2000" dirty="0">
                <a:solidFill>
                  <a:schemeClr val="dk1"/>
                </a:solidFill>
              </a:rPr>
              <a:t>povezuje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br>
              <a:rPr lang="en-GB" sz="2000" dirty="0">
                <a:solidFill>
                  <a:schemeClr val="dk1"/>
                </a:solidFill>
              </a:rPr>
            </a:br>
            <a:r>
              <a:rPr lang="hr" sz="2000" dirty="0">
                <a:solidFill>
                  <a:schemeClr val="dk1"/>
                </a:solidFill>
              </a:rPr>
              <a:t>sudionike i organizatore kvizova</a:t>
            </a:r>
            <a:endParaRPr lang="en-GB" sz="20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hr" sz="2000" u="sng" dirty="0">
                <a:solidFill>
                  <a:schemeClr val="dk1"/>
                </a:solidFill>
              </a:rPr>
              <a:t>Cilj</a:t>
            </a:r>
            <a:r>
              <a:rPr lang="hr" sz="2000" dirty="0">
                <a:solidFill>
                  <a:schemeClr val="dk1"/>
                </a:solidFill>
              </a:rPr>
              <a:t>: Jednostavno pretraživanje, </a:t>
            </a:r>
            <a:endParaRPr lang="en-GB" sz="2000" dirty="0">
              <a:solidFill>
                <a:schemeClr val="dk1"/>
              </a:solidFill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GB" sz="2000" dirty="0">
                <a:solidFill>
                  <a:schemeClr val="dk1"/>
                </a:solidFill>
              </a:rPr>
              <a:t>    </a:t>
            </a:r>
            <a:r>
              <a:rPr lang="hr" sz="2000" dirty="0">
                <a:solidFill>
                  <a:schemeClr val="dk1"/>
                </a:solidFill>
              </a:rPr>
              <a:t>prijavljivanje i organizacija kvizova</a:t>
            </a:r>
            <a:endParaRPr lang="en-GB" sz="20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hr" sz="2000" dirty="0">
                <a:solidFill>
                  <a:schemeClr val="dk1"/>
                </a:solidFill>
              </a:rPr>
              <a:t>Dostupno i za registrirane i </a:t>
            </a:r>
            <a:br>
              <a:rPr lang="en-GB" sz="2000" dirty="0">
                <a:solidFill>
                  <a:schemeClr val="dk1"/>
                </a:solidFill>
              </a:rPr>
            </a:br>
            <a:r>
              <a:rPr lang="hr" sz="2000" dirty="0">
                <a:solidFill>
                  <a:schemeClr val="dk1"/>
                </a:solidFill>
              </a:rPr>
              <a:t>neregistrirane korisnike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612" y="4547902"/>
            <a:ext cx="1860776" cy="5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948200" y="345948"/>
            <a:ext cx="4680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2400" b="1" dirty="0">
                <a:solidFill>
                  <a:schemeClr val="tx1"/>
                </a:solidFill>
              </a:rPr>
              <a:t>Što je QuizFinder?</a:t>
            </a: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1F072-5223-9512-A41A-E1C121F52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39" y="131310"/>
            <a:ext cx="705562" cy="705562"/>
          </a:xfrm>
          <a:prstGeom prst="rect">
            <a:avLst/>
          </a:prstGeom>
        </p:spPr>
      </p:pic>
      <p:pic>
        <p:nvPicPr>
          <p:cNvPr id="8" name="Google Shape;58;p13">
            <a:extLst>
              <a:ext uri="{FF2B5EF4-FFF2-40B4-BE49-F238E27FC236}">
                <a16:creationId xmlns:a16="http://schemas.microsoft.com/office/drawing/2014/main" id="{472FAF0F-02B9-E5D5-E236-376F42CADBA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0433" y="855939"/>
            <a:ext cx="3128077" cy="3090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511900" y="1194450"/>
            <a:ext cx="468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4679987" y="782474"/>
            <a:ext cx="3262330" cy="163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3600" b="1" dirty="0" err="1">
                <a:solidFill>
                  <a:schemeClr val="tx1"/>
                </a:solidFill>
              </a:rPr>
              <a:t>Zahvaljujemo</a:t>
            </a:r>
            <a:r>
              <a:rPr lang="en-GB" sz="3600" b="1" dirty="0">
                <a:solidFill>
                  <a:schemeClr val="tx1"/>
                </a:solidFill>
              </a:rPr>
              <a:t> </a:t>
            </a:r>
            <a:r>
              <a:rPr lang="en-GB" sz="3600" b="1" dirty="0" err="1">
                <a:solidFill>
                  <a:schemeClr val="tx1"/>
                </a:solidFill>
              </a:rPr>
              <a:t>na</a:t>
            </a:r>
            <a:r>
              <a:rPr lang="en-GB" sz="3600" b="1" dirty="0">
                <a:solidFill>
                  <a:schemeClr val="tx1"/>
                </a:solidFill>
              </a:rPr>
              <a:t> </a:t>
            </a:r>
            <a:r>
              <a:rPr lang="en-GB" sz="3600" b="1" dirty="0" err="1">
                <a:solidFill>
                  <a:schemeClr val="tx1"/>
                </a:solidFill>
              </a:rPr>
              <a:t>pažnji</a:t>
            </a:r>
            <a:r>
              <a:rPr lang="en-GB" sz="3600" b="1" dirty="0">
                <a:solidFill>
                  <a:schemeClr val="tx1"/>
                </a:solidFill>
              </a:rPr>
              <a:t>!</a:t>
            </a:r>
            <a:endParaRPr sz="3600" b="1" dirty="0">
              <a:solidFill>
                <a:schemeClr val="tx1"/>
              </a:solidFill>
            </a:endParaRPr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612" y="4547902"/>
            <a:ext cx="1860776" cy="5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 descr="person bowing deeply&quot; Emoji - Download for free – Iconduck">
            <a:extLst>
              <a:ext uri="{FF2B5EF4-FFF2-40B4-BE49-F238E27FC236}">
                <a16:creationId xmlns:a16="http://schemas.microsoft.com/office/drawing/2014/main" id="{96724050-4263-0F87-5C9A-CDF4AC054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2" y="296045"/>
            <a:ext cx="3196712" cy="319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C44589-9183-97E2-26E3-E865B691AC3A}"/>
              </a:ext>
            </a:extLst>
          </p:cNvPr>
          <p:cNvSpPr txBox="1"/>
          <p:nvPr/>
        </p:nvSpPr>
        <p:spPr>
          <a:xfrm>
            <a:off x="4034032" y="2824473"/>
            <a:ext cx="4787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 err="1"/>
              <a:t>Posebna</a:t>
            </a:r>
            <a:r>
              <a:rPr lang="en-GB" sz="1800" dirty="0"/>
              <a:t> </a:t>
            </a:r>
            <a:r>
              <a:rPr lang="en-GB" sz="1800" dirty="0" err="1"/>
              <a:t>zahvala</a:t>
            </a:r>
            <a:r>
              <a:rPr lang="en-GB" sz="1800" dirty="0"/>
              <a:t> </a:t>
            </a:r>
            <a:r>
              <a:rPr lang="en-GB" sz="1800" dirty="0" err="1"/>
              <a:t>asistentu</a:t>
            </a:r>
            <a:r>
              <a:rPr lang="en-GB" sz="1800" dirty="0"/>
              <a:t> </a:t>
            </a:r>
            <a:r>
              <a:rPr lang="en-GB" sz="1800" b="1" dirty="0" err="1"/>
              <a:t>Miljenku</a:t>
            </a:r>
            <a:r>
              <a:rPr lang="en-GB" sz="1800" b="1" dirty="0"/>
              <a:t> </a:t>
            </a:r>
            <a:r>
              <a:rPr lang="en-GB" sz="1800" b="1" dirty="0" err="1"/>
              <a:t>Krhenu</a:t>
            </a:r>
            <a:r>
              <a:rPr lang="en-GB" sz="1800" b="1" dirty="0"/>
              <a:t> </a:t>
            </a:r>
          </a:p>
          <a:p>
            <a:pPr algn="ctr"/>
            <a:r>
              <a:rPr lang="en-GB" sz="1800" dirty="0" err="1"/>
              <a:t>te</a:t>
            </a:r>
            <a:r>
              <a:rPr lang="en-GB" sz="1800" dirty="0"/>
              <a:t> </a:t>
            </a:r>
            <a:r>
              <a:rPr lang="en-GB" sz="1800" dirty="0" err="1"/>
              <a:t>demonstratoru</a:t>
            </a:r>
            <a:r>
              <a:rPr lang="en-GB" sz="1800" dirty="0"/>
              <a:t> </a:t>
            </a:r>
            <a:r>
              <a:rPr lang="en-GB" sz="1800" b="1" dirty="0"/>
              <a:t>Petru </a:t>
            </a:r>
            <a:r>
              <a:rPr lang="en-GB" sz="1800" b="1" dirty="0" err="1"/>
              <a:t>Jakušu</a:t>
            </a:r>
            <a:r>
              <a:rPr lang="en-GB" sz="1800" b="1" dirty="0"/>
              <a:t> </a:t>
            </a:r>
            <a:r>
              <a:rPr lang="en-GB" sz="1800" dirty="0" err="1"/>
              <a:t>na</a:t>
            </a:r>
            <a:r>
              <a:rPr lang="en-GB" sz="1800" dirty="0"/>
              <a:t> </a:t>
            </a:r>
            <a:r>
              <a:rPr lang="en-GB" sz="1800" dirty="0" err="1"/>
              <a:t>mentorstvu</a:t>
            </a:r>
            <a:r>
              <a:rPr lang="en-GB" sz="1800" dirty="0"/>
              <a:t> </a:t>
            </a:r>
            <a:r>
              <a:rPr lang="en-GB" sz="1800" dirty="0" err="1"/>
              <a:t>tijekom</a:t>
            </a:r>
            <a:r>
              <a:rPr lang="en-GB" sz="1800" dirty="0"/>
              <a:t> </a:t>
            </a:r>
            <a:r>
              <a:rPr lang="en-GB" sz="1800" dirty="0" err="1"/>
              <a:t>trajanja</a:t>
            </a:r>
            <a:r>
              <a:rPr lang="en-GB" sz="1800" dirty="0"/>
              <a:t> </a:t>
            </a:r>
            <a:r>
              <a:rPr lang="en-GB" sz="1800" dirty="0" err="1"/>
              <a:t>projekta</a:t>
            </a:r>
            <a:r>
              <a:rPr lang="en-GB" sz="1800" dirty="0"/>
              <a:t>!</a:t>
            </a:r>
          </a:p>
        </p:txBody>
      </p:sp>
      <p:pic>
        <p:nvPicPr>
          <p:cNvPr id="3" name="Google Shape;58;p13">
            <a:extLst>
              <a:ext uri="{FF2B5EF4-FFF2-40B4-BE49-F238E27FC236}">
                <a16:creationId xmlns:a16="http://schemas.microsoft.com/office/drawing/2014/main" id="{FD385814-FFA8-5543-7ECE-B0373A1B8F1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0472" y="3570545"/>
            <a:ext cx="1397376" cy="13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>
          <a:extLst>
            <a:ext uri="{FF2B5EF4-FFF2-40B4-BE49-F238E27FC236}">
              <a16:creationId xmlns:a16="http://schemas.microsoft.com/office/drawing/2014/main" id="{B667CF94-C01D-6BC0-F4A3-82E6ECE7A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>
            <a:extLst>
              <a:ext uri="{FF2B5EF4-FFF2-40B4-BE49-F238E27FC236}">
                <a16:creationId xmlns:a16="http://schemas.microsoft.com/office/drawing/2014/main" id="{FF92BFDC-792D-F2F3-569E-426BBF5738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7">
            <a:extLst>
              <a:ext uri="{FF2B5EF4-FFF2-40B4-BE49-F238E27FC236}">
                <a16:creationId xmlns:a16="http://schemas.microsoft.com/office/drawing/2014/main" id="{97079AE7-65A5-3D8A-78ED-B6E2CA0403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1" name="Google Shape;201;p27">
            <a:extLst>
              <a:ext uri="{FF2B5EF4-FFF2-40B4-BE49-F238E27FC236}">
                <a16:creationId xmlns:a16="http://schemas.microsoft.com/office/drawing/2014/main" id="{99F4BF43-0C77-DA83-D94E-5E5A083BC11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>
            <a:extLst>
              <a:ext uri="{FF2B5EF4-FFF2-40B4-BE49-F238E27FC236}">
                <a16:creationId xmlns:a16="http://schemas.microsoft.com/office/drawing/2014/main" id="{A3D7C3F1-1EFF-B02D-3961-239BC66DB3B6}"/>
              </a:ext>
            </a:extLst>
          </p:cNvPr>
          <p:cNvSpPr txBox="1"/>
          <p:nvPr/>
        </p:nvSpPr>
        <p:spPr>
          <a:xfrm>
            <a:off x="511900" y="1194450"/>
            <a:ext cx="468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04" name="Google Shape;204;p27">
            <a:extLst>
              <a:ext uri="{FF2B5EF4-FFF2-40B4-BE49-F238E27FC236}">
                <a16:creationId xmlns:a16="http://schemas.microsoft.com/office/drawing/2014/main" id="{1E88FA6B-38CE-9482-46F3-7C2D0580E8BC}"/>
              </a:ext>
            </a:extLst>
          </p:cNvPr>
          <p:cNvSpPr txBox="1"/>
          <p:nvPr/>
        </p:nvSpPr>
        <p:spPr>
          <a:xfrm>
            <a:off x="0" y="192280"/>
            <a:ext cx="9047356" cy="163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3600" b="1" dirty="0" err="1">
                <a:solidFill>
                  <a:schemeClr val="tx1"/>
                </a:solidFill>
              </a:rPr>
              <a:t>QuizFinder</a:t>
            </a:r>
            <a:r>
              <a:rPr lang="en-GB" sz="3600" b="1" dirty="0">
                <a:solidFill>
                  <a:schemeClr val="tx1"/>
                </a:solidFill>
              </a:rPr>
              <a:t>         </a:t>
            </a:r>
            <a:r>
              <a:rPr lang="en-GB" sz="3600" dirty="0">
                <a:solidFill>
                  <a:schemeClr val="tx1"/>
                </a:solidFill>
              </a:rPr>
              <a:t>web </a:t>
            </a:r>
            <a:r>
              <a:rPr lang="en-GB" sz="3600" dirty="0" err="1">
                <a:solidFill>
                  <a:schemeClr val="tx1"/>
                </a:solidFill>
              </a:rPr>
              <a:t>aplikaciju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 err="1">
                <a:solidFill>
                  <a:schemeClr val="tx1"/>
                </a:solidFill>
              </a:rPr>
              <a:t>napravio</a:t>
            </a:r>
            <a:r>
              <a:rPr lang="en-GB" sz="3600" dirty="0">
                <a:solidFill>
                  <a:schemeClr val="tx1"/>
                </a:solidFill>
              </a:rPr>
              <a:t> je </a:t>
            </a:r>
            <a:r>
              <a:rPr lang="en-GB" sz="3600" dirty="0" err="1">
                <a:solidFill>
                  <a:schemeClr val="tx1"/>
                </a:solidFill>
              </a:rPr>
              <a:t>tim</a:t>
            </a:r>
            <a:r>
              <a:rPr lang="en-GB" sz="3600" dirty="0">
                <a:solidFill>
                  <a:schemeClr val="tx1"/>
                </a:solidFill>
              </a:rPr>
              <a:t> pod </a:t>
            </a:r>
            <a:r>
              <a:rPr lang="en-GB" sz="3600" dirty="0" err="1">
                <a:solidFill>
                  <a:schemeClr val="tx1"/>
                </a:solidFill>
              </a:rPr>
              <a:t>imenom</a:t>
            </a:r>
            <a:r>
              <a:rPr lang="en-GB" sz="3600" b="1" dirty="0">
                <a:solidFill>
                  <a:schemeClr val="tx1"/>
                </a:solidFill>
              </a:rPr>
              <a:t> Magna </a:t>
            </a:r>
            <a:r>
              <a:rPr lang="en-GB" sz="3600" b="1" dirty="0" err="1">
                <a:solidFill>
                  <a:schemeClr val="tx1"/>
                </a:solidFill>
              </a:rPr>
              <a:t>Creare</a:t>
            </a:r>
            <a:r>
              <a:rPr lang="en-GB" sz="3600" b="1" dirty="0">
                <a:solidFill>
                  <a:schemeClr val="tx1"/>
                </a:solidFill>
              </a:rPr>
              <a:t> </a:t>
            </a:r>
            <a:r>
              <a:rPr lang="en-GB" sz="3600" dirty="0">
                <a:solidFill>
                  <a:schemeClr val="tx1"/>
                </a:solidFill>
              </a:rPr>
              <a:t>koji </a:t>
            </a:r>
            <a:r>
              <a:rPr lang="en-GB" sz="3600" dirty="0" err="1">
                <a:solidFill>
                  <a:schemeClr val="tx1"/>
                </a:solidFill>
              </a:rPr>
              <a:t>čine</a:t>
            </a:r>
            <a:r>
              <a:rPr lang="en-GB" sz="3600" dirty="0">
                <a:solidFill>
                  <a:schemeClr val="tx1"/>
                </a:solidFill>
              </a:rPr>
              <a:t>:</a:t>
            </a:r>
            <a:endParaRPr sz="3600" dirty="0">
              <a:solidFill>
                <a:schemeClr val="tx1"/>
              </a:solidFill>
            </a:endParaRPr>
          </a:p>
        </p:txBody>
      </p:sp>
      <p:pic>
        <p:nvPicPr>
          <p:cNvPr id="205" name="Google Shape;205;p27">
            <a:extLst>
              <a:ext uri="{FF2B5EF4-FFF2-40B4-BE49-F238E27FC236}">
                <a16:creationId xmlns:a16="http://schemas.microsoft.com/office/drawing/2014/main" id="{7553E190-73B5-3F10-9A8D-79D0DC8A417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612" y="4547902"/>
            <a:ext cx="1860776" cy="5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2F269-CAC9-E527-C6BF-398B710C997A}"/>
              </a:ext>
            </a:extLst>
          </p:cNvPr>
          <p:cNvSpPr txBox="1"/>
          <p:nvPr/>
        </p:nvSpPr>
        <p:spPr>
          <a:xfrm>
            <a:off x="416312" y="2010058"/>
            <a:ext cx="7847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i="0" dirty="0">
                <a:solidFill>
                  <a:srgbClr val="000000"/>
                </a:solidFill>
                <a:effectLst/>
                <a:latin typeface="-apple-system"/>
              </a:rPr>
              <a:t>Nikolas</a:t>
            </a:r>
            <a:r>
              <a:rPr lang="pl-PL" sz="200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pl-PL" sz="2000" b="1" i="0" dirty="0">
                <a:solidFill>
                  <a:srgbClr val="000000"/>
                </a:solidFill>
                <a:effectLst/>
                <a:latin typeface="-apple-system"/>
              </a:rPr>
              <a:t>Jarić</a:t>
            </a:r>
            <a:r>
              <a:rPr lang="pl-PL" sz="2000" i="0" dirty="0">
                <a:solidFill>
                  <a:srgbClr val="000000"/>
                </a:solidFill>
                <a:effectLst/>
                <a:latin typeface="-apple-system"/>
              </a:rPr>
              <a:t> (nikolas.jaric@fer.unizg.hr)</a:t>
            </a:r>
            <a:br>
              <a:rPr lang="fi-FI" sz="200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fi-FI" sz="2000" b="1" i="0" dirty="0">
                <a:solidFill>
                  <a:srgbClr val="000000"/>
                </a:solidFill>
                <a:effectLst/>
                <a:latin typeface="-apple-system"/>
              </a:rPr>
              <a:t>Matija</a:t>
            </a:r>
            <a:r>
              <a:rPr lang="fi-FI" sz="200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fi-FI" sz="2000" b="1" i="0" dirty="0">
                <a:solidFill>
                  <a:srgbClr val="000000"/>
                </a:solidFill>
                <a:effectLst/>
                <a:latin typeface="-apple-system"/>
              </a:rPr>
              <a:t>Križević</a:t>
            </a:r>
            <a:r>
              <a:rPr lang="fi-FI" sz="2000" i="0" dirty="0">
                <a:solidFill>
                  <a:srgbClr val="000000"/>
                </a:solidFill>
                <a:effectLst/>
                <a:latin typeface="-apple-system"/>
              </a:rPr>
              <a:t> (matija.krizevic@fer.unizg.hr)</a:t>
            </a:r>
          </a:p>
          <a:p>
            <a:pPr algn="ctr"/>
            <a:r>
              <a:rPr lang="fi-FI" sz="2000" b="1" i="0" dirty="0">
                <a:solidFill>
                  <a:srgbClr val="000000"/>
                </a:solidFill>
                <a:effectLst/>
                <a:latin typeface="-apple-system"/>
              </a:rPr>
              <a:t>Petar</a:t>
            </a:r>
            <a:r>
              <a:rPr lang="fi-FI" sz="200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fi-FI" sz="2000" b="1" i="0" dirty="0">
                <a:solidFill>
                  <a:srgbClr val="000000"/>
                </a:solidFill>
                <a:effectLst/>
                <a:latin typeface="-apple-system"/>
              </a:rPr>
              <a:t>Krtalić</a:t>
            </a:r>
            <a:r>
              <a:rPr lang="fi-FI" sz="2000" i="0" dirty="0">
                <a:solidFill>
                  <a:srgbClr val="000000"/>
                </a:solidFill>
                <a:effectLst/>
                <a:latin typeface="-apple-system"/>
              </a:rPr>
              <a:t> (petar.krtalic@fer.unizg.hr)</a:t>
            </a:r>
          </a:p>
          <a:p>
            <a:pPr algn="ctr"/>
            <a:r>
              <a:rPr lang="fi-FI" sz="2000" b="1" i="0" dirty="0">
                <a:solidFill>
                  <a:srgbClr val="000000"/>
                </a:solidFill>
                <a:effectLst/>
                <a:latin typeface="-apple-system"/>
              </a:rPr>
              <a:t>Ante</a:t>
            </a:r>
            <a:r>
              <a:rPr lang="fi-FI" sz="200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fi-FI" sz="2000" b="1" i="0" dirty="0">
                <a:solidFill>
                  <a:srgbClr val="000000"/>
                </a:solidFill>
                <a:effectLst/>
                <a:latin typeface="-apple-system"/>
              </a:rPr>
              <a:t>Perić</a:t>
            </a:r>
            <a:r>
              <a:rPr lang="fi-FI" sz="2000" i="0" dirty="0">
                <a:solidFill>
                  <a:srgbClr val="000000"/>
                </a:solidFill>
                <a:effectLst/>
                <a:latin typeface="-apple-system"/>
              </a:rPr>
              <a:t> (ante.peric2@fer.unizg.hr)</a:t>
            </a:r>
          </a:p>
          <a:p>
            <a:pPr algn="ctr"/>
            <a:r>
              <a:rPr lang="fi-FI" sz="2000" b="1" i="0" dirty="0">
                <a:solidFill>
                  <a:srgbClr val="000000"/>
                </a:solidFill>
                <a:effectLst/>
                <a:latin typeface="-apple-system"/>
              </a:rPr>
              <a:t>Ema</a:t>
            </a:r>
            <a:r>
              <a:rPr lang="fi-FI" sz="200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fi-FI" sz="2000" b="1" i="0" dirty="0">
                <a:solidFill>
                  <a:srgbClr val="000000"/>
                </a:solidFill>
                <a:effectLst/>
                <a:latin typeface="-apple-system"/>
              </a:rPr>
              <a:t>Skoko</a:t>
            </a:r>
            <a:r>
              <a:rPr lang="fi-FI" sz="2000" i="0" dirty="0">
                <a:solidFill>
                  <a:srgbClr val="000000"/>
                </a:solidFill>
                <a:effectLst/>
                <a:latin typeface="-apple-system"/>
              </a:rPr>
              <a:t> (ema.skoko@fer.unizg.hr)</a:t>
            </a:r>
          </a:p>
          <a:p>
            <a:pPr algn="ctr"/>
            <a:r>
              <a:rPr lang="fi-FI" sz="2000" b="1" i="0" dirty="0">
                <a:solidFill>
                  <a:srgbClr val="000000"/>
                </a:solidFill>
                <a:effectLst/>
                <a:latin typeface="-apple-system"/>
              </a:rPr>
              <a:t>Vice</a:t>
            </a:r>
            <a:r>
              <a:rPr lang="fi-FI" sz="200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fi-FI" sz="2000" b="1" i="0" dirty="0">
                <a:solidFill>
                  <a:srgbClr val="000000"/>
                </a:solidFill>
                <a:effectLst/>
                <a:latin typeface="-apple-system"/>
              </a:rPr>
              <a:t>Sladoljev</a:t>
            </a:r>
            <a:r>
              <a:rPr lang="fi-FI" sz="2000" i="0" dirty="0">
                <a:solidFill>
                  <a:srgbClr val="000000"/>
                </a:solidFill>
                <a:effectLst/>
                <a:latin typeface="-apple-system"/>
              </a:rPr>
              <a:t> (vice.sladoljev@fer.unizg.hr)</a:t>
            </a:r>
          </a:p>
        </p:txBody>
      </p:sp>
      <p:pic>
        <p:nvPicPr>
          <p:cNvPr id="3" name="Google Shape;58;p13">
            <a:extLst>
              <a:ext uri="{FF2B5EF4-FFF2-40B4-BE49-F238E27FC236}">
                <a16:creationId xmlns:a16="http://schemas.microsoft.com/office/drawing/2014/main" id="{0D8D5707-D162-D9E3-97FA-77174379F27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8137" y="23041"/>
            <a:ext cx="996748" cy="984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372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198668" y="314005"/>
            <a:ext cx="4680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2400" b="1" dirty="0">
                <a:solidFill>
                  <a:schemeClr val="tx1"/>
                </a:solidFill>
              </a:rPr>
              <a:t>Zašto QuizFinder?</a:t>
            </a: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612" y="4547902"/>
            <a:ext cx="1860776" cy="5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71096" y="962345"/>
            <a:ext cx="5489704" cy="317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hr" sz="2000" dirty="0">
                <a:solidFill>
                  <a:schemeClr val="dk1"/>
                </a:solidFill>
              </a:rPr>
              <a:t>Manjak centraliziranih platformi za pronalazak kvizova</a:t>
            </a:r>
            <a:br>
              <a:rPr lang="en-GB" sz="2000" dirty="0">
                <a:solidFill>
                  <a:schemeClr val="dk1"/>
                </a:solidFill>
              </a:rPr>
            </a:br>
            <a:endParaRPr sz="20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hr" sz="2000" dirty="0">
                <a:solidFill>
                  <a:schemeClr val="dk1"/>
                </a:solidFill>
              </a:rPr>
              <a:t>Organizatorima je teško promovirati događaje.</a:t>
            </a:r>
            <a:br>
              <a:rPr lang="en-GB" sz="2000" dirty="0">
                <a:solidFill>
                  <a:schemeClr val="dk1"/>
                </a:solidFill>
              </a:rPr>
            </a:br>
            <a:endParaRPr sz="20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hr" sz="2000" dirty="0">
                <a:solidFill>
                  <a:schemeClr val="dk1"/>
                </a:solidFill>
              </a:rPr>
              <a:t>Sudionicima je komplicirano pronaći relevantne kvizove u blizini.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18577-69CF-ABAB-8861-FBFA3453D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249648"/>
            <a:ext cx="703593" cy="703593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203C8F0-376B-3E45-6AA9-EE2A2C77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25" y="514234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144276" y="366245"/>
            <a:ext cx="4680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2400" b="1" dirty="0">
                <a:solidFill>
                  <a:schemeClr val="tx1"/>
                </a:solidFill>
              </a:rPr>
              <a:t>Glavne funkcionalnosti</a:t>
            </a: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612" y="4547902"/>
            <a:ext cx="1860776" cy="5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170984" y="962390"/>
            <a:ext cx="6423103" cy="210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hr" sz="2000" dirty="0">
                <a:solidFill>
                  <a:schemeClr val="dk1"/>
                </a:solidFill>
              </a:rPr>
              <a:t>Pretraživanje kvizova po lokaciji i kategorijama.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hr" sz="2000" dirty="0">
                <a:solidFill>
                  <a:schemeClr val="dk1"/>
                </a:solidFill>
              </a:rPr>
              <a:t>Registracija korisnika i prijava na kvizove.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hr" sz="2000" dirty="0">
                <a:solidFill>
                  <a:schemeClr val="dk1"/>
                </a:solidFill>
              </a:rPr>
              <a:t>Organizacija kvizova za organizatore.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hr" sz="2000" dirty="0">
                <a:solidFill>
                  <a:schemeClr val="dk1"/>
                </a:solidFill>
              </a:rPr>
              <a:t>Prikaz udaljenosti </a:t>
            </a:r>
            <a:br>
              <a:rPr lang="en-GB" sz="2000" dirty="0">
                <a:solidFill>
                  <a:schemeClr val="dk1"/>
                </a:solidFill>
              </a:rPr>
            </a:br>
            <a:r>
              <a:rPr lang="hr" sz="2000" dirty="0">
                <a:solidFill>
                  <a:schemeClr val="dk1"/>
                </a:solidFill>
              </a:rPr>
              <a:t>korisnika od kviza.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967EE-0A3C-E377-5A9A-82B436C6C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40" y="225565"/>
            <a:ext cx="750384" cy="75038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6E1F7F-0D71-3797-6BC1-979BC5B84957}"/>
              </a:ext>
            </a:extLst>
          </p:cNvPr>
          <p:cNvSpPr/>
          <p:nvPr/>
        </p:nvSpPr>
        <p:spPr>
          <a:xfrm>
            <a:off x="223440" y="3416495"/>
            <a:ext cx="3044453" cy="1360258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FD1010-883A-3632-D115-FF55A43C12DF}"/>
              </a:ext>
            </a:extLst>
          </p:cNvPr>
          <p:cNvSpPr/>
          <p:nvPr/>
        </p:nvSpPr>
        <p:spPr>
          <a:xfrm>
            <a:off x="3539826" y="3421484"/>
            <a:ext cx="2007167" cy="719757"/>
          </a:xfrm>
          <a:prstGeom prst="roundRect">
            <a:avLst>
              <a:gd name="adj" fmla="val 32160"/>
            </a:avLst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FE66C0-C9C6-7D96-408F-7D77B7780679}"/>
              </a:ext>
            </a:extLst>
          </p:cNvPr>
          <p:cNvSpPr/>
          <p:nvPr/>
        </p:nvSpPr>
        <p:spPr>
          <a:xfrm>
            <a:off x="6817527" y="841945"/>
            <a:ext cx="2060741" cy="1930073"/>
          </a:xfrm>
          <a:prstGeom prst="roundRect">
            <a:avLst>
              <a:gd name="adj" fmla="val 7284"/>
            </a:avLst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1671BE-A64C-1BE2-A715-7E1A1A8CD565}"/>
              </a:ext>
            </a:extLst>
          </p:cNvPr>
          <p:cNvSpPr/>
          <p:nvPr/>
        </p:nvSpPr>
        <p:spPr>
          <a:xfrm>
            <a:off x="5903464" y="2906769"/>
            <a:ext cx="2018448" cy="2068750"/>
          </a:xfrm>
          <a:prstGeom prst="roundRect">
            <a:avLst>
              <a:gd name="adj" fmla="val 8196"/>
            </a:avLst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2B0945-132F-118C-325F-8872895BB8A6}"/>
              </a:ext>
            </a:extLst>
          </p:cNvPr>
          <p:cNvSpPr/>
          <p:nvPr/>
        </p:nvSpPr>
        <p:spPr>
          <a:xfrm>
            <a:off x="5092027" y="121484"/>
            <a:ext cx="3450999" cy="572700"/>
          </a:xfrm>
          <a:prstGeom prst="roundRect">
            <a:avLst>
              <a:gd name="adj" fmla="val 50000"/>
            </a:avLst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1180477" y="391929"/>
            <a:ext cx="4680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2400" b="1" dirty="0">
                <a:solidFill>
                  <a:schemeClr val="tx1"/>
                </a:solidFill>
              </a:rPr>
              <a:t>Korištene tehnologije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11900" y="1194450"/>
            <a:ext cx="468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612" y="4547902"/>
            <a:ext cx="1860776" cy="5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213954" y="1194450"/>
            <a:ext cx="5315415" cy="317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hr" sz="2000" u="sng" dirty="0">
                <a:solidFill>
                  <a:schemeClr val="dk1"/>
                </a:solidFill>
              </a:rPr>
              <a:t>Backend</a:t>
            </a:r>
            <a:r>
              <a:rPr lang="hr" sz="2000" dirty="0">
                <a:solidFill>
                  <a:schemeClr val="dk1"/>
                </a:solidFill>
              </a:rPr>
              <a:t>: Python Django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hr" sz="2000" u="sng" dirty="0">
                <a:solidFill>
                  <a:schemeClr val="dk1"/>
                </a:solidFill>
              </a:rPr>
              <a:t>Frontend</a:t>
            </a:r>
            <a:r>
              <a:rPr lang="hr" sz="2000" dirty="0">
                <a:solidFill>
                  <a:schemeClr val="dk1"/>
                </a:solidFill>
              </a:rPr>
              <a:t>: React s Vite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hr" sz="2000" u="sng" dirty="0">
                <a:solidFill>
                  <a:schemeClr val="dk1"/>
                </a:solidFill>
              </a:rPr>
              <a:t>Baza podataka</a:t>
            </a:r>
            <a:r>
              <a:rPr lang="hr" sz="2000" dirty="0">
                <a:solidFill>
                  <a:schemeClr val="dk1"/>
                </a:solidFill>
              </a:rPr>
              <a:t>: PostgreSQL (Supabase)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hr" sz="2000" u="sng" dirty="0">
                <a:solidFill>
                  <a:schemeClr val="dk1"/>
                </a:solidFill>
              </a:rPr>
              <a:t>API</a:t>
            </a:r>
            <a:r>
              <a:rPr lang="hr" sz="2000" dirty="0">
                <a:solidFill>
                  <a:schemeClr val="dk1"/>
                </a:solidFill>
              </a:rPr>
              <a:t>: Google Maps API za lokaciju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hr" sz="2000" u="sng" dirty="0">
                <a:solidFill>
                  <a:schemeClr val="dk1"/>
                </a:solidFill>
              </a:rPr>
              <a:t>Autentifikacija</a:t>
            </a:r>
            <a:r>
              <a:rPr lang="hr" sz="2000" dirty="0">
                <a:solidFill>
                  <a:schemeClr val="dk1"/>
                </a:solidFill>
              </a:rPr>
              <a:t>: OAuth2 za sigurnu </a:t>
            </a:r>
            <a:br>
              <a:rPr lang="en-GB" sz="2000" dirty="0">
                <a:solidFill>
                  <a:schemeClr val="dk1"/>
                </a:solidFill>
              </a:rPr>
            </a:br>
            <a:r>
              <a:rPr lang="hr" sz="2000" dirty="0">
                <a:solidFill>
                  <a:schemeClr val="dk1"/>
                </a:solidFill>
              </a:rPr>
              <a:t>prijavu te prijavu preko Microsoft-a</a:t>
            </a:r>
            <a:endParaRPr lang="en-GB" sz="20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2000" u="sng" dirty="0" err="1">
                <a:solidFill>
                  <a:schemeClr val="dk1"/>
                </a:solidFill>
              </a:rPr>
              <a:t>Ispitivanje</a:t>
            </a:r>
            <a:r>
              <a:rPr lang="en-GB" sz="2000" dirty="0">
                <a:solidFill>
                  <a:schemeClr val="dk1"/>
                </a:solidFill>
              </a:rPr>
              <a:t>: Selenium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2000" u="sng" dirty="0" err="1">
                <a:solidFill>
                  <a:schemeClr val="dk1"/>
                </a:solidFill>
              </a:rPr>
              <a:t>Dokumentacija</a:t>
            </a:r>
            <a:r>
              <a:rPr lang="en-GB" sz="2000" dirty="0">
                <a:solidFill>
                  <a:schemeClr val="dk1"/>
                </a:solidFill>
              </a:rPr>
              <a:t>: GitHub Wiki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E708B8-EED9-1B90-51E3-CF4F3610C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241048"/>
            <a:ext cx="713678" cy="71367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730C54-4E89-50B5-55D6-57C8F99501EC}"/>
              </a:ext>
            </a:extLst>
          </p:cNvPr>
          <p:cNvSpPr/>
          <p:nvPr/>
        </p:nvSpPr>
        <p:spPr>
          <a:xfrm>
            <a:off x="5546424" y="1337826"/>
            <a:ext cx="3383622" cy="2737258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noFill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1173044" y="454391"/>
            <a:ext cx="4680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2400" b="1" dirty="0">
                <a:solidFill>
                  <a:schemeClr val="tx1"/>
                </a:solidFill>
              </a:rPr>
              <a:t>Struktura koristnika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511900" y="1194450"/>
            <a:ext cx="468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612" y="4547902"/>
            <a:ext cx="1860776" cy="5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141247" y="1008359"/>
            <a:ext cx="9002753" cy="175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r" sz="2000" b="1" dirty="0">
                <a:solidFill>
                  <a:schemeClr val="dk1"/>
                </a:solidFill>
              </a:rPr>
              <a:t>Neregistrirani korisnici </a:t>
            </a:r>
            <a:r>
              <a:rPr lang="hr" sz="2000" dirty="0">
                <a:solidFill>
                  <a:schemeClr val="dk1"/>
                </a:solidFill>
              </a:rPr>
              <a:t>– </a:t>
            </a:r>
            <a:r>
              <a:rPr lang="en-GB" sz="2000" dirty="0" err="1">
                <a:solidFill>
                  <a:schemeClr val="dk1"/>
                </a:solidFill>
              </a:rPr>
              <a:t>pretraživanje</a:t>
            </a:r>
            <a:r>
              <a:rPr lang="en-GB" sz="2000" dirty="0">
                <a:solidFill>
                  <a:schemeClr val="dk1"/>
                </a:solidFill>
              </a:rPr>
              <a:t>, </a:t>
            </a:r>
            <a:r>
              <a:rPr lang="en-GB" sz="2000" dirty="0" err="1">
                <a:solidFill>
                  <a:schemeClr val="dk1"/>
                </a:solidFill>
              </a:rPr>
              <a:t>pregledavanje</a:t>
            </a:r>
            <a:r>
              <a:rPr lang="en-GB" sz="2000" dirty="0">
                <a:solidFill>
                  <a:schemeClr val="dk1"/>
                </a:solidFill>
              </a:rPr>
              <a:t>, </a:t>
            </a:r>
            <a:r>
              <a:rPr lang="en-GB" sz="2000" dirty="0" err="1">
                <a:solidFill>
                  <a:schemeClr val="dk1"/>
                </a:solidFill>
              </a:rPr>
              <a:t>filtriranje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kvizova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r" sz="2000" b="1" dirty="0">
                <a:solidFill>
                  <a:schemeClr val="dk1"/>
                </a:solidFill>
              </a:rPr>
              <a:t>Registrirani</a:t>
            </a:r>
            <a:r>
              <a:rPr lang="hr" sz="2000" dirty="0">
                <a:solidFill>
                  <a:schemeClr val="dk1"/>
                </a:solidFill>
              </a:rPr>
              <a:t> </a:t>
            </a:r>
            <a:r>
              <a:rPr lang="hr" sz="2000" b="1" dirty="0">
                <a:solidFill>
                  <a:schemeClr val="dk1"/>
                </a:solidFill>
              </a:rPr>
              <a:t>sudionici</a:t>
            </a:r>
            <a:r>
              <a:rPr lang="hr" sz="2000" dirty="0">
                <a:solidFill>
                  <a:schemeClr val="dk1"/>
                </a:solidFill>
              </a:rPr>
              <a:t> – </a:t>
            </a:r>
            <a:r>
              <a:rPr lang="en-GB" sz="2000" dirty="0">
                <a:solidFill>
                  <a:schemeClr val="dk1"/>
                </a:solidFill>
              </a:rPr>
              <a:t>p</a:t>
            </a:r>
            <a:r>
              <a:rPr lang="hr" sz="2000" dirty="0">
                <a:solidFill>
                  <a:schemeClr val="dk1"/>
                </a:solidFill>
              </a:rPr>
              <a:t>rijava na kvizove</a:t>
            </a:r>
            <a:r>
              <a:rPr lang="en-GB" sz="2000" dirty="0">
                <a:solidFill>
                  <a:schemeClr val="dk1"/>
                </a:solidFill>
              </a:rPr>
              <a:t>, </a:t>
            </a:r>
            <a:r>
              <a:rPr lang="en-GB" sz="2000" dirty="0" err="1">
                <a:solidFill>
                  <a:schemeClr val="dk1"/>
                </a:solidFill>
              </a:rPr>
              <a:t>recenziranje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r" sz="2000" b="1" dirty="0">
                <a:solidFill>
                  <a:schemeClr val="dk1"/>
                </a:solidFill>
              </a:rPr>
              <a:t>Organizatori</a:t>
            </a:r>
            <a:r>
              <a:rPr lang="hr" sz="2000" dirty="0">
                <a:solidFill>
                  <a:schemeClr val="dk1"/>
                </a:solidFill>
              </a:rPr>
              <a:t> – </a:t>
            </a:r>
            <a:r>
              <a:rPr lang="en-GB" sz="2000" dirty="0">
                <a:solidFill>
                  <a:schemeClr val="dk1"/>
                </a:solidFill>
              </a:rPr>
              <a:t>o</a:t>
            </a:r>
            <a:r>
              <a:rPr lang="hr" sz="2000" dirty="0">
                <a:solidFill>
                  <a:schemeClr val="dk1"/>
                </a:solidFill>
              </a:rPr>
              <a:t>bjavljivanje kvizova i </a:t>
            </a:r>
            <a:r>
              <a:rPr lang="en-GB" sz="2000" dirty="0" err="1">
                <a:solidFill>
                  <a:schemeClr val="dk1"/>
                </a:solidFill>
              </a:rPr>
              <a:t>dobivanje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recenzija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hr" sz="2000" b="1" dirty="0">
                <a:solidFill>
                  <a:schemeClr val="dk1"/>
                </a:solidFill>
              </a:rPr>
              <a:t>Administratori</a:t>
            </a:r>
            <a:r>
              <a:rPr lang="hr" sz="2000" dirty="0">
                <a:solidFill>
                  <a:schemeClr val="dk1"/>
                </a:solidFill>
              </a:rPr>
              <a:t> – </a:t>
            </a:r>
            <a:r>
              <a:rPr lang="en-GB" sz="2000" dirty="0">
                <a:solidFill>
                  <a:schemeClr val="dk1"/>
                </a:solidFill>
              </a:rPr>
              <a:t>u</a:t>
            </a:r>
            <a:r>
              <a:rPr lang="hr" sz="2000" dirty="0">
                <a:solidFill>
                  <a:schemeClr val="dk1"/>
                </a:solidFill>
              </a:rPr>
              <a:t>pravljanje sustavom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4042F4-EBB3-FF84-14BC-57DA5F660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16" y="310275"/>
            <a:ext cx="705778" cy="70577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13704D-E5E8-CAB4-FF57-B3D8729336BC}"/>
              </a:ext>
            </a:extLst>
          </p:cNvPr>
          <p:cNvSpPr/>
          <p:nvPr/>
        </p:nvSpPr>
        <p:spPr>
          <a:xfrm>
            <a:off x="1883436" y="2776678"/>
            <a:ext cx="4844466" cy="1826125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612" y="4547902"/>
            <a:ext cx="1860776" cy="5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472659" y="1125690"/>
            <a:ext cx="6337906" cy="281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hr" sz="2000" dirty="0">
                <a:solidFill>
                  <a:schemeClr val="dk1"/>
                </a:solidFill>
              </a:rPr>
              <a:t>Kvizovi prikazani </a:t>
            </a:r>
            <a:br>
              <a:rPr lang="en-GB" sz="2000" dirty="0">
                <a:solidFill>
                  <a:schemeClr val="dk1"/>
                </a:solidFill>
              </a:rPr>
            </a:br>
            <a:r>
              <a:rPr lang="en-GB" sz="2000" dirty="0" err="1">
                <a:solidFill>
                  <a:schemeClr val="dk1"/>
                </a:solidFill>
              </a:rPr>
              <a:t>na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mapi</a:t>
            </a:r>
            <a:r>
              <a:rPr lang="en-GB" sz="2000" dirty="0">
                <a:solidFill>
                  <a:schemeClr val="dk1"/>
                </a:solidFill>
              </a:rPr>
              <a:t> u </a:t>
            </a:r>
            <a:r>
              <a:rPr lang="en-GB" sz="2000" dirty="0" err="1">
                <a:solidFill>
                  <a:schemeClr val="dk1"/>
                </a:solidFill>
              </a:rPr>
              <a:t>obliku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br>
              <a:rPr lang="en-GB" sz="2000" dirty="0">
                <a:solidFill>
                  <a:schemeClr val="dk1"/>
                </a:solidFill>
              </a:rPr>
            </a:br>
            <a:r>
              <a:rPr lang="en-GB" sz="2000" dirty="0" err="1">
                <a:solidFill>
                  <a:schemeClr val="dk1"/>
                </a:solidFill>
              </a:rPr>
              <a:t>pokazivača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hr" sz="2000" dirty="0">
                <a:solidFill>
                  <a:schemeClr val="dk1"/>
                </a:solidFill>
              </a:rPr>
              <a:t>Udaljenost do </a:t>
            </a:r>
            <a:br>
              <a:rPr lang="en-GB" sz="2000" dirty="0">
                <a:solidFill>
                  <a:schemeClr val="dk1"/>
                </a:solidFill>
              </a:rPr>
            </a:br>
            <a:r>
              <a:rPr lang="hr" sz="2000" dirty="0">
                <a:solidFill>
                  <a:schemeClr val="dk1"/>
                </a:solidFill>
              </a:rPr>
              <a:t>lokacije kviza</a:t>
            </a:r>
            <a:endParaRPr lang="en-GB" sz="20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2000" dirty="0" err="1">
                <a:solidFill>
                  <a:schemeClr val="dk1"/>
                </a:solidFill>
              </a:rPr>
              <a:t>Informacije</a:t>
            </a:r>
            <a:r>
              <a:rPr lang="en-GB" sz="2000" dirty="0">
                <a:solidFill>
                  <a:schemeClr val="dk1"/>
                </a:solidFill>
              </a:rPr>
              <a:t> o </a:t>
            </a:r>
            <a:br>
              <a:rPr lang="en-GB" sz="2000" dirty="0">
                <a:solidFill>
                  <a:schemeClr val="dk1"/>
                </a:solidFill>
              </a:rPr>
            </a:br>
            <a:r>
              <a:rPr lang="en-GB" sz="2000" dirty="0" err="1">
                <a:solidFill>
                  <a:schemeClr val="dk1"/>
                </a:solidFill>
              </a:rPr>
              <a:t>odabranom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kvizu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1168324" y="401473"/>
            <a:ext cx="4695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2400" b="1" dirty="0">
                <a:solidFill>
                  <a:schemeClr val="tx1"/>
                </a:solidFill>
              </a:rPr>
              <a:t>Google Maps integracija</a:t>
            </a: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10FB3C-1B43-C289-CAF4-697229976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274776"/>
            <a:ext cx="742949" cy="74294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8BCB3F-8D25-0CFC-DD71-394C4AD8BBB4}"/>
              </a:ext>
            </a:extLst>
          </p:cNvPr>
          <p:cNvSpPr/>
          <p:nvPr/>
        </p:nvSpPr>
        <p:spPr>
          <a:xfrm>
            <a:off x="3873901" y="1017725"/>
            <a:ext cx="5119358" cy="3506409"/>
          </a:xfrm>
          <a:prstGeom prst="roundRect">
            <a:avLst>
              <a:gd name="adj" fmla="val 7126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111500" y="912890"/>
            <a:ext cx="852060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2000" dirty="0">
                <a:solidFill>
                  <a:schemeClr val="dk1"/>
                </a:solidFill>
              </a:rPr>
              <a:t>Online </a:t>
            </a:r>
            <a:r>
              <a:rPr lang="hr" sz="2000" dirty="0">
                <a:solidFill>
                  <a:schemeClr val="dk1"/>
                </a:solidFill>
              </a:rPr>
              <a:t>PostgreSQL baza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na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Supabase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poslužitelju</a:t>
            </a:r>
            <a:endParaRPr lang="en-GB" sz="2000" dirty="0">
              <a:solidFill>
                <a:schemeClr val="dk2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612" y="4547902"/>
            <a:ext cx="1860776" cy="5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1336612" y="445023"/>
            <a:ext cx="4695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2400" b="1" dirty="0">
                <a:solidFill>
                  <a:schemeClr val="tx1"/>
                </a:solidFill>
              </a:rPr>
              <a:t>Baza podatak</a:t>
            </a: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03778-2CEC-38FF-B29E-438828111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304513"/>
            <a:ext cx="713212" cy="71321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8544D6-CA2B-72C5-2E40-2452395A261F}"/>
              </a:ext>
            </a:extLst>
          </p:cNvPr>
          <p:cNvSpPr/>
          <p:nvPr/>
        </p:nvSpPr>
        <p:spPr>
          <a:xfrm>
            <a:off x="1947951" y="1597118"/>
            <a:ext cx="5006340" cy="2959023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527824" y="1116500"/>
            <a:ext cx="7034426" cy="1400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hr" sz="2000" dirty="0">
                <a:solidFill>
                  <a:schemeClr val="dk1"/>
                </a:solidFill>
              </a:rPr>
              <a:t>Sigurna prijava putem OAuth2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hr" sz="2000" dirty="0">
                <a:solidFill>
                  <a:schemeClr val="dk1"/>
                </a:solidFill>
              </a:rPr>
              <a:t>Mogućnost registracije putem e-pošte </a:t>
            </a:r>
            <a:r>
              <a:rPr lang="en-GB" sz="2000" dirty="0" err="1">
                <a:solidFill>
                  <a:schemeClr val="dk1"/>
                </a:solidFill>
              </a:rPr>
              <a:t>ili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pomoću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  <a:r>
              <a:rPr lang="en-GB" sz="2000" dirty="0" err="1">
                <a:solidFill>
                  <a:schemeClr val="dk1"/>
                </a:solidFill>
              </a:rPr>
              <a:t>postojećeg</a:t>
            </a:r>
            <a:r>
              <a:rPr lang="en-GB" sz="2000" dirty="0">
                <a:solidFill>
                  <a:schemeClr val="dk1"/>
                </a:solidFill>
              </a:rPr>
              <a:t> Microsoft </a:t>
            </a:r>
            <a:r>
              <a:rPr lang="en-GB" sz="2000" dirty="0" err="1">
                <a:solidFill>
                  <a:schemeClr val="dk1"/>
                </a:solidFill>
              </a:rPr>
              <a:t>računa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1612" y="4547902"/>
            <a:ext cx="1860776" cy="5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1581750" y="495707"/>
            <a:ext cx="4695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2400" b="1" dirty="0">
                <a:solidFill>
                  <a:schemeClr val="tx1"/>
                </a:solidFill>
              </a:rPr>
              <a:t>Proces autentifikacije</a:t>
            </a: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52B1D-75E9-89DE-D7BD-D9474CE3E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763" y="346250"/>
            <a:ext cx="738850" cy="7388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B1C158-AC14-2B3A-0953-4F97411EF1F4}"/>
              </a:ext>
            </a:extLst>
          </p:cNvPr>
          <p:cNvSpPr/>
          <p:nvPr/>
        </p:nvSpPr>
        <p:spPr>
          <a:xfrm>
            <a:off x="5659961" y="2421955"/>
            <a:ext cx="2256772" cy="2214295"/>
          </a:xfrm>
          <a:prstGeom prst="roundRect">
            <a:avLst>
              <a:gd name="adj" fmla="val 8196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042020A-22EF-1C0E-4CFE-52C5BBB59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507" y="2884813"/>
            <a:ext cx="2256772" cy="150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602</Words>
  <Application>Microsoft Office PowerPoint</Application>
  <PresentationFormat>On-screen Show (16:9)</PresentationFormat>
  <Paragraphs>78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-apple-system</vt:lpstr>
      <vt:lpstr>Arial</vt:lpstr>
      <vt:lpstr>Simple Light</vt:lpstr>
      <vt:lpstr>QuizFinder Inovativna platforma za pronalaženje kvizova by Magna Creare: Nikolas Jarić, Ema Skoko, Vice Sladoljev, Ante Perić, Petar Krtalić, Matija Križević  Asistent: Miljenko Krhen Doc. dr. sc. Demonstrator: Petar Jakuš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reedplays312@gmail.com</cp:lastModifiedBy>
  <cp:revision>2</cp:revision>
  <dcterms:modified xsi:type="dcterms:W3CDTF">2025-01-24T21:47:53Z</dcterms:modified>
</cp:coreProperties>
</file>