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24"/>
  </p:notesMasterIdLst>
  <p:sldIdLst>
    <p:sldId id="265" r:id="rId3"/>
    <p:sldId id="257" r:id="rId4"/>
    <p:sldId id="284" r:id="rId5"/>
    <p:sldId id="267" r:id="rId6"/>
    <p:sldId id="268" r:id="rId7"/>
    <p:sldId id="259" r:id="rId8"/>
    <p:sldId id="282" r:id="rId9"/>
    <p:sldId id="269" r:id="rId10"/>
    <p:sldId id="261" r:id="rId11"/>
    <p:sldId id="275" r:id="rId12"/>
    <p:sldId id="260" r:id="rId13"/>
    <p:sldId id="262" r:id="rId14"/>
    <p:sldId id="28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>
        <p:scale>
          <a:sx n="75" d="100"/>
          <a:sy n="75" d="100"/>
        </p:scale>
        <p:origin x="168" y="762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EF2A8-4AB1-A3E0-C6D8-C7E9705B1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898C2-97A7-6EB7-5B9C-5BA43F6FE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449D9-642A-5CCE-BC33-0D31EAA90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EE35B-47DC-44DF-5009-C8210C830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7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noProof="0"/>
              <a:t>Quizfinder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/>
              <a:t>Tim:  TG </a:t>
            </a:r>
            <a:r>
              <a:rPr lang="en-GB" sz="1400" noProof="0"/>
              <a:t>08.4</a:t>
            </a:r>
            <a:r>
              <a:rPr lang="hr-HR" sz="1400" noProof="0"/>
              <a:t> </a:t>
            </a:r>
            <a:r>
              <a:rPr lang="en-GB" sz="1400" noProof="0"/>
              <a:t>Magna Creare</a:t>
            </a:r>
            <a:endParaRPr lang="hr-HR" sz="1400" noProof="0"/>
          </a:p>
          <a:p>
            <a:r>
              <a:rPr lang="hr-HR" noProof="0"/>
              <a:t>Ak. god. 202</a:t>
            </a:r>
            <a:r>
              <a:rPr lang="en-GB" noProof="0"/>
              <a:t>4</a:t>
            </a:r>
            <a:r>
              <a:rPr lang="hr-HR" noProof="0"/>
              <a:t>./2025.</a:t>
            </a:r>
            <a:endParaRPr lang="hr-HR" noProof="0" dirty="0"/>
          </a:p>
        </p:txBody>
      </p:sp>
      <p:pic>
        <p:nvPicPr>
          <p:cNvPr id="4" name="Google Shape;58;p13">
            <a:extLst>
              <a:ext uri="{FF2B5EF4-FFF2-40B4-BE49-F238E27FC236}">
                <a16:creationId xmlns:a16="http://schemas.microsoft.com/office/drawing/2014/main" id="{201A0E4E-D3B2-A612-746F-3D3D4F6B09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131" y="3809998"/>
            <a:ext cx="687738" cy="679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Korišteni su </a:t>
            </a:r>
            <a:r>
              <a:rPr lang="hr-HR" dirty="0" err="1"/>
              <a:t>Selenium</a:t>
            </a:r>
            <a:r>
              <a:rPr lang="hr-HR" dirty="0"/>
              <a:t> IDE i </a:t>
            </a:r>
            <a:r>
              <a:rPr lang="hr-HR" dirty="0" err="1"/>
              <a:t>Selenium</a:t>
            </a:r>
            <a:r>
              <a:rPr lang="hr-HR" dirty="0"/>
              <a:t> </a:t>
            </a:r>
            <a:r>
              <a:rPr lang="hr-HR" dirty="0" err="1"/>
              <a:t>WebDriver</a:t>
            </a:r>
            <a:endParaRPr lang="hr-HR" dirty="0"/>
          </a:p>
          <a:p>
            <a:r>
              <a:rPr lang="hr-HR" noProof="0" dirty="0"/>
              <a:t>Svi ispitni slučaje</a:t>
            </a:r>
            <a:r>
              <a:rPr lang="hr-HR" dirty="0"/>
              <a:t>vi su bili uspješni tj. </a:t>
            </a:r>
            <a:r>
              <a:rPr lang="hr-HR" dirty="0" err="1"/>
              <a:t>rezulati</a:t>
            </a:r>
            <a:r>
              <a:rPr lang="hr-HR" dirty="0"/>
              <a:t> ispita su bili jednaki predviđenima</a:t>
            </a:r>
            <a:endParaRPr lang="hr-HR" noProof="0" dirty="0"/>
          </a:p>
          <a:p>
            <a:r>
              <a:rPr lang="hr-HR" dirty="0"/>
              <a:t>10 ispitnih slučajeva kojima smo pokušali pokriti neke od glavnih funkcionalnosti poput: </a:t>
            </a:r>
          </a:p>
          <a:p>
            <a:pPr marL="0" indent="0">
              <a:buNone/>
            </a:pPr>
            <a:r>
              <a:rPr lang="hr-HR" dirty="0"/>
              <a:t>- registracije i prijave u sustav</a:t>
            </a:r>
          </a:p>
          <a:p>
            <a:pPr marL="0" indent="0">
              <a:buNone/>
            </a:pPr>
            <a:r>
              <a:rPr lang="hr-HR" dirty="0"/>
              <a:t>- prijava na kviz</a:t>
            </a:r>
          </a:p>
          <a:p>
            <a:pPr marL="0" indent="0">
              <a:buNone/>
            </a:pPr>
            <a:r>
              <a:rPr lang="hr-HR" dirty="0"/>
              <a:t>- Pretraživanje i filtriranje kvizova</a:t>
            </a:r>
          </a:p>
          <a:p>
            <a:pPr marL="0" indent="0">
              <a:buNone/>
            </a:pPr>
            <a:r>
              <a:rPr lang="hr-HR" dirty="0"/>
              <a:t>- pregled kvizova na karti </a:t>
            </a:r>
          </a:p>
          <a:p>
            <a:pPr marL="0" indent="0">
              <a:buNone/>
            </a:pPr>
            <a:r>
              <a:rPr lang="hr-HR" noProof="0" dirty="0"/>
              <a:t>- Brisanje kvizova(funkcionalnost </a:t>
            </a:r>
            <a:r>
              <a:rPr lang="hr-HR" noProof="0" dirty="0" err="1"/>
              <a:t>admina</a:t>
            </a:r>
            <a:r>
              <a:rPr lang="hr-HR" noProof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pic>
        <p:nvPicPr>
          <p:cNvPr id="5122" name="Picture 2" descr="Selenium&quot; Icon - Download for free – Iconduck">
            <a:extLst>
              <a:ext uri="{FF2B5EF4-FFF2-40B4-BE49-F238E27FC236}">
                <a16:creationId xmlns:a16="http://schemas.microsoft.com/office/drawing/2014/main" id="{852E9FFE-2137-6FDE-E2ED-6073A7D1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672000"/>
            <a:ext cx="14144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u="sng" noProof="0" dirty="0"/>
              <a:t>Backend</a:t>
            </a:r>
            <a:r>
              <a:rPr lang="hr-HR" noProof="0" dirty="0"/>
              <a:t>: Python Django</a:t>
            </a:r>
          </a:p>
          <a:p>
            <a:r>
              <a:rPr lang="hr-HR" u="sng" noProof="0" dirty="0"/>
              <a:t>Frontend</a:t>
            </a:r>
            <a:r>
              <a:rPr lang="hr-HR" noProof="0" dirty="0"/>
              <a:t>: React s Vite</a:t>
            </a:r>
          </a:p>
          <a:p>
            <a:r>
              <a:rPr lang="hr-HR" u="sng" noProof="0" dirty="0"/>
              <a:t>Baza podataka</a:t>
            </a:r>
            <a:r>
              <a:rPr lang="hr-HR" noProof="0" dirty="0"/>
              <a:t>: PostgreSQL (Supabase)</a:t>
            </a:r>
          </a:p>
          <a:p>
            <a:r>
              <a:rPr lang="hr-HR" u="sng" noProof="0" dirty="0"/>
              <a:t>API</a:t>
            </a:r>
            <a:r>
              <a:rPr lang="hr-HR" noProof="0" dirty="0"/>
              <a:t>: Google Maps API za lokaciju</a:t>
            </a:r>
          </a:p>
          <a:p>
            <a:r>
              <a:rPr lang="hr-HR" u="sng" noProof="0" dirty="0"/>
              <a:t>Autentifikacija</a:t>
            </a:r>
            <a:r>
              <a:rPr lang="hr-HR" noProof="0" dirty="0"/>
              <a:t>: OAuth2 za sigurnu </a:t>
            </a:r>
            <a:br>
              <a:rPr lang="hr-HR" noProof="0" dirty="0"/>
            </a:br>
            <a:r>
              <a:rPr lang="hr-HR" noProof="0" dirty="0"/>
              <a:t>prijavu te prijavu preko Microsoft-a</a:t>
            </a:r>
          </a:p>
          <a:p>
            <a:r>
              <a:rPr lang="hr-HR" u="sng" noProof="0" dirty="0"/>
              <a:t>Ispitivanje</a:t>
            </a:r>
            <a:r>
              <a:rPr lang="hr-HR" noProof="0" dirty="0"/>
              <a:t>: Selenium</a:t>
            </a:r>
          </a:p>
          <a:p>
            <a:r>
              <a:rPr lang="hr-HR" u="sng" noProof="0" dirty="0"/>
              <a:t>Dokumentacija</a:t>
            </a:r>
            <a:r>
              <a:rPr lang="hr-HR" noProof="0" dirty="0"/>
              <a:t>: GitHub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B17C25-28A8-9B9A-63E4-2035A52A1467}"/>
              </a:ext>
            </a:extLst>
          </p:cNvPr>
          <p:cNvSpPr/>
          <p:nvPr/>
        </p:nvSpPr>
        <p:spPr>
          <a:xfrm>
            <a:off x="5328377" y="2901787"/>
            <a:ext cx="3383622" cy="273725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noProof="0" dirty="0"/>
              <a:t>Organizacija komunikacije </a:t>
            </a:r>
            <a:r>
              <a:rPr lang="en-GB" noProof="0" dirty="0" err="1"/>
              <a:t>događala</a:t>
            </a:r>
            <a:r>
              <a:rPr lang="en-GB" noProof="0" dirty="0"/>
              <a:t> se </a:t>
            </a:r>
            <a:r>
              <a:rPr lang="en-GB" noProof="0" dirty="0" err="1"/>
              <a:t>preko</a:t>
            </a:r>
            <a:r>
              <a:rPr lang="en-GB" noProof="0" dirty="0"/>
              <a:t> </a:t>
            </a:r>
            <a:r>
              <a:rPr lang="en-GB" noProof="0" dirty="0" err="1"/>
              <a:t>WhatsAppa</a:t>
            </a:r>
            <a:r>
              <a:rPr lang="en-GB" noProof="0" dirty="0"/>
              <a:t> i </a:t>
            </a:r>
            <a:r>
              <a:rPr lang="en-GB" noProof="0" dirty="0" err="1"/>
              <a:t>Discorda</a:t>
            </a:r>
            <a:endParaRPr lang="hr-HR" noProof="0" dirty="0"/>
          </a:p>
          <a:p>
            <a:pPr lvl="1"/>
            <a:r>
              <a:rPr lang="en-GB" dirty="0" err="1"/>
              <a:t>Napredak</a:t>
            </a:r>
            <a:r>
              <a:rPr lang="en-GB" dirty="0"/>
              <a:t> i </a:t>
            </a:r>
            <a:r>
              <a:rPr lang="en-GB" dirty="0" err="1"/>
              <a:t>zaduženja</a:t>
            </a:r>
            <a:r>
              <a:rPr lang="en-GB" dirty="0"/>
              <a:t> </a:t>
            </a:r>
            <a:r>
              <a:rPr lang="en-GB" dirty="0" err="1"/>
              <a:t>pratili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Trello </a:t>
            </a:r>
            <a:r>
              <a:rPr lang="en-GB" dirty="0" err="1"/>
              <a:t>platforme</a:t>
            </a:r>
            <a:endParaRPr lang="en-GB" dirty="0"/>
          </a:p>
          <a:p>
            <a:pPr lvl="1"/>
            <a:r>
              <a:rPr lang="en-GB" noProof="0" dirty="0"/>
              <a:t>GitHub je </a:t>
            </a:r>
            <a:r>
              <a:rPr lang="en-GB" noProof="0" dirty="0" err="1"/>
              <a:t>najviše</a:t>
            </a:r>
            <a:r>
              <a:rPr lang="en-GB" noProof="0" dirty="0"/>
              <a:t> </a:t>
            </a:r>
            <a:r>
              <a:rPr lang="en-GB" noProof="0" dirty="0" err="1"/>
              <a:t>koristio</a:t>
            </a:r>
            <a:r>
              <a:rPr lang="en-GB" noProof="0" dirty="0"/>
              <a:t> za </a:t>
            </a:r>
            <a:r>
              <a:rPr lang="en-GB" noProof="0" dirty="0" err="1"/>
              <a:t>grananje</a:t>
            </a:r>
            <a:r>
              <a:rPr lang="en-GB" noProof="0" dirty="0"/>
              <a:t> i code review</a:t>
            </a:r>
            <a:endParaRPr lang="hr-HR" noProof="0" dirty="0"/>
          </a:p>
          <a:p>
            <a:pPr lvl="1"/>
            <a:endParaRPr lang="hr-HR" noProof="0" dirty="0"/>
          </a:p>
          <a:p>
            <a:pPr lvl="1"/>
            <a:r>
              <a:rPr lang="hr-HR" u="sng" noProof="0" dirty="0"/>
              <a:t>Primijenjeni model životnog ciklusa</a:t>
            </a:r>
          </a:p>
          <a:p>
            <a:pPr lvl="1"/>
            <a:r>
              <a:rPr lang="en-GB" dirty="0" err="1"/>
              <a:t>Kombinacija</a:t>
            </a:r>
            <a:r>
              <a:rPr lang="en-GB" dirty="0"/>
              <a:t> ad-hoc i </a:t>
            </a:r>
            <a:r>
              <a:rPr lang="en-GB" dirty="0" err="1"/>
              <a:t>iterativni</a:t>
            </a:r>
            <a:endParaRPr lang="hr-HR" noProof="0" dirty="0"/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  <p:pic>
        <p:nvPicPr>
          <p:cNvPr id="2050" name="Picture 2" descr="Organization - Free business icons">
            <a:extLst>
              <a:ext uri="{FF2B5EF4-FFF2-40B4-BE49-F238E27FC236}">
                <a16:creationId xmlns:a16="http://schemas.microsoft.com/office/drawing/2014/main" id="{6FA91A89-5DA5-967D-7BA4-E446C607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84500"/>
            <a:ext cx="31496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F0020-C7E5-8B6F-61BC-0DE27D6A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F9A7-D9B9-15D9-8374-39D4C15A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F665-28A3-96EB-6123-6A116A06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Tablica raščlambe zadataka članova s procijenjenim naporom u satima (jedan slajd)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Ema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Skoko</a:t>
            </a:r>
            <a:r>
              <a:rPr lang="en-GB" dirty="0">
                <a:latin typeface="-apple-system"/>
              </a:rPr>
              <a:t> ~ 70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Petar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Krtalić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dirty="0">
                <a:latin typeface="-apple-system"/>
              </a:rPr>
              <a:t>~ 70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Ante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Perić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dirty="0">
                <a:latin typeface="-apple-system"/>
              </a:rPr>
              <a:t>~ 55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Vice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Sladovljev</a:t>
            </a:r>
            <a:r>
              <a:rPr lang="en-GB" dirty="0">
                <a:latin typeface="-apple-system"/>
              </a:rPr>
              <a:t> ~ 65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Matija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Križević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dirty="0">
                <a:latin typeface="-apple-system"/>
              </a:rPr>
              <a:t>~ 45</a:t>
            </a:r>
            <a:endParaRPr lang="en-GB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Nikolas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Jarić</a:t>
            </a:r>
            <a:r>
              <a:rPr lang="en-GB" dirty="0">
                <a:latin typeface="-apple-system"/>
              </a:rPr>
              <a:t> ~ 70</a:t>
            </a:r>
            <a:endParaRPr lang="en-GB" b="0" i="0" dirty="0">
              <a:effectLst/>
              <a:latin typeface="-apple-system"/>
            </a:endParaRPr>
          </a:p>
          <a:p>
            <a:endParaRPr lang="en-GB" noProof="0" dirty="0"/>
          </a:p>
          <a:p>
            <a:r>
              <a:rPr lang="hr-HR" noProof="0" dirty="0"/>
              <a:t>Vremenski okvir razvoja (specifikacija, implementacija, testiranje, dokumentacija)</a:t>
            </a:r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BB4D5-5224-A9DF-1781-A1057BAA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  <p:pic>
        <p:nvPicPr>
          <p:cNvPr id="1026" name="Picture 2" descr="Dijagram pregleda promjena">
            <a:extLst>
              <a:ext uri="{FF2B5EF4-FFF2-40B4-BE49-F238E27FC236}">
                <a16:creationId xmlns:a16="http://schemas.microsoft.com/office/drawing/2014/main" id="{F61EA7C9-5184-7402-66BF-8074BF6B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535" y="2209435"/>
            <a:ext cx="5715781" cy="24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01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0BFAA6-554A-BE56-571D-CF72022002F9}"/>
              </a:ext>
            </a:extLst>
          </p:cNvPr>
          <p:cNvSpPr/>
          <p:nvPr/>
        </p:nvSpPr>
        <p:spPr>
          <a:xfrm>
            <a:off x="2899411" y="1385471"/>
            <a:ext cx="3345180" cy="440129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E526E-17CF-2BAD-3233-A9C1882B4122}"/>
              </a:ext>
            </a:extLst>
          </p:cNvPr>
          <p:cNvSpPr txBox="1"/>
          <p:nvPr/>
        </p:nvSpPr>
        <p:spPr>
          <a:xfrm>
            <a:off x="514905" y="2652104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Više</a:t>
            </a:r>
            <a:r>
              <a:rPr lang="en-GB" b="1" dirty="0"/>
              <a:t> </a:t>
            </a:r>
            <a:r>
              <a:rPr lang="en-GB" b="1" dirty="0" err="1"/>
              <a:t>informacija</a:t>
            </a:r>
            <a:br>
              <a:rPr lang="en-GB" b="1" dirty="0"/>
            </a:br>
            <a:r>
              <a:rPr lang="en-GB" b="1" dirty="0"/>
              <a:t>o </a:t>
            </a:r>
            <a:r>
              <a:rPr lang="en-GB" b="1" dirty="0" err="1"/>
              <a:t>aplikaciji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F1B96-3596-599D-9C1D-C136AFAB0FBF}"/>
              </a:ext>
            </a:extLst>
          </p:cNvPr>
          <p:cNvSpPr txBox="1"/>
          <p:nvPr/>
        </p:nvSpPr>
        <p:spPr>
          <a:xfrm>
            <a:off x="543373" y="3579970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Upis</a:t>
            </a:r>
            <a:r>
              <a:rPr lang="en-GB" b="1" dirty="0"/>
              <a:t> </a:t>
            </a:r>
            <a:r>
              <a:rPr lang="en-GB" b="1" dirty="0" err="1"/>
              <a:t>podataka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E656B-48BD-B528-EEDA-89B39417BE0D}"/>
              </a:ext>
            </a:extLst>
          </p:cNvPr>
          <p:cNvSpPr txBox="1"/>
          <p:nvPr/>
        </p:nvSpPr>
        <p:spPr>
          <a:xfrm>
            <a:off x="6916769" y="3324508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Nastavi</a:t>
            </a:r>
            <a:r>
              <a:rPr lang="en-GB" b="1" dirty="0"/>
              <a:t> </a:t>
            </a:r>
            <a:r>
              <a:rPr lang="en-GB" b="1" dirty="0" err="1"/>
              <a:t>kao</a:t>
            </a:r>
            <a:r>
              <a:rPr lang="en-GB" b="1" dirty="0"/>
              <a:t> guest,</a:t>
            </a:r>
            <a:br>
              <a:rPr lang="en-GB" b="1" dirty="0"/>
            </a:br>
            <a:r>
              <a:rPr lang="en-GB" b="1" dirty="0"/>
              <a:t>login </a:t>
            </a:r>
            <a:r>
              <a:rPr lang="en-GB" b="1" dirty="0" err="1"/>
              <a:t>ili</a:t>
            </a:r>
            <a:r>
              <a:rPr lang="en-GB" b="1" dirty="0"/>
              <a:t> register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942579A-D525-6A1A-347E-A88A57E69A09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073345" y="2391338"/>
            <a:ext cx="1978266" cy="5223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F21A21-3FB5-08C6-F82B-9C2F5A62A19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1942614" y="3733863"/>
            <a:ext cx="790324" cy="83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A5BCF26-DDCC-658E-5D26-4B39E5BDA397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flipV="1">
            <a:off x="5813253" y="3586118"/>
            <a:ext cx="1103516" cy="14485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CEBA30E0-935A-7149-E6D7-ECB463F3CD90}"/>
              </a:ext>
            </a:extLst>
          </p:cNvPr>
          <p:cNvSpPr/>
          <p:nvPr/>
        </p:nvSpPr>
        <p:spPr>
          <a:xfrm>
            <a:off x="2732938" y="3175324"/>
            <a:ext cx="659079" cy="1133842"/>
          </a:xfrm>
          <a:prstGeom prst="leftBrace">
            <a:avLst>
              <a:gd name="adj1" fmla="val 39480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38CE3EE-42B2-4679-53CA-D33C1B5A0A3D}"/>
              </a:ext>
            </a:extLst>
          </p:cNvPr>
          <p:cNvSpPr/>
          <p:nvPr/>
        </p:nvSpPr>
        <p:spPr>
          <a:xfrm rot="10800000">
            <a:off x="5154175" y="4309166"/>
            <a:ext cx="659078" cy="1477600"/>
          </a:xfrm>
          <a:prstGeom prst="leftBrace">
            <a:avLst>
              <a:gd name="adj1" fmla="val 43992"/>
              <a:gd name="adj2" fmla="val 50899"/>
            </a:avLst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8734B-A17C-20E1-CB51-55E2A755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F4A-777F-4DC8-1831-652D0EC9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7E13D-52C7-D3D1-ACCD-31BFB8C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71DBE4-67A2-F770-40F0-9CAA0924089B}"/>
              </a:ext>
            </a:extLst>
          </p:cNvPr>
          <p:cNvSpPr/>
          <p:nvPr/>
        </p:nvSpPr>
        <p:spPr>
          <a:xfrm>
            <a:off x="2166177" y="1796113"/>
            <a:ext cx="5041350" cy="3481302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D044FF-A76A-1337-D1F7-6BF37A223FB4}"/>
              </a:ext>
            </a:extLst>
          </p:cNvPr>
          <p:cNvSpPr/>
          <p:nvPr/>
        </p:nvSpPr>
        <p:spPr>
          <a:xfrm>
            <a:off x="105033" y="4314210"/>
            <a:ext cx="1817370" cy="1461803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D3EFF8-6DDC-6592-5064-AE1212C4DD0E}"/>
              </a:ext>
            </a:extLst>
          </p:cNvPr>
          <p:cNvSpPr/>
          <p:nvPr/>
        </p:nvSpPr>
        <p:spPr>
          <a:xfrm>
            <a:off x="7411511" y="2461697"/>
            <a:ext cx="1692088" cy="1017724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398224-A01C-1103-BED0-4BB8B346BD05}"/>
              </a:ext>
            </a:extLst>
          </p:cNvPr>
          <p:cNvSpPr/>
          <p:nvPr/>
        </p:nvSpPr>
        <p:spPr>
          <a:xfrm>
            <a:off x="105033" y="2327012"/>
            <a:ext cx="1817371" cy="1420670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14AAA-6BAE-D738-94B3-758035422AE7}"/>
              </a:ext>
            </a:extLst>
          </p:cNvPr>
          <p:cNvSpPr txBox="1"/>
          <p:nvPr/>
        </p:nvSpPr>
        <p:spPr>
          <a:xfrm>
            <a:off x="3421380" y="1353585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Početna</a:t>
            </a:r>
            <a:r>
              <a:rPr lang="en-GB" b="1" dirty="0"/>
              <a:t> </a:t>
            </a:r>
            <a:r>
              <a:rPr lang="en-GB" b="1" dirty="0" err="1"/>
              <a:t>stranica</a:t>
            </a:r>
            <a:r>
              <a:rPr lang="en-GB" b="1" dirty="0"/>
              <a:t> </a:t>
            </a:r>
            <a:r>
              <a:rPr lang="en-GB" b="1" dirty="0" err="1"/>
              <a:t>usera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F67D1-612D-FF12-7455-96311EBB5B6C}"/>
              </a:ext>
            </a:extLst>
          </p:cNvPr>
          <p:cNvSpPr txBox="1"/>
          <p:nvPr/>
        </p:nvSpPr>
        <p:spPr>
          <a:xfrm>
            <a:off x="230261" y="1984185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DD7C2-0EA1-19A1-EA18-900C09096710}"/>
              </a:ext>
            </a:extLst>
          </p:cNvPr>
          <p:cNvSpPr txBox="1"/>
          <p:nvPr/>
        </p:nvSpPr>
        <p:spPr>
          <a:xfrm>
            <a:off x="6966812" y="99503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Pretraživanje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FC4D9-C456-55B0-B212-0555D45B0ED5}"/>
              </a:ext>
            </a:extLst>
          </p:cNvPr>
          <p:cNvSpPr txBox="1"/>
          <p:nvPr/>
        </p:nvSpPr>
        <p:spPr>
          <a:xfrm>
            <a:off x="7526387" y="1845511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Informacije</a:t>
            </a:r>
            <a:r>
              <a:rPr lang="en-GB" b="1" dirty="0"/>
              <a:t> o</a:t>
            </a:r>
            <a:br>
              <a:rPr lang="en-GB" b="1" dirty="0"/>
            </a:br>
            <a:r>
              <a:rPr lang="en-GB" b="1" dirty="0" err="1"/>
              <a:t>QuizMakeru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C4A7CE-6ED0-E1EB-0069-86A141D7A88F}"/>
              </a:ext>
            </a:extLst>
          </p:cNvPr>
          <p:cNvSpPr txBox="1"/>
          <p:nvPr/>
        </p:nvSpPr>
        <p:spPr>
          <a:xfrm>
            <a:off x="22641" y="3971334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Izbornik</a:t>
            </a:r>
            <a:r>
              <a:rPr lang="en-GB" b="1" dirty="0"/>
              <a:t> </a:t>
            </a:r>
            <a:r>
              <a:rPr lang="en-GB" b="1" dirty="0" err="1"/>
              <a:t>prijave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kviz</a:t>
            </a:r>
            <a:endParaRPr lang="en-GB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4D530A-2ADD-5E9F-4E16-9D3DE6DDB81D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1922403" y="3800982"/>
            <a:ext cx="1802104" cy="1244130"/>
          </a:xfrm>
          <a:prstGeom prst="bentConnector3">
            <a:avLst>
              <a:gd name="adj1" fmla="val 3102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BA4001-79FE-E26E-3681-ED77E9CC6E6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872976" y="1148927"/>
            <a:ext cx="1093836" cy="98914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B7FC9ED-747E-7405-AC45-4F210104E48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872976" y="2970559"/>
            <a:ext cx="1538535" cy="8670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172D7EA-1FD5-D651-EC55-C5CCA43B63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22402" y="2016735"/>
            <a:ext cx="2129208" cy="5298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4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647A9-8045-5B01-D51A-CC951244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DD11-9CDC-F04F-3E07-7274E9B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5AEB-6D5A-0E95-15BC-6CFB3C48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F7C0BE-C421-4323-7392-69556D3B0442}"/>
              </a:ext>
            </a:extLst>
          </p:cNvPr>
          <p:cNvSpPr/>
          <p:nvPr/>
        </p:nvSpPr>
        <p:spPr>
          <a:xfrm>
            <a:off x="3880361" y="2397044"/>
            <a:ext cx="5041350" cy="3285929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AB514D-B27D-1E83-5D5D-4B2431B8FE23}"/>
              </a:ext>
            </a:extLst>
          </p:cNvPr>
          <p:cNvSpPr/>
          <p:nvPr/>
        </p:nvSpPr>
        <p:spPr>
          <a:xfrm>
            <a:off x="588516" y="2792559"/>
            <a:ext cx="2606420" cy="1316734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6F7E77-BF56-9FCE-EC4E-55187F5337EE}"/>
              </a:ext>
            </a:extLst>
          </p:cNvPr>
          <p:cNvSpPr/>
          <p:nvPr/>
        </p:nvSpPr>
        <p:spPr>
          <a:xfrm>
            <a:off x="578740" y="4369594"/>
            <a:ext cx="2887612" cy="1708200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00CF1-332F-803A-7D8F-10D1157E0EB7}"/>
              </a:ext>
            </a:extLst>
          </p:cNvPr>
          <p:cNvSpPr txBox="1"/>
          <p:nvPr/>
        </p:nvSpPr>
        <p:spPr>
          <a:xfrm>
            <a:off x="1255050" y="1525807"/>
            <a:ext cx="5145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 My Archive </a:t>
            </a:r>
            <a:r>
              <a:rPr lang="en-GB" b="1" dirty="0" err="1"/>
              <a:t>su</a:t>
            </a:r>
            <a:r>
              <a:rPr lang="en-GB" b="1" dirty="0"/>
              <a:t> </a:t>
            </a:r>
            <a:r>
              <a:rPr lang="en-GB" b="1" dirty="0" err="1"/>
              <a:t>kvizovi</a:t>
            </a:r>
            <a:br>
              <a:rPr lang="en-GB" b="1" dirty="0"/>
            </a:br>
            <a:r>
              <a:rPr lang="en-GB" b="1" dirty="0" err="1"/>
              <a:t>dostupni</a:t>
            </a:r>
            <a:r>
              <a:rPr lang="en-GB" b="1" dirty="0"/>
              <a:t> za </a:t>
            </a:r>
            <a:r>
              <a:rPr lang="en-GB" b="1" dirty="0" err="1"/>
              <a:t>recenziju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se </a:t>
            </a:r>
            <a:br>
              <a:rPr lang="en-GB" b="1" dirty="0"/>
            </a:br>
            <a:r>
              <a:rPr lang="en-GB" b="1" dirty="0" err="1"/>
              <a:t>ovdje</a:t>
            </a:r>
            <a:r>
              <a:rPr lang="en-GB" b="1" dirty="0"/>
              <a:t> </a:t>
            </a:r>
            <a:r>
              <a:rPr lang="en-GB" b="1" dirty="0" err="1"/>
              <a:t>nalaze</a:t>
            </a:r>
            <a:r>
              <a:rPr lang="en-GB" b="1" dirty="0"/>
              <a:t> </a:t>
            </a:r>
            <a:r>
              <a:rPr lang="en-GB" b="1" dirty="0" err="1"/>
              <a:t>recenzije</a:t>
            </a:r>
            <a:r>
              <a:rPr lang="en-GB" b="1" dirty="0"/>
              <a:t> </a:t>
            </a:r>
            <a:r>
              <a:rPr lang="en-GB" b="1" dirty="0" err="1"/>
              <a:t>prošlih</a:t>
            </a:r>
            <a:r>
              <a:rPr lang="en-GB" b="1" dirty="0"/>
              <a:t> </a:t>
            </a:r>
            <a:r>
              <a:rPr lang="en-GB" b="1" dirty="0" err="1"/>
              <a:t>kvizova</a:t>
            </a:r>
            <a:endParaRPr lang="en-GB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395C12-3EB2-02A9-8D69-13247A009B95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3194936" y="3450922"/>
            <a:ext cx="871542" cy="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668E691-2E82-9BFA-A089-5C5D6E796331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2725478" y="4206003"/>
            <a:ext cx="1758566" cy="27681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7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DEFD4-91A4-A457-78B9-F07D7CD5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744-4261-9242-FCB2-52FEDEBE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7CBC-B758-7EED-F18A-542EE2E6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C381C4-EAD5-AD73-6FE2-14FCCDB6B79A}"/>
              </a:ext>
            </a:extLst>
          </p:cNvPr>
          <p:cNvSpPr/>
          <p:nvPr/>
        </p:nvSpPr>
        <p:spPr>
          <a:xfrm>
            <a:off x="2505133" y="2071807"/>
            <a:ext cx="6044127" cy="4059421"/>
          </a:xfrm>
          <a:prstGeom prst="roundRect">
            <a:avLst>
              <a:gd name="adj" fmla="val 7126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1AE74-382D-5379-FA91-433B9FD2EE38}"/>
              </a:ext>
            </a:extLst>
          </p:cNvPr>
          <p:cNvSpPr txBox="1"/>
          <p:nvPr/>
        </p:nvSpPr>
        <p:spPr>
          <a:xfrm>
            <a:off x="202726" y="3159430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Stranica</a:t>
            </a:r>
            <a:r>
              <a:rPr lang="en-GB" b="1" dirty="0"/>
              <a:t> s </a:t>
            </a:r>
            <a:r>
              <a:rPr lang="en-GB" b="1" dirty="0" err="1"/>
              <a:t>integriranim</a:t>
            </a:r>
            <a:br>
              <a:rPr lang="en-GB" b="1" dirty="0"/>
            </a:br>
            <a:r>
              <a:rPr lang="en-GB" b="1" dirty="0"/>
              <a:t>Google Maps API-</a:t>
            </a:r>
            <a:r>
              <a:rPr lang="en-GB" b="1" dirty="0" err="1"/>
              <a:t>jem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905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1A522-25E5-4091-8BAF-A722F3A0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9A36-02F9-E5E0-2A71-80444448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EB35E-9197-D7DB-757A-AE99B3B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18</a:t>
            </a:fld>
            <a:endParaRPr lang="hr-H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A78D2F-E0A1-BC80-4818-3F3F04E25E6A}"/>
              </a:ext>
            </a:extLst>
          </p:cNvPr>
          <p:cNvSpPr/>
          <p:nvPr/>
        </p:nvSpPr>
        <p:spPr>
          <a:xfrm>
            <a:off x="5752620" y="1423119"/>
            <a:ext cx="3346676" cy="295730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289249-244B-FB99-6C42-CD7DDB1680D3}"/>
              </a:ext>
            </a:extLst>
          </p:cNvPr>
          <p:cNvSpPr/>
          <p:nvPr/>
        </p:nvSpPr>
        <p:spPr>
          <a:xfrm>
            <a:off x="70361" y="2465640"/>
            <a:ext cx="5041350" cy="3285929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499A4-FB61-D28A-EAF3-086C39B893A1}"/>
              </a:ext>
            </a:extLst>
          </p:cNvPr>
          <p:cNvSpPr txBox="1"/>
          <p:nvPr/>
        </p:nvSpPr>
        <p:spPr>
          <a:xfrm>
            <a:off x="1937444" y="1744528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Opcije</a:t>
            </a:r>
            <a:r>
              <a:rPr lang="en-GB" b="1" dirty="0"/>
              <a:t> </a:t>
            </a:r>
            <a:r>
              <a:rPr lang="en-GB" b="1" dirty="0" err="1"/>
              <a:t>korisničkog</a:t>
            </a:r>
            <a:r>
              <a:rPr lang="en-GB" b="1" dirty="0"/>
              <a:t> </a:t>
            </a:r>
            <a:r>
              <a:rPr lang="en-GB" b="1" dirty="0" err="1"/>
              <a:t>računa</a:t>
            </a:r>
            <a:r>
              <a:rPr lang="en-GB" b="1" dirty="0"/>
              <a:t> i Logout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07CBC7-AD11-EB50-78F9-54AE957F29B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35563" y="2787087"/>
            <a:ext cx="917057" cy="114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8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E8397-2F80-7E6D-8E2D-18258151F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C8E9-36B3-2F8E-AE2C-0D9F1D9D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77F4-B2ED-3819-469C-BE63AA3E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19</a:t>
            </a:fld>
            <a:endParaRPr lang="hr-HR" dirty="0"/>
          </a:p>
        </p:txBody>
      </p:sp>
      <p:pic>
        <p:nvPicPr>
          <p:cNvPr id="6" name="Google Shape;170;p24">
            <a:extLst>
              <a:ext uri="{FF2B5EF4-FFF2-40B4-BE49-F238E27FC236}">
                <a16:creationId xmlns:a16="http://schemas.microsoft.com/office/drawing/2014/main" id="{600C9C62-022C-FBA6-39AB-1654E21221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1613" y="5786766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7B4946-FC64-2C6C-4785-31593DFA3E8E}"/>
              </a:ext>
            </a:extLst>
          </p:cNvPr>
          <p:cNvSpPr/>
          <p:nvPr/>
        </p:nvSpPr>
        <p:spPr>
          <a:xfrm>
            <a:off x="3447224" y="2157964"/>
            <a:ext cx="5696776" cy="3561427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13FB7-66C4-E23D-7D39-879589942433}"/>
              </a:ext>
            </a:extLst>
          </p:cNvPr>
          <p:cNvSpPr/>
          <p:nvPr/>
        </p:nvSpPr>
        <p:spPr>
          <a:xfrm>
            <a:off x="78639" y="3346681"/>
            <a:ext cx="3212735" cy="2700367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CDDE8-F435-29AE-1697-169FC83A724C}"/>
              </a:ext>
            </a:extLst>
          </p:cNvPr>
          <p:cNvSpPr txBox="1"/>
          <p:nvPr/>
        </p:nvSpPr>
        <p:spPr>
          <a:xfrm>
            <a:off x="553260" y="2494476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Opcija</a:t>
            </a:r>
            <a:r>
              <a:rPr lang="en-GB" b="1" dirty="0"/>
              <a:t> </a:t>
            </a:r>
            <a:r>
              <a:rPr lang="en-GB" b="1" dirty="0" err="1"/>
              <a:t>stvaranja</a:t>
            </a:r>
            <a:r>
              <a:rPr lang="en-GB" b="1" dirty="0"/>
              <a:t> </a:t>
            </a:r>
            <a:r>
              <a:rPr lang="en-GB" b="1" dirty="0" err="1"/>
              <a:t>objave</a:t>
            </a:r>
            <a:r>
              <a:rPr lang="en-GB" b="1" dirty="0"/>
              <a:t> o</a:t>
            </a:r>
            <a:br>
              <a:rPr lang="en-GB" b="1" dirty="0"/>
            </a:br>
            <a:r>
              <a:rPr lang="en-GB" b="1" dirty="0" err="1"/>
              <a:t>kvizu</a:t>
            </a:r>
            <a:r>
              <a:rPr lang="en-GB" b="1" dirty="0"/>
              <a:t> za </a:t>
            </a:r>
            <a:r>
              <a:rPr lang="en-GB" b="1" dirty="0" err="1"/>
              <a:t>QuizMakera</a:t>
            </a:r>
            <a:endParaRPr lang="en-GB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23C7B0D-8B99-12E9-4596-924885B3025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685008" y="3346681"/>
            <a:ext cx="1978267" cy="522796"/>
          </a:xfrm>
          <a:prstGeom prst="bentConnector4">
            <a:avLst>
              <a:gd name="adj1" fmla="val 15788"/>
              <a:gd name="adj2" fmla="val 1437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noProof="0" dirty="0"/>
              <a:t>Opis zadatka</a:t>
            </a:r>
            <a:endParaRPr lang="en-GB" noProof="0" dirty="0"/>
          </a:p>
          <a:p>
            <a:r>
              <a:rPr lang="hr-HR" noProof="0" dirty="0"/>
              <a:t>Članovi tima</a:t>
            </a:r>
            <a:endParaRPr lang="en-GB" noProof="0" dirty="0"/>
          </a:p>
          <a:p>
            <a:r>
              <a:rPr lang="en-GB" noProof="0" dirty="0"/>
              <a:t>O projektu</a:t>
            </a:r>
          </a:p>
          <a:p>
            <a:pPr lvl="1"/>
            <a:r>
              <a:rPr lang="en-GB" dirty="0" err="1"/>
              <a:t>Cilj</a:t>
            </a:r>
            <a:r>
              <a:rPr lang="en-GB" dirty="0"/>
              <a:t> </a:t>
            </a:r>
            <a:r>
              <a:rPr lang="en-GB" dirty="0" err="1"/>
              <a:t>projekta</a:t>
            </a:r>
            <a:endParaRPr lang="hr-HR" noProof="0" dirty="0"/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en-GB" noProof="0" dirty="0" err="1"/>
              <a:t>Ispitivanje</a:t>
            </a:r>
            <a:endParaRPr lang="en-GB" noProof="0" dirty="0"/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Organizacija rada </a:t>
            </a:r>
            <a:endParaRPr lang="en-GB" noProof="0" dirty="0"/>
          </a:p>
          <a:p>
            <a:r>
              <a:rPr lang="en-GB" noProof="0" dirty="0" err="1"/>
              <a:t>Demonstracija</a:t>
            </a:r>
            <a:r>
              <a:rPr lang="en-GB" noProof="0" dirty="0"/>
              <a:t> </a:t>
            </a:r>
            <a:r>
              <a:rPr lang="en-GB" noProof="0" dirty="0" err="1"/>
              <a:t>aplikacije</a:t>
            </a:r>
            <a:endParaRPr lang="hr-HR" noProof="0" dirty="0"/>
          </a:p>
          <a:p>
            <a:r>
              <a:rPr lang="en-GB" noProof="0" dirty="0" err="1"/>
              <a:t>Zaljučak</a:t>
            </a:r>
            <a:r>
              <a:rPr lang="en-GB" noProof="0" dirty="0"/>
              <a:t> i </a:t>
            </a:r>
            <a:r>
              <a:rPr lang="en-GB" dirty="0"/>
              <a:t>i</a:t>
            </a:r>
            <a:r>
              <a:rPr lang="hr-HR" noProof="0" dirty="0"/>
              <a:t>skustva</a:t>
            </a:r>
            <a:endParaRPr lang="en-GB" noProof="0" dirty="0"/>
          </a:p>
          <a:p>
            <a:endParaRPr lang="hr-HR" noProof="0" dirty="0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B5FE6-E7F2-1C03-CDDB-A2D9E1382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5EFA-D661-6F04-F089-6F845B78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90864-0C26-2B6C-1E13-44E073BF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20</a:t>
            </a:fld>
            <a:endParaRPr lang="hr-H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500BC3-CBC2-3CAC-19EC-C19BE36F81CE}"/>
              </a:ext>
            </a:extLst>
          </p:cNvPr>
          <p:cNvSpPr/>
          <p:nvPr/>
        </p:nvSpPr>
        <p:spPr>
          <a:xfrm>
            <a:off x="1592193" y="1765005"/>
            <a:ext cx="6754800" cy="402176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B51E9-2311-ED84-A280-21F9C0D743A4}"/>
              </a:ext>
            </a:extLst>
          </p:cNvPr>
          <p:cNvSpPr txBox="1"/>
          <p:nvPr/>
        </p:nvSpPr>
        <p:spPr>
          <a:xfrm>
            <a:off x="2987275" y="1346766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Izgled</a:t>
            </a:r>
            <a:r>
              <a:rPr lang="en-GB" b="1" dirty="0"/>
              <a:t> </a:t>
            </a:r>
            <a:r>
              <a:rPr lang="en-GB" b="1" dirty="0" err="1"/>
              <a:t>adminovog</a:t>
            </a:r>
            <a:r>
              <a:rPr lang="en-GB" b="1" dirty="0"/>
              <a:t> </a:t>
            </a:r>
            <a:r>
              <a:rPr lang="en-GB" b="1" dirty="0" err="1"/>
              <a:t>sučelja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385CB-993E-0AFF-93B9-E61486C108F1}"/>
              </a:ext>
            </a:extLst>
          </p:cNvPr>
          <p:cNvSpPr txBox="1"/>
          <p:nvPr/>
        </p:nvSpPr>
        <p:spPr>
          <a:xfrm>
            <a:off x="-30725" y="397474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Adminov</a:t>
            </a:r>
            <a:r>
              <a:rPr lang="en-GB" b="1" dirty="0"/>
              <a:t> panel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20974C-A56A-6C00-37F1-08E5D69D83A3}"/>
              </a:ext>
            </a:extLst>
          </p:cNvPr>
          <p:cNvSpPr/>
          <p:nvPr/>
        </p:nvSpPr>
        <p:spPr>
          <a:xfrm>
            <a:off x="1137527" y="3885123"/>
            <a:ext cx="659079" cy="1505550"/>
          </a:xfrm>
          <a:prstGeom prst="leftBrace">
            <a:avLst>
              <a:gd name="adj1" fmla="val 39480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D4B1997-7A37-2891-0E86-B2244D35D50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702809" y="4282522"/>
            <a:ext cx="434718" cy="35537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9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Razvoj aplikacije Quiz Finder       bilo je iznimno vrijedno iskustvo koje nam je omogućilo stjecanje praktičnih znanja i vještina. Tijekom projekta, savladali smo napredne tehnologije React za frontend, Python Django za backend, te Git za verzioniranje koda.</a:t>
            </a:r>
          </a:p>
          <a:p>
            <a:r>
              <a:rPr lang="hr-HR" noProof="0" dirty="0"/>
              <a:t>Osim tehničkih vještina, najviše smo dobili kroz timski rad – naučili smo kako učinkovito surađivati, raspodijeliti zadatke i zajedno rješavati izazove. Ova iskustva ne samo da su obogatila naše profesionalne kompetencije, već su nas pripremila za buduće projekte u industriji softverskog inženjerstva.</a:t>
            </a:r>
          </a:p>
          <a:p>
            <a:r>
              <a:rPr lang="hr-HR" b="1" noProof="0" dirty="0"/>
              <a:t>Aplikacija Quiz Finder nije samo tehnološki proizvod, već i dokaz našeg truda, kreativnosti i zajedničkog 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21</a:t>
            </a:fld>
            <a:endParaRPr lang="hr-HR" dirty="0"/>
          </a:p>
        </p:txBody>
      </p:sp>
      <p:pic>
        <p:nvPicPr>
          <p:cNvPr id="5" name="Google Shape;58;p13">
            <a:extLst>
              <a:ext uri="{FF2B5EF4-FFF2-40B4-BE49-F238E27FC236}">
                <a16:creationId xmlns:a16="http://schemas.microsoft.com/office/drawing/2014/main" id="{8A38642F-E16A-FED1-61C7-7097E1558F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5750" y="972000"/>
            <a:ext cx="390525" cy="385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651D-E6CC-93DF-1011-90CE3E62B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31C5-1867-EEAA-2167-4D5C53C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OPIS ZADATKA</a:t>
            </a:r>
            <a:endParaRPr lang="hr-H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9073-823D-813D-EFEB-4BA027B7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Zadatak</a:t>
            </a:r>
            <a:r>
              <a:rPr lang="en-GB" noProof="0" dirty="0"/>
              <a:t> za </a:t>
            </a:r>
            <a:r>
              <a:rPr lang="en-GB" noProof="0" dirty="0" err="1"/>
              <a:t>predmet</a:t>
            </a:r>
            <a:r>
              <a:rPr lang="en-GB" noProof="0" dirty="0"/>
              <a:t> </a:t>
            </a:r>
            <a:r>
              <a:rPr lang="en-GB" noProof="0" dirty="0" err="1"/>
              <a:t>Programsko</a:t>
            </a:r>
            <a:r>
              <a:rPr lang="en-GB" noProof="0" dirty="0"/>
              <a:t> </a:t>
            </a:r>
            <a:r>
              <a:rPr lang="en-GB" noProof="0" dirty="0" err="1"/>
              <a:t>Inženjerstvo</a:t>
            </a:r>
            <a:r>
              <a:rPr lang="en-GB" noProof="0" dirty="0"/>
              <a:t> bio je </a:t>
            </a:r>
            <a:r>
              <a:rPr lang="en-GB" noProof="0" dirty="0" err="1"/>
              <a:t>napraviti</a:t>
            </a:r>
            <a:r>
              <a:rPr lang="en-GB" noProof="0" dirty="0"/>
              <a:t> full stack web </a:t>
            </a:r>
            <a:r>
              <a:rPr lang="en-GB" noProof="0" dirty="0" err="1"/>
              <a:t>aplikaciju</a:t>
            </a:r>
            <a:r>
              <a:rPr lang="en-GB" noProof="0" dirty="0"/>
              <a:t>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temelju</a:t>
            </a:r>
            <a:r>
              <a:rPr lang="en-GB" noProof="0" dirty="0"/>
              <a:t> </a:t>
            </a:r>
            <a:r>
              <a:rPr lang="en-GB" noProof="0" dirty="0" err="1"/>
              <a:t>danih</a:t>
            </a:r>
            <a:r>
              <a:rPr lang="en-GB" noProof="0" dirty="0"/>
              <a:t> </a:t>
            </a:r>
            <a:r>
              <a:rPr lang="en-GB" noProof="0" dirty="0" err="1"/>
              <a:t>smjernica</a:t>
            </a:r>
            <a:endParaRPr lang="en-GB" noProof="0" dirty="0"/>
          </a:p>
          <a:p>
            <a:endParaRPr lang="en-GB" noProof="0" dirty="0"/>
          </a:p>
          <a:p>
            <a:r>
              <a:rPr lang="en-GB" b="0" i="0" dirty="0" err="1">
                <a:effectLst/>
                <a:latin typeface="-apple-system"/>
              </a:rPr>
              <a:t>Aplikacije</a:t>
            </a:r>
            <a:r>
              <a:rPr lang="en-GB" b="0" i="0" dirty="0">
                <a:effectLst/>
                <a:latin typeface="-apple-system"/>
              </a:rPr>
              <a:t> je </a:t>
            </a:r>
            <a:r>
              <a:rPr lang="en-GB" b="0" i="0" dirty="0" err="1">
                <a:effectLst/>
                <a:latin typeface="-apple-system"/>
              </a:rPr>
              <a:t>responzivna</a:t>
            </a:r>
            <a:r>
              <a:rPr lang="en-GB" b="0" i="0" dirty="0">
                <a:effectLst/>
                <a:latin typeface="-apple-system"/>
              </a:rPr>
              <a:t>, moderna, </a:t>
            </a:r>
            <a:r>
              <a:rPr lang="en-GB" b="0" i="0" dirty="0" err="1">
                <a:effectLst/>
                <a:latin typeface="-apple-system"/>
              </a:rPr>
              <a:t>koristi</a:t>
            </a:r>
            <a:r>
              <a:rPr lang="en-GB" b="0" i="0" dirty="0">
                <a:effectLst/>
                <a:latin typeface="-apple-system"/>
              </a:rPr>
              <a:t> se </a:t>
            </a:r>
            <a:r>
              <a:rPr lang="en-GB" b="0" i="0" dirty="0" err="1">
                <a:effectLst/>
                <a:latin typeface="-apple-system"/>
              </a:rPr>
              <a:t>modernim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0" i="0" dirty="0" err="1">
                <a:effectLst/>
                <a:latin typeface="-apple-system"/>
              </a:rPr>
              <a:t>tehnologijama</a:t>
            </a:r>
            <a:r>
              <a:rPr lang="en-GB" b="0" i="0" dirty="0">
                <a:effectLst/>
                <a:latin typeface="-apple-system"/>
              </a:rPr>
              <a:t>. </a:t>
            </a:r>
            <a:r>
              <a:rPr lang="en-GB" b="0" i="0" dirty="0" err="1">
                <a:effectLst/>
                <a:latin typeface="-apple-system"/>
              </a:rPr>
              <a:t>Korišten</a:t>
            </a:r>
            <a:r>
              <a:rPr lang="en-GB" b="0" i="0" dirty="0">
                <a:effectLst/>
                <a:latin typeface="-apple-system"/>
              </a:rPr>
              <a:t> je Google Maps API </a:t>
            </a:r>
            <a:r>
              <a:rPr lang="en-GB" b="0" i="0" dirty="0" err="1">
                <a:effectLst/>
                <a:latin typeface="-apple-system"/>
              </a:rPr>
              <a:t>te</a:t>
            </a:r>
            <a:r>
              <a:rPr lang="en-GB" b="0" i="0" dirty="0">
                <a:effectLst/>
                <a:latin typeface="-apple-system"/>
              </a:rPr>
              <a:t> OAuth2 za </a:t>
            </a:r>
            <a:r>
              <a:rPr lang="en-GB" b="0" i="0" dirty="0" err="1">
                <a:effectLst/>
                <a:latin typeface="-apple-system"/>
              </a:rPr>
              <a:t>autentifikaciju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0" i="0" dirty="0" err="1">
                <a:effectLst/>
                <a:latin typeface="-apple-system"/>
              </a:rPr>
              <a:t>pri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0" i="0" dirty="0" err="1">
                <a:effectLst/>
                <a:latin typeface="-apple-system"/>
              </a:rPr>
              <a:t>registriranju</a:t>
            </a:r>
            <a:r>
              <a:rPr lang="en-GB" b="0" i="0" dirty="0">
                <a:effectLst/>
                <a:latin typeface="-apple-system"/>
              </a:rPr>
              <a:t> i </a:t>
            </a:r>
            <a:r>
              <a:rPr lang="en-GB" b="0" i="0" dirty="0" err="1">
                <a:effectLst/>
                <a:latin typeface="-apple-system"/>
              </a:rPr>
              <a:t>ulogiravanju</a:t>
            </a:r>
            <a:r>
              <a:rPr lang="en-GB" b="0" i="0" dirty="0">
                <a:effectLst/>
                <a:latin typeface="-apple-system"/>
              </a:rPr>
              <a:t>. </a:t>
            </a:r>
            <a:r>
              <a:rPr lang="en-GB" b="0" i="0" dirty="0" err="1">
                <a:effectLst/>
                <a:latin typeface="-apple-system"/>
              </a:rPr>
              <a:t>Aplikacija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0" i="0" dirty="0" err="1">
                <a:effectLst/>
                <a:latin typeface="-apple-system"/>
              </a:rPr>
              <a:t>ima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0" i="0" dirty="0" err="1">
                <a:effectLst/>
                <a:latin typeface="-apple-system"/>
              </a:rPr>
              <a:t>puno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0" i="0" dirty="0" err="1">
                <a:effectLst/>
                <a:latin typeface="-apple-system"/>
              </a:rPr>
              <a:t>featurea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0" i="0" dirty="0" err="1">
                <a:effectLst/>
                <a:latin typeface="-apple-system"/>
              </a:rPr>
              <a:t>te</a:t>
            </a:r>
            <a:r>
              <a:rPr lang="en-GB" b="0" i="0" dirty="0">
                <a:effectLst/>
                <a:latin typeface="-apple-system"/>
              </a:rPr>
              <a:t> bi se </a:t>
            </a:r>
            <a:r>
              <a:rPr lang="en-GB" b="0" i="0" dirty="0" err="1">
                <a:effectLst/>
                <a:latin typeface="-apple-system"/>
              </a:rPr>
              <a:t>njom</a:t>
            </a:r>
            <a:r>
              <a:rPr lang="en-GB" dirty="0" err="1">
                <a:latin typeface="-apple-system"/>
              </a:rPr>
              <a:t>e</a:t>
            </a:r>
            <a:r>
              <a:rPr lang="en-GB" dirty="0">
                <a:latin typeface="-apple-system"/>
              </a:rPr>
              <a:t> </a:t>
            </a:r>
            <a:r>
              <a:rPr lang="en-GB" dirty="0" err="1">
                <a:latin typeface="-apple-system"/>
              </a:rPr>
              <a:t>moglo</a:t>
            </a:r>
            <a:r>
              <a:rPr lang="en-GB" dirty="0">
                <a:latin typeface="-apple-system"/>
              </a:rPr>
              <a:t> </a:t>
            </a:r>
            <a:r>
              <a:rPr lang="en-GB" dirty="0" err="1">
                <a:latin typeface="-apple-system"/>
              </a:rPr>
              <a:t>koristiti</a:t>
            </a:r>
            <a:r>
              <a:rPr lang="en-GB" dirty="0">
                <a:latin typeface="-apple-system"/>
              </a:rPr>
              <a:t> u </a:t>
            </a:r>
            <a:r>
              <a:rPr lang="en-GB" dirty="0" err="1">
                <a:latin typeface="-apple-system"/>
              </a:rPr>
              <a:t>pravom</a:t>
            </a:r>
            <a:r>
              <a:rPr lang="en-GB" dirty="0">
                <a:latin typeface="-apple-system"/>
              </a:rPr>
              <a:t> </a:t>
            </a:r>
            <a:r>
              <a:rPr lang="en-GB" dirty="0" err="1">
                <a:latin typeface="-apple-system"/>
              </a:rPr>
              <a:t>životu</a:t>
            </a:r>
            <a:r>
              <a:rPr lang="en-GB" dirty="0">
                <a:latin typeface="-apple-system"/>
              </a:rPr>
              <a:t>.</a:t>
            </a:r>
            <a:endParaRPr lang="en-GB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9EAA3-DC2A-AA56-3BC1-0926A984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5F5FB5-AA2A-5010-8885-3A360A85A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0" r="14574"/>
          <a:stretch/>
        </p:blipFill>
        <p:spPr bwMode="auto">
          <a:xfrm>
            <a:off x="3403600" y="3809668"/>
            <a:ext cx="3086100" cy="256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Imena članova i odgovornosti</a:t>
            </a:r>
            <a:r>
              <a:rPr lang="en-GB" noProof="0" dirty="0"/>
              <a:t>:</a:t>
            </a:r>
            <a:endParaRPr lang="hr-HR" noProof="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Ema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Skoko</a:t>
            </a:r>
            <a:r>
              <a:rPr lang="en-GB" dirty="0">
                <a:latin typeface="-apple-system"/>
              </a:rPr>
              <a:t> – frontend, </a:t>
            </a:r>
            <a:r>
              <a:rPr lang="en-GB" dirty="0" err="1">
                <a:latin typeface="-apple-system"/>
              </a:rPr>
              <a:t>dizajn</a:t>
            </a:r>
            <a:endParaRPr lang="en-GB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Petar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Krtalić</a:t>
            </a:r>
            <a:r>
              <a:rPr lang="en-GB" b="0" i="0" dirty="0">
                <a:effectLst/>
                <a:latin typeface="-apple-system"/>
              </a:rPr>
              <a:t> - </a:t>
            </a:r>
            <a:r>
              <a:rPr lang="en-GB" b="0" i="0" dirty="0" err="1">
                <a:effectLst/>
                <a:latin typeface="-apple-system"/>
              </a:rPr>
              <a:t>frontenda</a:t>
            </a:r>
            <a:endParaRPr lang="en-GB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Ante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Perić</a:t>
            </a:r>
            <a:r>
              <a:rPr lang="en-GB" b="0" i="0" dirty="0">
                <a:effectLst/>
                <a:latin typeface="-apple-system"/>
              </a:rPr>
              <a:t> - backend</a:t>
            </a:r>
            <a:endParaRPr lang="en-GB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Vice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Sladovljev</a:t>
            </a:r>
            <a:r>
              <a:rPr lang="en-GB" dirty="0">
                <a:latin typeface="-apple-system"/>
              </a:rPr>
              <a:t> -</a:t>
            </a:r>
            <a:r>
              <a:rPr lang="en-GB" b="0" i="0" dirty="0">
                <a:effectLst/>
                <a:latin typeface="-apple-system"/>
              </a:rPr>
              <a:t> backend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Matija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Križević</a:t>
            </a:r>
            <a:r>
              <a:rPr lang="en-GB" b="0" i="0" dirty="0">
                <a:effectLst/>
                <a:latin typeface="-apple-system"/>
              </a:rPr>
              <a:t> - full-stack, </a:t>
            </a:r>
            <a:r>
              <a:rPr lang="en-GB" b="0" i="0" dirty="0" err="1">
                <a:effectLst/>
                <a:latin typeface="-apple-system"/>
              </a:rPr>
              <a:t>dokumentacija</a:t>
            </a:r>
            <a:endParaRPr lang="en-GB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-apple-system"/>
              </a:rPr>
              <a:t>Nikolas</a:t>
            </a:r>
            <a:r>
              <a:rPr lang="en-GB" b="0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Jarić</a:t>
            </a:r>
            <a:r>
              <a:rPr lang="en-GB" dirty="0">
                <a:latin typeface="-apple-system"/>
              </a:rPr>
              <a:t> - </a:t>
            </a:r>
            <a:r>
              <a:rPr lang="en-GB" b="0" i="0" dirty="0">
                <a:effectLst/>
                <a:latin typeface="-apple-system"/>
              </a:rPr>
              <a:t>team leader, full stack, </a:t>
            </a:r>
            <a:r>
              <a:rPr lang="en-GB" b="0" i="0" dirty="0" err="1">
                <a:effectLst/>
                <a:latin typeface="-apple-system"/>
              </a:rPr>
              <a:t>dokumentacija</a:t>
            </a:r>
            <a:endParaRPr lang="en-GB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5805B4-3EB9-7C45-AE57-55D51952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36" y="4411574"/>
            <a:ext cx="2377464" cy="23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en-GB" altLang="sr-Latn-RS" dirty="0" err="1"/>
              <a:t>Aplikacije</a:t>
            </a:r>
            <a:r>
              <a:rPr lang="en-GB" altLang="sr-Latn-RS" dirty="0"/>
              <a:t> </a:t>
            </a:r>
            <a:r>
              <a:rPr lang="en-GB" altLang="sr-Latn-RS" dirty="0" err="1"/>
              <a:t>riješava</a:t>
            </a:r>
            <a:r>
              <a:rPr lang="en-GB" altLang="sr-Latn-RS" dirty="0"/>
              <a:t> problem </a:t>
            </a:r>
            <a:r>
              <a:rPr lang="en-GB" altLang="sr-Latn-RS" dirty="0" err="1"/>
              <a:t>raspršenih</a:t>
            </a:r>
            <a:r>
              <a:rPr lang="en-GB" altLang="sr-Latn-RS" dirty="0"/>
              <a:t> </a:t>
            </a:r>
            <a:r>
              <a:rPr lang="en-GB" altLang="sr-Latn-RS" dirty="0" err="1"/>
              <a:t>informacija</a:t>
            </a:r>
            <a:r>
              <a:rPr lang="en-GB" altLang="sr-Latn-RS" dirty="0"/>
              <a:t> o </a:t>
            </a:r>
            <a:r>
              <a:rPr lang="en-GB" altLang="sr-Latn-RS" dirty="0" err="1"/>
              <a:t>kvizovima</a:t>
            </a:r>
            <a:r>
              <a:rPr lang="en-GB" altLang="sr-Latn-RS" dirty="0"/>
              <a:t>, </a:t>
            </a:r>
            <a:r>
              <a:rPr lang="en-GB" altLang="sr-Latn-RS" dirty="0" err="1"/>
              <a:t>načina</a:t>
            </a:r>
            <a:r>
              <a:rPr lang="en-GB" altLang="sr-Latn-RS" dirty="0"/>
              <a:t> </a:t>
            </a:r>
            <a:r>
              <a:rPr lang="en-GB" altLang="sr-Latn-RS" dirty="0" err="1"/>
              <a:t>reklamiranja</a:t>
            </a:r>
            <a:r>
              <a:rPr lang="en-GB" altLang="sr-Latn-RS" dirty="0"/>
              <a:t> i </a:t>
            </a:r>
            <a:r>
              <a:rPr lang="en-GB" altLang="sr-Latn-RS" dirty="0" err="1"/>
              <a:t>prijavljivanja</a:t>
            </a:r>
            <a:r>
              <a:rPr lang="en-GB" altLang="sr-Latn-RS" dirty="0"/>
              <a:t> </a:t>
            </a:r>
            <a:r>
              <a:rPr lang="en-GB" altLang="sr-Latn-RS" dirty="0" err="1"/>
              <a:t>na</a:t>
            </a:r>
            <a:r>
              <a:rPr lang="en-GB" altLang="sr-Latn-RS" dirty="0"/>
              <a:t> </a:t>
            </a:r>
            <a:r>
              <a:rPr lang="en-GB" altLang="sr-Latn-RS" dirty="0" err="1"/>
              <a:t>kvizove</a:t>
            </a:r>
            <a:endParaRPr lang="en-GB" altLang="sr-Latn-RS" dirty="0"/>
          </a:p>
          <a:p>
            <a:pPr lvl="0"/>
            <a:r>
              <a:rPr lang="hr-HR" altLang="sr-Latn-RS" u="sng" dirty="0"/>
              <a:t>Cilj</a:t>
            </a:r>
            <a:r>
              <a:rPr lang="hr-HR" altLang="sr-Latn-RS" dirty="0"/>
              <a:t>: Jednostavno pretraživanje, prijavljivanje i organizacija kvizova</a:t>
            </a:r>
            <a:endParaRPr lang="en-GB" altLang="sr-Latn-RS" dirty="0"/>
          </a:p>
          <a:p>
            <a:pPr lvl="0"/>
            <a:r>
              <a:rPr lang="en-GB" altLang="sr-Latn-RS" dirty="0" err="1"/>
              <a:t>Naša</a:t>
            </a:r>
            <a:r>
              <a:rPr lang="en-GB" altLang="sr-Latn-RS" dirty="0"/>
              <a:t> </a:t>
            </a:r>
            <a:r>
              <a:rPr lang="en-GB" altLang="sr-Latn-RS" dirty="0" err="1"/>
              <a:t>prednost</a:t>
            </a:r>
            <a:r>
              <a:rPr lang="en-GB" altLang="sr-Latn-RS" dirty="0"/>
              <a:t> </a:t>
            </a:r>
            <a:r>
              <a:rPr lang="en-GB" altLang="sr-Latn-RS" dirty="0" err="1"/>
              <a:t>su</a:t>
            </a:r>
            <a:r>
              <a:rPr lang="en-GB" altLang="sr-Latn-RS" dirty="0"/>
              <a:t> </a:t>
            </a:r>
            <a:r>
              <a:rPr lang="en-GB" altLang="sr-Latn-RS" dirty="0" err="1"/>
              <a:t>alati</a:t>
            </a:r>
            <a:r>
              <a:rPr lang="en-GB" altLang="sr-Latn-RS" dirty="0"/>
              <a:t> za </a:t>
            </a:r>
            <a:r>
              <a:rPr lang="en-GB" altLang="sr-Latn-RS" dirty="0" err="1"/>
              <a:t>korisnike</a:t>
            </a:r>
            <a:r>
              <a:rPr lang="en-GB" altLang="sr-Latn-RS" dirty="0"/>
              <a:t> </a:t>
            </a:r>
            <a:r>
              <a:rPr lang="en-GB" altLang="sr-Latn-RS" dirty="0" err="1"/>
              <a:t>te</a:t>
            </a:r>
            <a:r>
              <a:rPr lang="en-GB" altLang="sr-Latn-RS" dirty="0"/>
              <a:t> </a:t>
            </a:r>
            <a:r>
              <a:rPr lang="en-GB" altLang="sr-Latn-RS" dirty="0" err="1"/>
              <a:t>organizatore</a:t>
            </a:r>
            <a:endParaRPr lang="hr-HR" altLang="sr-Latn-RS" dirty="0"/>
          </a:p>
          <a:p>
            <a:pPr lvl="0"/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8B89B-755D-30B5-55C4-7C5EDE70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81" y="3009899"/>
            <a:ext cx="3217637" cy="32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Glavni funkcionalni zahtjevi</a:t>
            </a:r>
            <a:r>
              <a:rPr lang="hr-HR" b="1" i="1" dirty="0"/>
              <a:t>: </a:t>
            </a:r>
            <a:r>
              <a:rPr lang="hr-HR" dirty="0">
                <a:latin typeface="-apple-system"/>
              </a:rPr>
              <a:t>o</a:t>
            </a:r>
            <a:r>
              <a:rPr lang="hr-HR" b="0" i="0" dirty="0">
                <a:effectLst/>
                <a:latin typeface="-apple-system"/>
              </a:rPr>
              <a:t>rganizator može kreirati kviz, natjecatelji mogu pregledavati, pretraživati i prijaviti se na kvizove, prikaz kvizova na karti, administrator može upravljati korisničkim računima, kvizovima i recenzijama, aplikacija omogućava sigurno prijavljivanje/registraciju putem OAuth2</a:t>
            </a:r>
            <a:endParaRPr lang="hr-HR" i="1" noProof="0" dirty="0"/>
          </a:p>
          <a:p>
            <a:endParaRPr lang="hr-HR" i="1" noProof="0" dirty="0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7C6D1-6FE3-EC89-AC3B-207A31506426}"/>
              </a:ext>
            </a:extLst>
          </p:cNvPr>
          <p:cNvSpPr/>
          <p:nvPr/>
        </p:nvSpPr>
        <p:spPr>
          <a:xfrm>
            <a:off x="1159536" y="3691078"/>
            <a:ext cx="6548394" cy="246842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512E-61F0-1070-4F33-79BE905A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9402-90E1-DD30-5DB9-5E2A52B9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A407-E434-B95B-E457-D937C698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noProof="0" dirty="0"/>
              <a:t>Nefunkcionalni</a:t>
            </a:r>
            <a:r>
              <a:rPr lang="hr-HR" noProof="0" dirty="0"/>
              <a:t> </a:t>
            </a:r>
            <a:r>
              <a:rPr lang="hr-HR" b="1" noProof="0" dirty="0"/>
              <a:t>i zahtjevi</a:t>
            </a:r>
            <a:r>
              <a:rPr lang="hr-HR" noProof="0" dirty="0"/>
              <a:t> </a:t>
            </a:r>
            <a:r>
              <a:rPr lang="hr-HR" b="1" noProof="0" dirty="0"/>
              <a:t>domene</a:t>
            </a:r>
            <a:r>
              <a:rPr lang="hr-HR" noProof="0" dirty="0"/>
              <a:t> </a:t>
            </a:r>
            <a:r>
              <a:rPr lang="hr-HR" b="1" noProof="0" dirty="0"/>
              <a:t>primjene</a:t>
            </a:r>
            <a:r>
              <a:rPr lang="hr-HR" i="1" dirty="0"/>
              <a:t>: </a:t>
            </a:r>
            <a:r>
              <a:rPr lang="hr-HR" dirty="0">
                <a:latin typeface="-apple-system"/>
              </a:rPr>
              <a:t>v</a:t>
            </a:r>
            <a:r>
              <a:rPr lang="hr-HR" b="0" i="0" dirty="0">
                <a:effectLst/>
                <a:latin typeface="-apple-system"/>
              </a:rPr>
              <a:t>rijeme odziva aplikacije ne smije biti duže od 2-3 sekunde na prosječnoj brzini interneta za učitavanje stranica i </a:t>
            </a:r>
            <a:r>
              <a:rPr lang="hr-HR" b="0" i="0" dirty="0" err="1">
                <a:effectLst/>
                <a:latin typeface="-apple-system"/>
              </a:rPr>
              <a:t>feedova</a:t>
            </a:r>
            <a:r>
              <a:rPr lang="hr-HR" b="0" i="0" dirty="0">
                <a:effectLst/>
                <a:latin typeface="-apple-system"/>
              </a:rPr>
              <a:t>, sustav mora biti skalabilan i sposoban podržati stotine korisnika istovremeno bez značajnog smanjenja performansi, aplikacija mora biti kompatibilna s modernim web preglednicima, sustav mora biti pouzdan i siguran, jednostavno održavanje i korištenje sustava, visoka dostupnost (aplikacija mora biti dostupna najmanje 99,9% vremena)</a:t>
            </a:r>
            <a:endParaRPr lang="hr-HR" i="1" noProof="0" dirty="0"/>
          </a:p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675CD-1BB6-A539-1D8A-445A4DD3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996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Dijagram visoke razine koji prikazuje glavne korisnike i njihove interakcije s aplikacijom.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6" name="Slika 5" descr="Slika na kojoj se prikazuje tekst, dijagram, crtež&#10;&#10;Opis je automatski generiran">
            <a:extLst>
              <a:ext uri="{FF2B5EF4-FFF2-40B4-BE49-F238E27FC236}">
                <a16:creationId xmlns:a16="http://schemas.microsoft.com/office/drawing/2014/main" id="{039589B9-F09B-8DDC-8414-1446C60F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44" y="1889290"/>
            <a:ext cx="5872110" cy="49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 visokoj razini apstrakcije</a:t>
            </a:r>
          </a:p>
          <a:p>
            <a:r>
              <a:rPr lang="hr-HR" noProof="0" dirty="0"/>
              <a:t>Dijagram arhitekture (komponente, slojevi, povezivanje).</a:t>
            </a:r>
          </a:p>
          <a:p>
            <a:r>
              <a:rPr lang="hr-HR" i="1" noProof="0" dirty="0"/>
              <a:t>Po potrebi: UML dijagram razreda i razmještaja.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pic>
        <p:nvPicPr>
          <p:cNvPr id="6" name="Slika 5" descr="Slika na kojoj se prikazuje tekst, dijagram, snimka zaslona, Plan&#10;&#10;Opis je automatski generiran">
            <a:extLst>
              <a:ext uri="{FF2B5EF4-FFF2-40B4-BE49-F238E27FC236}">
                <a16:creationId xmlns:a16="http://schemas.microsoft.com/office/drawing/2014/main" id="{C28AAD84-6073-F8DC-0569-47F7CE7E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538797"/>
            <a:ext cx="4380812" cy="3547872"/>
          </a:xfrm>
          <a:prstGeom prst="rect">
            <a:avLst/>
          </a:prstGeom>
        </p:spPr>
      </p:pic>
      <p:pic>
        <p:nvPicPr>
          <p:cNvPr id="8" name="Slika 7" descr="Slika na kojoj se prikazuje tekst, dijagram, snimka zaslona, Trokut&#10;&#10;Opis je automatski generiran">
            <a:extLst>
              <a:ext uri="{FF2B5EF4-FFF2-40B4-BE49-F238E27FC236}">
                <a16:creationId xmlns:a16="http://schemas.microsoft.com/office/drawing/2014/main" id="{8260A238-107D-7BAA-5D2A-614E82C0D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" y="4074742"/>
            <a:ext cx="4390380" cy="23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1307</TotalTime>
  <Words>780</Words>
  <Application>Microsoft Office PowerPoint</Application>
  <PresentationFormat>On-screen Show (4:3)</PresentationFormat>
  <Paragraphs>129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ＭＳ Ｐゴシック</vt:lpstr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Quizfinder</vt:lpstr>
      <vt:lpstr>Sadržaj</vt:lpstr>
      <vt:lpstr>OPIS ZADATKA</vt:lpstr>
      <vt:lpstr>Članovi grupe</vt:lpstr>
      <vt:lpstr>O projektu</vt:lpstr>
      <vt:lpstr>Pregled zahtjeva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Organizacija rada</vt:lpstr>
      <vt:lpstr>Demonstracija aplikacije</vt:lpstr>
      <vt:lpstr>Demonstracija aplikacije</vt:lpstr>
      <vt:lpstr>Demonstracija aplikacije</vt:lpstr>
      <vt:lpstr>Demonstracija aplikacije</vt:lpstr>
      <vt:lpstr>Demonstracija aplikacije</vt:lpstr>
      <vt:lpstr>Demonstracija aplikacije</vt:lpstr>
      <vt:lpstr>Demonstracija aplikacije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reedplays312@gmail.com</cp:lastModifiedBy>
  <cp:revision>30</cp:revision>
  <dcterms:created xsi:type="dcterms:W3CDTF">2016-01-18T13:10:52Z</dcterms:created>
  <dcterms:modified xsi:type="dcterms:W3CDTF">2025-01-24T21:46:34Z</dcterms:modified>
</cp:coreProperties>
</file>