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8"/>
  </p:notesMasterIdLst>
  <p:sldIdLst>
    <p:sldId id="256" r:id="rId2"/>
    <p:sldId id="289" r:id="rId3"/>
    <p:sldId id="259" r:id="rId4"/>
    <p:sldId id="260" r:id="rId5"/>
    <p:sldId id="263" r:id="rId6"/>
    <p:sldId id="273" r:id="rId7"/>
    <p:sldId id="286" r:id="rId8"/>
    <p:sldId id="274" r:id="rId9"/>
    <p:sldId id="275" r:id="rId10"/>
    <p:sldId id="276" r:id="rId11"/>
    <p:sldId id="277" r:id="rId12"/>
    <p:sldId id="258" r:id="rId13"/>
    <p:sldId id="278" r:id="rId14"/>
    <p:sldId id="279" r:id="rId15"/>
    <p:sldId id="280" r:id="rId16"/>
    <p:sldId id="288" r:id="rId17"/>
    <p:sldId id="264" r:id="rId18"/>
    <p:sldId id="265" r:id="rId19"/>
    <p:sldId id="266" r:id="rId20"/>
    <p:sldId id="267" r:id="rId21"/>
    <p:sldId id="268" r:id="rId22"/>
    <p:sldId id="272" r:id="rId23"/>
    <p:sldId id="302" r:id="rId24"/>
    <p:sldId id="303" r:id="rId25"/>
    <p:sldId id="304" r:id="rId26"/>
    <p:sldId id="305" r:id="rId27"/>
    <p:sldId id="281" r:id="rId28"/>
    <p:sldId id="282" r:id="rId29"/>
    <p:sldId id="283" r:id="rId30"/>
    <p:sldId id="284" r:id="rId31"/>
    <p:sldId id="285" r:id="rId32"/>
    <p:sldId id="287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1" r:id="rId44"/>
    <p:sldId id="300" r:id="rId45"/>
    <p:sldId id="306" r:id="rId46"/>
    <p:sldId id="307" r:id="rId47"/>
    <p:sldId id="308" r:id="rId48"/>
    <p:sldId id="309" r:id="rId49"/>
    <p:sldId id="311" r:id="rId50"/>
    <p:sldId id="313" r:id="rId51"/>
    <p:sldId id="315" r:id="rId52"/>
    <p:sldId id="316" r:id="rId53"/>
    <p:sldId id="317" r:id="rId54"/>
    <p:sldId id="318" r:id="rId55"/>
    <p:sldId id="262" r:id="rId56"/>
    <p:sldId id="257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28A0D139-A311-4AFE-888E-E07E58338C24}">
          <p14:sldIdLst>
            <p14:sldId id="256"/>
          </p14:sldIdLst>
        </p14:section>
        <p14:section name="Theory" id="{72212475-A56F-4F7F-BFA3-3775E160700A}">
          <p14:sldIdLst>
            <p14:sldId id="289"/>
            <p14:sldId id="259"/>
            <p14:sldId id="260"/>
            <p14:sldId id="263"/>
            <p14:sldId id="273"/>
            <p14:sldId id="286"/>
            <p14:sldId id="274"/>
            <p14:sldId id="275"/>
            <p14:sldId id="276"/>
            <p14:sldId id="277"/>
            <p14:sldId id="258"/>
            <p14:sldId id="278"/>
            <p14:sldId id="279"/>
            <p14:sldId id="280"/>
          </p14:sldIdLst>
        </p14:section>
        <p14:section name="Workshop Prep" id="{48F9355F-AFB4-4481-9441-107F36D2CA73}">
          <p14:sldIdLst>
            <p14:sldId id="288"/>
            <p14:sldId id="264"/>
            <p14:sldId id="265"/>
            <p14:sldId id="266"/>
            <p14:sldId id="267"/>
            <p14:sldId id="268"/>
            <p14:sldId id="272"/>
          </p14:sldIdLst>
        </p14:section>
        <p14:section name="Workshop Step 0" id="{A2042F51-4A7E-4E2A-82F2-661D87B2B85D}">
          <p14:sldIdLst>
            <p14:sldId id="302"/>
            <p14:sldId id="303"/>
            <p14:sldId id="304"/>
            <p14:sldId id="305"/>
          </p14:sldIdLst>
        </p14:section>
        <p14:section name="Workshop Step 1" id="{28CB90B1-8416-4A08-B273-BD9750F29FF6}">
          <p14:sldIdLst>
            <p14:sldId id="281"/>
            <p14:sldId id="282"/>
            <p14:sldId id="283"/>
            <p14:sldId id="284"/>
            <p14:sldId id="285"/>
            <p14:sldId id="287"/>
          </p14:sldIdLst>
        </p14:section>
        <p14:section name="Workshop Step 2" id="{1410A31E-A339-4E42-AC32-8D1D509BF201}">
          <p14:sldIdLst>
            <p14:sldId id="290"/>
            <p14:sldId id="291"/>
            <p14:sldId id="292"/>
          </p14:sldIdLst>
        </p14:section>
        <p14:section name="Workshop Step 3" id="{3FAE22F3-ADEF-4AC6-A12F-52CA9E15F77A}">
          <p14:sldIdLst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Workshop Step 4" id="{A6366A60-7821-4D78-9174-2806D22F544E}">
          <p14:sldIdLst>
            <p14:sldId id="299"/>
            <p14:sldId id="301"/>
            <p14:sldId id="300"/>
          </p14:sldIdLst>
        </p14:section>
        <p14:section name="Workshop Step 5" id="{E52FF7EC-8DAC-43A2-80B0-2F44013539B6}">
          <p14:sldIdLst>
            <p14:sldId id="306"/>
            <p14:sldId id="307"/>
            <p14:sldId id="308"/>
            <p14:sldId id="309"/>
            <p14:sldId id="311"/>
            <p14:sldId id="313"/>
            <p14:sldId id="315"/>
            <p14:sldId id="316"/>
            <p14:sldId id="317"/>
            <p14:sldId id="318"/>
          </p14:sldIdLst>
        </p14:section>
        <p14:section name="Finale" id="{91783DD5-7089-45B9-BF26-F4571BF1F44F}">
          <p14:sldIdLst>
            <p14:sldId id="262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A3"/>
    <a:srgbClr val="FAFBF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7647C9E0-3B7F-42D9-A75B-AA2529B975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EA1065CB-5F9B-413A-811F-DF86F980322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9E8B8-7671-4AC4-AF06-ED9F3DB2C10A}" type="datetimeFigureOut">
              <a:rPr lang="el-GR" smtClean="0"/>
              <a:t>02/11/2019</a:t>
            </a:fld>
            <a:endParaRPr lang="el-GR"/>
          </a:p>
        </p:txBody>
      </p:sp>
      <p:sp>
        <p:nvSpPr>
          <p:cNvPr id="4" name="Θέση εικόνας διαφάνειας 3">
            <a:extLst>
              <a:ext uri="{FF2B5EF4-FFF2-40B4-BE49-F238E27FC236}">
                <a16:creationId xmlns:a16="http://schemas.microsoft.com/office/drawing/2014/main" id="{B3D81117-BA7E-4FCD-A955-51E7E53B2C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>
            <a:extLst>
              <a:ext uri="{FF2B5EF4-FFF2-40B4-BE49-F238E27FC236}">
                <a16:creationId xmlns:a16="http://schemas.microsoft.com/office/drawing/2014/main" id="{94008C42-4724-4118-B85A-12BD84E98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D21C166-75BC-4053-9082-054ADE160A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9A64BF9-C244-4593-B265-65512D4B44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981AE-8EB7-4A3A-8574-7B450EA5295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759F-954C-42F0-8742-C47DD921B9DB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B698-DF33-45AF-B05F-E64AD97A9BA1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0D20-5968-4041-95C8-D6A1A606961A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9148-1249-4549-8041-D7B8D3A4969A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71FE-C42C-4E69-82F3-F082AEEF3AAD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ACB6-F9F8-4FAF-8810-A3264FE589FC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FBBE-1588-4450-AC35-606F4EC76D65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95A4-9F62-4E94-96AF-98989019060B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55BD-DE6F-4F50-A799-132534622F48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20CD-529B-4344-917F-956DA8EC2668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A548-62E8-47E5-8F65-5C61367860AA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C1C9-A468-4BEC-ADBF-A4BB90FD3D2D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00D2-BAA3-402C-8AB7-865353B51968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5CB3-94C7-46A9-91C2-87EB33823602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401-5E48-4716-AD7E-EAD4983D150A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C6195-4A4E-41F2-B28B-B4BA1F3E8EBE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2482-B171-4AFC-B6E7-F023883CDC5E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49F362-792B-4CD5-8327-EA194BE3971A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3.jpg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-scm.com/download/mac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B4A7056-0716-4A63-BA8B-6FCE131DD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9871" y="1325880"/>
            <a:ext cx="6085115" cy="3066507"/>
          </a:xfrm>
        </p:spPr>
        <p:txBody>
          <a:bodyPr>
            <a:normAutofit/>
          </a:bodyPr>
          <a:lstStyle/>
          <a:p>
            <a:r>
              <a:rPr lang="en-US" sz="7400" dirty="0"/>
              <a:t>Git &amp; GitHub Workshop</a:t>
            </a:r>
            <a:endParaRPr lang="el-GR" sz="7400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48D0F5C-E4BE-4EE5-A4FF-A429155B1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9871" y="4588329"/>
            <a:ext cx="5604429" cy="1621508"/>
          </a:xfrm>
        </p:spPr>
        <p:txBody>
          <a:bodyPr>
            <a:normAutofit/>
          </a:bodyPr>
          <a:lstStyle/>
          <a:p>
            <a:r>
              <a:rPr lang="en-US" sz="2200" dirty="0"/>
              <a:t>A Small Introduction</a:t>
            </a:r>
            <a:endParaRPr lang="el-GR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2FE664-7AE1-4FD5-8D98-7169F9B2F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4447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6">
            <a:extLst>
              <a:ext uri="{FF2B5EF4-FFF2-40B4-BE49-F238E27FC236}">
                <a16:creationId xmlns:a16="http://schemas.microsoft.com/office/drawing/2014/main" id="{07FB68D8-E42A-45A3-85FF-A75B3E77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20355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378AFD60-F48C-4B53-86B2-50EA0728E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144846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80D7A358-D9E4-46DC-B5B6-FF3A82530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54" y="1045047"/>
            <a:ext cx="3990829" cy="3990829"/>
          </a:xfrm>
          <a:prstGeom prst="rect">
            <a:avLst/>
          </a:prstGeom>
          <a:effectLst/>
        </p:spPr>
      </p:pic>
      <p:sp>
        <p:nvSpPr>
          <p:cNvPr id="4" name="Υπότιτλος 2">
            <a:extLst>
              <a:ext uri="{FF2B5EF4-FFF2-40B4-BE49-F238E27FC236}">
                <a16:creationId xmlns:a16="http://schemas.microsoft.com/office/drawing/2014/main" id="{867DCDE8-3A3B-4139-AEC1-8A61E7D9DED9}"/>
              </a:ext>
            </a:extLst>
          </p:cNvPr>
          <p:cNvSpPr txBox="1">
            <a:spLocks/>
          </p:cNvSpPr>
          <p:nvPr/>
        </p:nvSpPr>
        <p:spPr>
          <a:xfrm>
            <a:off x="9556972" y="5663852"/>
            <a:ext cx="1987328" cy="3486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/>
              <a:t>Nikolas Kostakis</a:t>
            </a:r>
            <a:endParaRPr lang="el-G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EEB3B-56ED-480C-B889-C46A1A9A7E51}"/>
              </a:ext>
            </a:extLst>
          </p:cNvPr>
          <p:cNvSpPr txBox="1"/>
          <p:nvPr/>
        </p:nvSpPr>
        <p:spPr>
          <a:xfrm>
            <a:off x="740350" y="5231752"/>
            <a:ext cx="37978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6CA3"/>
                </a:solidFill>
              </a:rPr>
              <a:t>IEEE</a:t>
            </a:r>
            <a:r>
              <a:rPr lang="en-US" sz="2800" b="1" dirty="0">
                <a:solidFill>
                  <a:srgbClr val="006CA3"/>
                </a:solidFill>
              </a:rPr>
              <a:t> Student Branch</a:t>
            </a:r>
          </a:p>
          <a:p>
            <a:r>
              <a:rPr lang="en-US" sz="2800" b="1" dirty="0">
                <a:solidFill>
                  <a:srgbClr val="006CA3"/>
                </a:solidFill>
              </a:rPr>
              <a:t>University of Thessaly</a:t>
            </a:r>
            <a:endParaRPr lang="el-GR" sz="2800" b="1" dirty="0">
              <a:solidFill>
                <a:srgbClr val="006C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40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DDEC5E3-DDAF-4EE4-86DE-C3500967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Nice, but is that all?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9490EE7-C169-4203-B630-A90C8D81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 at all! In fact, git has more features that make it more robust (but we will not see them in the workshop):</a:t>
            </a:r>
          </a:p>
          <a:p>
            <a:pPr lvl="1"/>
            <a:r>
              <a:rPr lang="en-US" sz="2200" dirty="0"/>
              <a:t>Tags</a:t>
            </a:r>
          </a:p>
          <a:p>
            <a:pPr lvl="2"/>
            <a:r>
              <a:rPr lang="en-US" sz="2000" dirty="0"/>
              <a:t>Mark specific commits with a label to identify/find/promote it.</a:t>
            </a:r>
          </a:p>
          <a:p>
            <a:pPr lvl="1"/>
            <a:r>
              <a:rPr lang="en-US" sz="2200" dirty="0"/>
              <a:t>Submodules</a:t>
            </a:r>
          </a:p>
          <a:p>
            <a:pPr lvl="2"/>
            <a:r>
              <a:rPr lang="en-US" sz="2000" dirty="0"/>
              <a:t>Use different git repositories/projects as part of your project.</a:t>
            </a:r>
          </a:p>
          <a:p>
            <a:pPr lvl="1"/>
            <a:r>
              <a:rPr lang="en-US" sz="2200" dirty="0"/>
              <a:t>Branches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C3744189-E005-4148-A2DD-6A9FBB19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1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36320C5-EBB5-4895-B79E-47911C39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Branches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B906D9E0-4808-4D7E-8F0B-2FBC30C0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DA9F24ED-3579-42CA-8D96-F3CF79772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16" y="679572"/>
            <a:ext cx="6972393" cy="530106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0662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606BE1-5C9D-440B-9676-903271A2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GitHub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622922D-CF67-4DF9-B5CB-E3E26D16C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01837" y="4763342"/>
            <a:ext cx="3342462" cy="148505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b="0" i="0" kern="1200" cap="all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41F90E4-751E-48E0-ACBF-D1330895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6001520-0A6E-4E24-9CDB-D00F8CB26F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7" r="2" b="595"/>
          <a:stretch/>
        </p:blipFill>
        <p:spPr>
          <a:xfrm>
            <a:off x="607848" y="609601"/>
            <a:ext cx="6946288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8182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09A3855-D1A5-48D6-8621-B87215EF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C704F91-BF85-4C8A-90DB-ABFEE8717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GitHub is a code hosting platform for version control and collaboration. It lets you and others work together on projects from anywhere.</a:t>
            </a:r>
          </a:p>
          <a:p>
            <a:endParaRPr lang="en-US" sz="2400" dirty="0"/>
          </a:p>
          <a:p>
            <a:r>
              <a:rPr lang="en-US" sz="2400" dirty="0"/>
              <a:t>It supports remote repositories, which are either public or private, and for those it supports wikis, custom webpages, issue tracking etc.</a:t>
            </a:r>
          </a:p>
          <a:p>
            <a:endParaRPr lang="en-US" sz="2400" dirty="0"/>
          </a:p>
          <a:p>
            <a:r>
              <a:rPr lang="en-US" sz="2400" dirty="0"/>
              <a:t>GitHub is the largest code hosting platform.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A0CDC60-2395-4269-A198-1B8D4BBE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45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EAF38DE-626F-471A-91BF-DD434857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1B688EF4-6074-479A-9E93-C63544677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76" y="449641"/>
            <a:ext cx="10363168" cy="5725651"/>
          </a:xfrm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15E1D2F8-04B3-4BAE-9320-BB940C70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06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138FE85-40E8-4563-8922-7D542AF0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any other </a:t>
            </a:r>
            <a:r>
              <a:rPr lang="en-US" sz="4400" dirty="0"/>
              <a:t>code hosting platforms?</a:t>
            </a:r>
            <a:endParaRPr lang="el-GR" dirty="0"/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5F73A720-4280-4847-9582-FF71F237C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4633" y="2104373"/>
            <a:ext cx="3429000" cy="3429000"/>
          </a:xfrm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DFAC549-5702-408C-B683-41428D2F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FE2E51B2-2413-43AC-ABD7-9C4045B9C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368" y="2104373"/>
            <a:ext cx="378327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3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36320C5-EBB5-4895-B79E-47911C39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9" y="1454964"/>
            <a:ext cx="3342460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Workshop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DA9F24ED-3579-42CA-8D96-F3CF797722B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2" b="9214"/>
          <a:stretch/>
        </p:blipFill>
        <p:spPr>
          <a:xfrm>
            <a:off x="-1" y="10"/>
            <a:ext cx="7554140" cy="6857990"/>
          </a:xfrm>
          <a:prstGeom prst="rect">
            <a:avLst/>
          </a:prstGeom>
        </p:spPr>
      </p:pic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B906D9E0-4808-4D7E-8F0B-2FBC30C0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lvl="0" indent="0" defTabSz="91440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R="0" lvl="0" indent="0" defTabSz="91440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A655D115-E6F8-4C10-B72C-EA72CECA99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9309904" y="4591178"/>
            <a:ext cx="2793892" cy="2793892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B40018DE-7EE2-435B-BB7E-56C53D0038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87857" y="5468618"/>
            <a:ext cx="1894351" cy="1894351"/>
          </a:xfrm>
          <a:prstGeom prst="rect">
            <a:avLst/>
          </a:prstGeom>
        </p:spPr>
      </p:pic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3D7AC536-4AF0-4BC8-8011-0DEC79DC0C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1398" y="2057400"/>
            <a:ext cx="3810002" cy="214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4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FB9F3E9D-E178-4613-B51C-BFD449EA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12" y="1454963"/>
            <a:ext cx="4802187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Install Git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A98D245E-6ADC-4639-8C37-284546FD8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2112" y="4763342"/>
            <a:ext cx="4802187" cy="148505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b="0" i="0" kern="1200" cap="all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78FD69E9-6AB7-4922-90CA-7227B933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1F84B43F-02ED-4A68-9872-3C02D4DF66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01" b="1"/>
          <a:stretch/>
        </p:blipFill>
        <p:spPr>
          <a:xfrm>
            <a:off x="607848" y="609601"/>
            <a:ext cx="5486561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6799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DE5ADDF0-AB58-4E2F-915C-62C24ED6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</a:t>
            </a:r>
            <a:endParaRPr lang="el-GR" dirty="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8A8E176B-2A9A-4BAF-BD31-3FC9AE491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can easily install Git in all major Operating Systems:</a:t>
            </a:r>
          </a:p>
          <a:p>
            <a:pPr lvl="1"/>
            <a:r>
              <a:rPr lang="en-US" sz="2400" dirty="0"/>
              <a:t>Linux</a:t>
            </a:r>
          </a:p>
          <a:p>
            <a:pPr lvl="1"/>
            <a:r>
              <a:rPr lang="en-US" sz="2400" dirty="0"/>
              <a:t>Windows</a:t>
            </a:r>
          </a:p>
          <a:p>
            <a:pPr lvl="1"/>
            <a:r>
              <a:rPr lang="en-US" sz="2400" dirty="0"/>
              <a:t>Mac</a:t>
            </a:r>
            <a:endParaRPr lang="el-GR" sz="2400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6B6CB9D-8F5F-4AC1-89E6-81F2C796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21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3EDBCF0-89BF-4A4B-8353-3EE422CF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 on Linux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6BCD7BE-F301-47E2-954E-702F6B6EB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40392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To install git on Linux, open a terminal and write the following command: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your_package_manager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install git</a:t>
            </a:r>
          </a:p>
          <a:p>
            <a:pPr lvl="1"/>
            <a:r>
              <a:rPr lang="en-US" sz="2400" dirty="0"/>
              <a:t>Your package manager is different based on your distro:</a:t>
            </a:r>
          </a:p>
          <a:p>
            <a:pPr lvl="2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en-US" sz="2000" dirty="0"/>
              <a:t> for Ubuntu</a:t>
            </a:r>
          </a:p>
          <a:p>
            <a:pPr lvl="2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r>
              <a:rPr lang="en-US" sz="2000" dirty="0"/>
              <a:t> for Fedora</a:t>
            </a:r>
          </a:p>
          <a:p>
            <a:pPr lvl="2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packman</a:t>
            </a:r>
            <a:r>
              <a:rPr lang="en-US" sz="2000" dirty="0"/>
              <a:t> for Arch Linux</a:t>
            </a:r>
          </a:p>
          <a:p>
            <a:pPr lvl="2"/>
            <a:r>
              <a:rPr lang="en-US" sz="2000" dirty="0"/>
              <a:t>etc.</a:t>
            </a:r>
          </a:p>
          <a:p>
            <a:endParaRPr lang="el-GR" sz="2800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5D6D2DE-82F7-4AD3-9EFB-267F9792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0A30FA5-63B9-461C-B052-E5C75FB9CF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508" y="3789040"/>
            <a:ext cx="2604492" cy="30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0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7A2B17-D3E0-4B38-823F-45312C0B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92A21B-8E82-4396-A130-C7531DF0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ACA9027C-9377-4A86-A639-42BA502AD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423EDA5B-B414-4C7C-8CBA-3D9D79973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489097A-EA06-418E-BDF9-5726BB5BC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4800" b="0" i="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28C68D90-CB3C-47DC-95B3-F60E715F6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35458" y="729143"/>
            <a:ext cx="9150807" cy="3202782"/>
          </a:xfrm>
          <a:prstGeom prst="rect">
            <a:avLst/>
          </a:prstGeom>
          <a:effectLst/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2311A217-74CC-47E2-822C-C1F2BFF9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z="2800" b="0" i="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2</a:t>
            </a:fld>
            <a:endParaRPr lang="en-US" sz="2800" b="0" i="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Εικόνα 19">
            <a:extLst>
              <a:ext uri="{FF2B5EF4-FFF2-40B4-BE49-F238E27FC236}">
                <a16:creationId xmlns:a16="http://schemas.microsoft.com/office/drawing/2014/main" id="{CAEBBCD6-7187-4BA9-8833-4A12A0C694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-6"/>
            <a:ext cx="729149" cy="729149"/>
          </a:xfrm>
          <a:prstGeom prst="rect">
            <a:avLst/>
          </a:prstGeom>
        </p:spPr>
      </p:pic>
      <p:pic>
        <p:nvPicPr>
          <p:cNvPr id="22" name="Εικόνα 21">
            <a:extLst>
              <a:ext uri="{FF2B5EF4-FFF2-40B4-BE49-F238E27FC236}">
                <a16:creationId xmlns:a16="http://schemas.microsoft.com/office/drawing/2014/main" id="{97BEE74A-9692-4488-BBCD-B55DB43FC4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1602994" y="0"/>
            <a:ext cx="586035" cy="58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21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0076742-1A95-4A3F-A41A-950862F1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 </a:t>
            </a:r>
            <a:r>
              <a:rPr lang="en-US"/>
              <a:t>on Mac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5CD1811-914F-4A5C-8B8D-C9B998D7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install git on macOS, there are two routs to follow:</a:t>
            </a:r>
          </a:p>
          <a:p>
            <a:pPr lvl="1"/>
            <a:r>
              <a:rPr lang="en-US" sz="2400" dirty="0"/>
              <a:t>Open a terminal and type:</a:t>
            </a:r>
          </a:p>
          <a:p>
            <a:pPr lvl="2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–-version</a:t>
            </a:r>
            <a:r>
              <a:rPr lang="en-US" sz="2000" dirty="0"/>
              <a:t> and follow the instructions</a:t>
            </a:r>
          </a:p>
          <a:p>
            <a:pPr lvl="1"/>
            <a:r>
              <a:rPr lang="en-US" sz="2400" dirty="0"/>
              <a:t>Go to the following link and download the installer:</a:t>
            </a:r>
          </a:p>
          <a:p>
            <a:pPr lvl="2"/>
            <a:r>
              <a:rPr lang="en-US" sz="2000" dirty="0">
                <a:hlinkClick r:id="rId2"/>
              </a:rPr>
              <a:t>https://git-scm.com/download/mac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EA10F9B6-A68C-416B-BCDA-CD53D213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48AC19D8-31AD-48EC-BA90-9CD50A509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3" y="4270015"/>
            <a:ext cx="2053247" cy="252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18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EA9289A-A615-4520-9EC9-129EE670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 on Windows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1D5FC87-F20A-4964-88BE-9B7C70B93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install git on Windows, go to the following link:</a:t>
            </a:r>
          </a:p>
          <a:p>
            <a:pPr lvl="1"/>
            <a:r>
              <a:rPr lang="en-US" sz="2400" dirty="0">
                <a:hlinkClick r:id="rId2"/>
              </a:rPr>
              <a:t>https://git-scm.com/download/win</a:t>
            </a:r>
            <a:endParaRPr lang="en-US" sz="2400" dirty="0"/>
          </a:p>
          <a:p>
            <a:pPr lvl="1"/>
            <a:r>
              <a:rPr lang="en-US" sz="2400" dirty="0"/>
              <a:t>If you have enabled the Developer Tools, you can install a Linux terminal and follow the corresponding step. </a:t>
            </a:r>
          </a:p>
          <a:p>
            <a:pPr marL="0" indent="0">
              <a:buNone/>
            </a:pPr>
            <a:endParaRPr lang="el-GR" sz="2800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20BE17B5-D10E-4557-BEAC-756DA606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CAEDAC02-5828-4777-ADF2-89E74FDE9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040" y="3789040"/>
            <a:ext cx="3068960" cy="30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00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FB9F3E9D-E178-4613-B51C-BFD449EA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12" y="1454963"/>
            <a:ext cx="4802187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Let’s dig </a:t>
            </a:r>
            <a:r>
              <a:rPr lang="en-US" sz="7200" dirty="0"/>
              <a:t>into it!</a:t>
            </a:r>
            <a:endParaRPr lang="en-US" sz="72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A98D245E-6ADC-4639-8C37-284546FD8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2112" y="4763342"/>
            <a:ext cx="4802187" cy="14850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Not literally…</a:t>
            </a:r>
            <a:endParaRPr lang="en-US" sz="2000" b="0" i="0" kern="1200" cap="all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78FD69E9-6AB7-4922-90CA-7227B933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1F84B43F-02ED-4A68-9872-3C02D4DF6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48" y="685719"/>
            <a:ext cx="5486561" cy="54865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3284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37B648B-5AD0-425C-A3A9-F9040872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</a:t>
            </a:r>
            <a:br>
              <a:rPr lang="en-US" dirty="0"/>
            </a:br>
            <a:r>
              <a:rPr lang="en-US" dirty="0"/>
              <a:t>Configuration</a:t>
            </a:r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4E7F978-50EE-4A38-B979-133966F14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8CB78B6E-ACED-484E-906C-4F646827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886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81F087F-0722-4EFE-B701-B14708C2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</a:t>
            </a:r>
            <a:br>
              <a:rPr lang="en-US" dirty="0"/>
            </a:br>
            <a:r>
              <a:rPr lang="en-US" dirty="0"/>
              <a:t>Configuration</a:t>
            </a:r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D66433C-83D2-49CE-AC46-EA37A2554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/ Mac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159849D-230E-4301-97E8-B1EB47EC5C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Open a terminal.</a:t>
            </a:r>
            <a:endParaRPr lang="el-G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4405EAA7-8D03-4CEE-A6B3-3972B044F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Windows</a:t>
            </a:r>
            <a:endParaRPr lang="el-GR" dirty="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71A4FC7A-DC40-47CC-A3B0-B1B81D8847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Right-click in an empty space.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Click on the option: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Bash Here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6D74D65-155F-4C9F-AB4B-AF0CB828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14384057-0993-477C-86DD-6DF63F3B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95" y="3203530"/>
            <a:ext cx="4396339" cy="98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36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AFB50B5-3FA6-424A-A8F4-D811C740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</a:t>
            </a:r>
            <a:br>
              <a:rPr lang="en-US" dirty="0"/>
            </a:br>
            <a:r>
              <a:rPr lang="en-US" dirty="0"/>
              <a:t>Configuration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057D70F-506F-4925-82E7-235A003A5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100" dirty="0"/>
              <a:t>Write the following command on the terminal:</a:t>
            </a:r>
            <a:endParaRPr lang="en-US" sz="2900" dirty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git config --global user.name “Your name“</a:t>
            </a:r>
            <a:endParaRPr lang="en-US" sz="2900" dirty="0"/>
          </a:p>
          <a:p>
            <a:pPr lvl="2"/>
            <a:r>
              <a:rPr lang="en-US" sz="2500" dirty="0"/>
              <a:t>The name must be written the same way as it is on GitHub.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E10E5CCE-1727-4B5B-9190-4F5DCA2D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17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AFB50B5-3FA6-424A-A8F4-D811C740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</a:t>
            </a:r>
            <a:br>
              <a:rPr lang="en-US" dirty="0"/>
            </a:br>
            <a:r>
              <a:rPr lang="en-US" dirty="0"/>
              <a:t>Configuration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057D70F-506F-4925-82E7-235A003A5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100" dirty="0"/>
              <a:t>Write the following command on the terminal:</a:t>
            </a:r>
            <a:endParaRPr lang="en-US" sz="2900" dirty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580" dirty="0">
                <a:latin typeface="Courier New" panose="02070309020205020404" pitchFamily="49" charset="0"/>
                <a:cs typeface="Courier New" panose="02070309020205020404" pitchFamily="49" charset="0"/>
              </a:rPr>
              <a:t>git config --global </a:t>
            </a:r>
            <a:r>
              <a:rPr lang="en-US" sz="258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sz="2580" dirty="0">
                <a:latin typeface="Courier New" panose="02070309020205020404" pitchFamily="49" charset="0"/>
                <a:cs typeface="Courier New" panose="02070309020205020404" pitchFamily="49" charset="0"/>
              </a:rPr>
              <a:t> “Your name“</a:t>
            </a:r>
            <a:endParaRPr lang="en-US" sz="2580" dirty="0"/>
          </a:p>
          <a:p>
            <a:pPr lvl="2"/>
            <a:r>
              <a:rPr lang="en-US" sz="2500" dirty="0"/>
              <a:t>The email must be the same you used is on GitHub.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E10E5CCE-1727-4B5B-9190-4F5DCA2D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54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37B648B-5AD0-425C-A3A9-F9040872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</a:t>
            </a:r>
            <a:br>
              <a:rPr lang="en-US" dirty="0"/>
            </a:br>
            <a:r>
              <a:rPr lang="en-US" dirty="0"/>
              <a:t>Initialization</a:t>
            </a:r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4E7F978-50EE-4A38-B979-133966F14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8CB78B6E-ACED-484E-906C-4F646827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46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AFB50B5-3FA6-424A-A8F4-D811C740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</a:t>
            </a:r>
            <a:br>
              <a:rPr lang="en-US" dirty="0"/>
            </a:br>
            <a:r>
              <a:rPr lang="en-US" dirty="0"/>
              <a:t>Initialization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057D70F-506F-4925-82E7-235A003A5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4000" dirty="0"/>
              <a:t>Create a folder with the name: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My_first_git_repo</a:t>
            </a:r>
            <a:endParaRPr lang="en-US" sz="3600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E10E5CCE-1727-4B5B-9190-4F5DCA2D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64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81F087F-0722-4EFE-B701-B14708C2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</a:t>
            </a:r>
            <a:br>
              <a:rPr lang="en-US" dirty="0"/>
            </a:br>
            <a:r>
              <a:rPr lang="en-US" dirty="0"/>
              <a:t>Initialization</a:t>
            </a:r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D66433C-83D2-49CE-AC46-EA37A2554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/ Mac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159849D-230E-4301-97E8-B1EB47EC5C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Open a terminal, go to the new folder and type the following command: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l-G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4405EAA7-8D03-4CEE-A6B3-3972B044F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Windows</a:t>
            </a:r>
            <a:endParaRPr lang="el-GR" dirty="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71A4FC7A-DC40-47CC-A3B0-B1B81D8847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Right-click in an empty space.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Click on the option: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GUI Here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6D74D65-155F-4C9F-AB4B-AF0CB828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14384057-0993-477C-86DD-6DF63F3B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95" y="3203530"/>
            <a:ext cx="4396339" cy="98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2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A897F89-3CCC-456D-A7FB-2AFD8F30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Git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EABAD2FF-CFDC-4696-BEC1-D056CB213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1" y="4763803"/>
            <a:ext cx="3339281" cy="146437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b="0" i="0" kern="1200" cap="all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5AA8098A-C793-4A10-AEB6-D4388B3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5DB30CA-DD7D-48CC-B6D8-4F49AA567E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8" r="-3" b="8384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06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81F087F-0722-4EFE-B701-B14708C2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</a:t>
            </a:r>
            <a:br>
              <a:rPr lang="en-US" dirty="0"/>
            </a:br>
            <a:r>
              <a:rPr lang="en-US" dirty="0"/>
              <a:t>Initialization</a:t>
            </a:r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D66433C-83D2-49CE-AC46-EA37A2554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/ Mac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159849D-230E-4301-97E8-B1EB47EC5C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Open a terminal, go to the new folder and type the following command: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l-G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4405EAA7-8D03-4CEE-A6B3-3972B044F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Windows</a:t>
            </a:r>
            <a:endParaRPr lang="el-GR" dirty="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71A4FC7A-DC40-47CC-A3B0-B1B81D8847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Click on the option: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New Repository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6D74D65-155F-4C9F-AB4B-AF0CB828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14384057-0993-477C-86DD-6DF63F3BF8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4" r="1691" b="3177"/>
          <a:stretch/>
        </p:blipFill>
        <p:spPr>
          <a:xfrm>
            <a:off x="5654496" y="3331923"/>
            <a:ext cx="4396338" cy="3526078"/>
          </a:xfrm>
          <a:prstGeom prst="rect">
            <a:avLst/>
          </a:prstGeom>
        </p:spPr>
      </p:pic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168FD9BD-2001-4C42-9DCD-72742A069D67}"/>
              </a:ext>
            </a:extLst>
          </p:cNvPr>
          <p:cNvSpPr/>
          <p:nvPr/>
        </p:nvSpPr>
        <p:spPr>
          <a:xfrm>
            <a:off x="6876789" y="4672208"/>
            <a:ext cx="2755726" cy="117744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26819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81F087F-0722-4EFE-B701-B14708C2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</a:t>
            </a:r>
            <a:br>
              <a:rPr lang="en-US" dirty="0"/>
            </a:br>
            <a:r>
              <a:rPr lang="en-US" dirty="0"/>
              <a:t>Initialization</a:t>
            </a:r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D66433C-83D2-49CE-AC46-EA37A2554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/ Mac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159849D-230E-4301-97E8-B1EB47EC5C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Open a terminal, go to the new folder and type the following command: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l-G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4405EAA7-8D03-4CEE-A6B3-3972B044F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Windows</a:t>
            </a:r>
            <a:endParaRPr lang="el-GR" dirty="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71A4FC7A-DC40-47CC-A3B0-B1B81D8847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 the navigator to find the folder.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6D74D65-155F-4C9F-AB4B-AF0CB828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14384057-0993-477C-86DD-6DF63F3BF8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39"/>
          <a:stretch/>
        </p:blipFill>
        <p:spPr>
          <a:xfrm>
            <a:off x="5654496" y="3634337"/>
            <a:ext cx="4396338" cy="2879197"/>
          </a:xfrm>
          <a:prstGeom prst="rect">
            <a:avLst/>
          </a:prstGeom>
        </p:spPr>
      </p:pic>
      <p:sp>
        <p:nvSpPr>
          <p:cNvPr id="12" name="Γελαστό πρόσωπο 11">
            <a:extLst>
              <a:ext uri="{FF2B5EF4-FFF2-40B4-BE49-F238E27FC236}">
                <a16:creationId xmlns:a16="http://schemas.microsoft.com/office/drawing/2014/main" id="{9972C8EC-3412-4FF1-B9FE-EDED03253282}"/>
              </a:ext>
            </a:extLst>
          </p:cNvPr>
          <p:cNvSpPr/>
          <p:nvPr/>
        </p:nvSpPr>
        <p:spPr>
          <a:xfrm>
            <a:off x="6901841" y="4722312"/>
            <a:ext cx="776614" cy="75156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Γελαστό πρόσωπο 12">
            <a:extLst>
              <a:ext uri="{FF2B5EF4-FFF2-40B4-BE49-F238E27FC236}">
                <a16:creationId xmlns:a16="http://schemas.microsoft.com/office/drawing/2014/main" id="{A334D46C-DEF0-48F6-B601-1F2B0532713D}"/>
              </a:ext>
            </a:extLst>
          </p:cNvPr>
          <p:cNvSpPr/>
          <p:nvPr/>
        </p:nvSpPr>
        <p:spPr>
          <a:xfrm>
            <a:off x="7915294" y="4719181"/>
            <a:ext cx="776614" cy="75156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76066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81F087F-0722-4EFE-B701-B14708C2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</a:t>
            </a:r>
            <a:br>
              <a:rPr lang="en-US" dirty="0"/>
            </a:br>
            <a:r>
              <a:rPr lang="en-US" dirty="0"/>
              <a:t>Initialization</a:t>
            </a:r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D66433C-83D2-49CE-AC46-EA37A2554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/ Mac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159849D-230E-4301-97E8-B1EB47EC5C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Open a terminal, go to the new folder and type the following command: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l-G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4405EAA7-8D03-4CEE-A6B3-3972B044F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Windows</a:t>
            </a:r>
            <a:endParaRPr lang="el-GR" dirty="0"/>
          </a:p>
        </p:txBody>
      </p:sp>
      <p:pic>
        <p:nvPicPr>
          <p:cNvPr id="10" name="Θέση περιεχομένου 9">
            <a:extLst>
              <a:ext uri="{FF2B5EF4-FFF2-40B4-BE49-F238E27FC236}">
                <a16:creationId xmlns:a16="http://schemas.microsoft.com/office/drawing/2014/main" id="{6A63B3A9-132B-4F3C-A224-68BC0850365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54674" y="2533015"/>
            <a:ext cx="5616341" cy="3043492"/>
          </a:xfrm>
        </p:spPr>
      </p:pic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6D74D65-155F-4C9F-AB4B-AF0CB828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13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37B648B-5AD0-425C-A3A9-F9040872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</a:t>
            </a:r>
            <a:br>
              <a:rPr lang="en-US" dirty="0"/>
            </a:br>
            <a:r>
              <a:rPr lang="en-US" dirty="0"/>
              <a:t>Your project</a:t>
            </a:r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4E7F978-50EE-4A38-B979-133966F14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Mockup on this occasion…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8CB78B6E-ACED-484E-906C-4F646827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73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AFB50B5-3FA6-424A-A8F4-D811C740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</a:t>
            </a:r>
            <a:br>
              <a:rPr lang="en-US" dirty="0"/>
            </a:br>
            <a:r>
              <a:rPr lang="en-US" dirty="0"/>
              <a:t>Your project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057D70F-506F-4925-82E7-235A003A5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4000" dirty="0"/>
              <a:t>Create a text file with name:</a:t>
            </a:r>
          </a:p>
          <a:p>
            <a:pPr marL="0" indent="0">
              <a:buNone/>
            </a:pPr>
            <a:r>
              <a:rPr lang="en-US" sz="4000" dirty="0"/>
              <a:t>	git_test.txt</a:t>
            </a:r>
            <a:endParaRPr lang="en-US" sz="3600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E10E5CCE-1727-4B5B-9190-4F5DCA2D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39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AFB50B5-3FA6-424A-A8F4-D811C740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</a:t>
            </a:r>
            <a:br>
              <a:rPr lang="en-US" dirty="0"/>
            </a:br>
            <a:r>
              <a:rPr lang="en-US" dirty="0"/>
              <a:t>Your project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057D70F-506F-4925-82E7-235A003A5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900" dirty="0"/>
              <a:t>Inside write the following sentence:</a:t>
            </a:r>
          </a:p>
          <a:p>
            <a:pPr marL="0" indent="0">
              <a:buNone/>
            </a:pPr>
            <a:r>
              <a:rPr lang="en-US" sz="3900" dirty="0"/>
              <a:t>	</a:t>
            </a:r>
            <a:r>
              <a:rPr lang="en-US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Hi, my name is &lt;</a:t>
            </a:r>
            <a:r>
              <a:rPr lang="en-US" sz="3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your_name</a:t>
            </a:r>
            <a:r>
              <a:rPr lang="en-US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&gt;!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E10E5CCE-1727-4B5B-9190-4F5DCA2D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77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37B648B-5AD0-425C-A3A9-F9040872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</a:t>
            </a:r>
            <a:br>
              <a:rPr lang="en-US" dirty="0"/>
            </a:br>
            <a:r>
              <a:rPr lang="en-US" dirty="0"/>
              <a:t>Staging</a:t>
            </a:r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4E7F978-50EE-4A38-B979-133966F14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8CB78B6E-ACED-484E-906C-4F646827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35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81F087F-0722-4EFE-B701-B14708C2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</a:t>
            </a:r>
            <a:br>
              <a:rPr lang="en-US" dirty="0"/>
            </a:br>
            <a:r>
              <a:rPr lang="en-US" dirty="0"/>
              <a:t>Staging</a:t>
            </a:r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D66433C-83D2-49CE-AC46-EA37A2554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/ Mac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159849D-230E-4301-97E8-B1EB47EC5C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Type the following command on the terminal: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l-G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4405EAA7-8D03-4CEE-A6B3-3972B044F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Windows</a:t>
            </a:r>
            <a:endParaRPr lang="el-GR" dirty="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71A4FC7A-DC40-47CC-A3B0-B1B81D8847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On the Git GUI, click the button: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Rescan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6D74D65-155F-4C9F-AB4B-AF0CB828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A4976537-CB18-4302-9ADF-2876D8F63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935" y="4092623"/>
            <a:ext cx="1180186" cy="1606026"/>
          </a:xfrm>
          <a:prstGeom prst="rect">
            <a:avLst/>
          </a:prstGeom>
        </p:spPr>
      </p:pic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C83C069C-BEEE-4930-AF62-0E3050E4BFE4}"/>
              </a:ext>
            </a:extLst>
          </p:cNvPr>
          <p:cNvSpPr/>
          <p:nvPr/>
        </p:nvSpPr>
        <p:spPr>
          <a:xfrm>
            <a:off x="7299935" y="4092623"/>
            <a:ext cx="1180186" cy="3415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22378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8B8070E-6739-4FDC-AFF6-64358914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</a:t>
            </a:r>
            <a:br>
              <a:rPr lang="en-US" dirty="0"/>
            </a:br>
            <a:r>
              <a:rPr lang="en-US" dirty="0"/>
              <a:t>Staging</a:t>
            </a:r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2CCDA64-E69B-49C8-BAFE-221E1647D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/ Mac</a:t>
            </a:r>
            <a:endParaRPr lang="el-GR" dirty="0"/>
          </a:p>
        </p:txBody>
      </p:sp>
      <p:pic>
        <p:nvPicPr>
          <p:cNvPr id="9" name="Θέση περιεχομένου 8">
            <a:extLst>
              <a:ext uri="{FF2B5EF4-FFF2-40B4-BE49-F238E27FC236}">
                <a16:creationId xmlns:a16="http://schemas.microsoft.com/office/drawing/2014/main" id="{812D1811-2082-4FB8-B091-7277329454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4885" y="3514998"/>
            <a:ext cx="4694216" cy="1858668"/>
          </a:xfrm>
        </p:spPr>
      </p:pic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D10A6300-2B2A-4A38-AA87-D45D12836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Windows</a:t>
            </a:r>
            <a:endParaRPr lang="el-GR" dirty="0"/>
          </a:p>
        </p:txBody>
      </p:sp>
      <p:pic>
        <p:nvPicPr>
          <p:cNvPr id="11" name="Θέση περιεχομένου 10">
            <a:extLst>
              <a:ext uri="{FF2B5EF4-FFF2-40B4-BE49-F238E27FC236}">
                <a16:creationId xmlns:a16="http://schemas.microsoft.com/office/drawing/2014/main" id="{D11AA765-6AEC-4C30-ACC8-77A9707A9E2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92901" y="2661985"/>
            <a:ext cx="2021801" cy="3004776"/>
          </a:xfrm>
        </p:spPr>
      </p:pic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78D2BC8-4AF0-42B6-AB3B-BF5D7778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71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81F087F-0722-4EFE-B701-B14708C2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</a:t>
            </a:r>
            <a:br>
              <a:rPr lang="en-US" dirty="0"/>
            </a:br>
            <a:r>
              <a:rPr lang="en-US" dirty="0"/>
              <a:t>Staging</a:t>
            </a:r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D66433C-83D2-49CE-AC46-EA37A2554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/ Mac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159849D-230E-4301-97E8-B1EB47EC5C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Type the following command on the terminal: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add -A</a:t>
            </a:r>
            <a:endParaRPr lang="el-G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4405EAA7-8D03-4CEE-A6B3-3972B044F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Windows</a:t>
            </a:r>
            <a:endParaRPr lang="el-GR" dirty="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71A4FC7A-DC40-47CC-A3B0-B1B81D8847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On the Git GUI, click the button: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Stage Changed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6D74D65-155F-4C9F-AB4B-AF0CB828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A4976537-CB18-4302-9ADF-2876D8F63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935" y="4092623"/>
            <a:ext cx="1180186" cy="1606026"/>
          </a:xfrm>
          <a:prstGeom prst="rect">
            <a:avLst/>
          </a:prstGeom>
        </p:spPr>
      </p:pic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C83C069C-BEEE-4930-AF62-0E3050E4BFE4}"/>
              </a:ext>
            </a:extLst>
          </p:cNvPr>
          <p:cNvSpPr/>
          <p:nvPr/>
        </p:nvSpPr>
        <p:spPr>
          <a:xfrm>
            <a:off x="7299935" y="4380721"/>
            <a:ext cx="1180186" cy="3415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184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75BB60F-F408-4299-9613-CAC10906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9580F26-250A-4579-A508-B8D0D6365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Git is a distributed version-control system for tracking changes in source code during software development.</a:t>
            </a:r>
          </a:p>
          <a:p>
            <a:endParaRPr lang="en-US" sz="2400" dirty="0"/>
          </a:p>
          <a:p>
            <a:r>
              <a:rPr lang="en-US" sz="2400" dirty="0"/>
              <a:t>It is designed for coordinating work among programmers, but it can be used to track changes in any set of files.</a:t>
            </a:r>
          </a:p>
          <a:p>
            <a:endParaRPr lang="en-US" sz="2400" dirty="0"/>
          </a:p>
          <a:p>
            <a:r>
              <a:rPr lang="en-US" sz="2400" dirty="0"/>
              <a:t>Its goals include speed, data integrity, and support for distributed, non-linear workflows.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5A1FA2E-4672-4E91-A7EB-B9408611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7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81F087F-0722-4EFE-B701-B14708C2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</a:t>
            </a:r>
            <a:br>
              <a:rPr lang="en-US" dirty="0"/>
            </a:br>
            <a:r>
              <a:rPr lang="en-US" dirty="0"/>
              <a:t>Staging</a:t>
            </a:r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D66433C-83D2-49CE-AC46-EA37A2554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/ Mac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159849D-230E-4301-97E8-B1EB47EC5C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Type the following command on the terminal: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l-G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4405EAA7-8D03-4CEE-A6B3-3972B044F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Windows</a:t>
            </a:r>
            <a:endParaRPr lang="el-GR" dirty="0"/>
          </a:p>
        </p:txBody>
      </p:sp>
      <p:pic>
        <p:nvPicPr>
          <p:cNvPr id="9" name="Θέση περιεχομένου 8">
            <a:extLst>
              <a:ext uri="{FF2B5EF4-FFF2-40B4-BE49-F238E27FC236}">
                <a16:creationId xmlns:a16="http://schemas.microsoft.com/office/drawing/2014/main" id="{7ABA8F05-8987-4B93-B269-F53B8054AD5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85366" y="2861584"/>
            <a:ext cx="2023200" cy="2558069"/>
          </a:xfrm>
        </p:spPr>
      </p:pic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6D74D65-155F-4C9F-AB4B-AF0CB828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46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81F087F-0722-4EFE-B701-B14708C2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</a:t>
            </a:r>
            <a:br>
              <a:rPr lang="en-US" dirty="0"/>
            </a:br>
            <a:r>
              <a:rPr lang="en-US" dirty="0"/>
              <a:t>Staging</a:t>
            </a:r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D66433C-83D2-49CE-AC46-EA37A2554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/ Mac</a:t>
            </a:r>
            <a:endParaRPr lang="el-GR" dirty="0"/>
          </a:p>
        </p:txBody>
      </p:sp>
      <p:pic>
        <p:nvPicPr>
          <p:cNvPr id="8" name="Θέση περιεχομένου 7">
            <a:extLst>
              <a:ext uri="{FF2B5EF4-FFF2-40B4-BE49-F238E27FC236}">
                <a16:creationId xmlns:a16="http://schemas.microsoft.com/office/drawing/2014/main" id="{5396559F-7A33-415E-BFE1-70B4FEC2B1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3505"/>
          <a:stretch/>
        </p:blipFill>
        <p:spPr>
          <a:xfrm>
            <a:off x="1181263" y="2790214"/>
            <a:ext cx="4264938" cy="2548142"/>
          </a:xfrm>
        </p:spPr>
      </p:pic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4405EAA7-8D03-4CEE-A6B3-3972B044F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Windows</a:t>
            </a:r>
            <a:endParaRPr lang="el-GR" dirty="0"/>
          </a:p>
        </p:txBody>
      </p:sp>
      <p:pic>
        <p:nvPicPr>
          <p:cNvPr id="9" name="Θέση περιεχομένου 8">
            <a:extLst>
              <a:ext uri="{FF2B5EF4-FFF2-40B4-BE49-F238E27FC236}">
                <a16:creationId xmlns:a16="http://schemas.microsoft.com/office/drawing/2014/main" id="{7ABA8F05-8987-4B93-B269-F53B8054AD5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85366" y="2861584"/>
            <a:ext cx="2023200" cy="2558069"/>
          </a:xfrm>
        </p:spPr>
      </p:pic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6D74D65-155F-4C9F-AB4B-AF0CB828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82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37B648B-5AD0-425C-A3A9-F9040872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</a:t>
            </a:r>
            <a:br>
              <a:rPr lang="en-US" dirty="0"/>
            </a:br>
            <a:r>
              <a:rPr lang="en-US" dirty="0"/>
              <a:t>Commit</a:t>
            </a:r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4E7F978-50EE-4A38-B979-133966F14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8CB78B6E-ACED-484E-906C-4F646827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81F087F-0722-4EFE-B701-B14708C2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</a:t>
            </a:r>
            <a:br>
              <a:rPr lang="en-US" dirty="0"/>
            </a:br>
            <a:r>
              <a:rPr lang="en-US" dirty="0"/>
              <a:t>Commit</a:t>
            </a:r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D66433C-83D2-49CE-AC46-EA37A2554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/ Mac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159849D-230E-4301-97E8-B1EB47EC5C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Type the following command on the terminal: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“My first commit”</a:t>
            </a:r>
            <a:endParaRPr lang="el-G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4405EAA7-8D03-4CEE-A6B3-3972B044F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Windows</a:t>
            </a:r>
            <a:endParaRPr lang="el-GR" dirty="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71A4FC7A-DC40-47CC-A3B0-B1B81D8847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On the Git GUI, click on the text area and write: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My first commit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6D74D65-155F-4C9F-AB4B-AF0CB828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97C326C1-6463-4049-ACC2-08CADEDC6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127"/>
          <a:stretch/>
        </p:blipFill>
        <p:spPr>
          <a:xfrm>
            <a:off x="5609035" y="3990071"/>
            <a:ext cx="4487258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96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81F087F-0722-4EFE-B701-B14708C2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</a:t>
            </a:r>
            <a:br>
              <a:rPr lang="en-US" dirty="0"/>
            </a:br>
            <a:r>
              <a:rPr lang="en-US" dirty="0"/>
              <a:t>Commit</a:t>
            </a:r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D66433C-83D2-49CE-AC46-EA37A2554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/ Mac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159849D-230E-4301-97E8-B1EB47EC5C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Type the following command on the terminal: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“My first commit”</a:t>
            </a:r>
            <a:endParaRPr lang="el-G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4405EAA7-8D03-4CEE-A6B3-3972B044F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Windows</a:t>
            </a:r>
            <a:endParaRPr lang="el-GR" dirty="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71A4FC7A-DC40-47CC-A3B0-B1B81D884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/>
          <a:p>
            <a:r>
              <a:rPr lang="en-US" sz="2000" dirty="0"/>
              <a:t>Click the button: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6D74D65-155F-4C9F-AB4B-AF0CB828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44</a:t>
            </a:fld>
            <a:endParaRPr lang="en-US" dirty="0"/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A4976537-CB18-4302-9ADF-2876D8F63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935" y="4092623"/>
            <a:ext cx="1180186" cy="1606026"/>
          </a:xfrm>
          <a:prstGeom prst="rect">
            <a:avLst/>
          </a:prstGeom>
        </p:spPr>
      </p:pic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C83C069C-BEEE-4930-AF62-0E3050E4BFE4}"/>
              </a:ext>
            </a:extLst>
          </p:cNvPr>
          <p:cNvSpPr/>
          <p:nvPr/>
        </p:nvSpPr>
        <p:spPr>
          <a:xfrm>
            <a:off x="7299935" y="5007021"/>
            <a:ext cx="1180186" cy="3415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26943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37B648B-5AD0-425C-A3A9-F9040872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</a:t>
            </a:r>
            <a:br>
              <a:rPr lang="en-US" dirty="0"/>
            </a:br>
            <a:r>
              <a:rPr lang="en-US" dirty="0"/>
              <a:t>Remote Repo / GitHub</a:t>
            </a:r>
            <a:endParaRPr lang="el-GR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4E7F978-50EE-4A38-B979-133966F14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8CB78B6E-ACED-484E-906C-4F646827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82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3B7786-56DD-44C3-B01C-E5B60B71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Step 5:</a:t>
            </a:r>
            <a:br>
              <a:rPr lang="en-US"/>
            </a:br>
            <a:r>
              <a:rPr lang="en-US"/>
              <a:t>Remote Repo / GitHub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2C0E468-BE6E-4BF4-89E8-7AB2FCC62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Go to </a:t>
            </a:r>
            <a:r>
              <a:rPr lang="en-US" sz="2400" dirty="0">
                <a:hlinkClick r:id="rId2"/>
              </a:rPr>
              <a:t>github.com</a:t>
            </a:r>
            <a:r>
              <a:rPr lang="en-US" sz="2400" dirty="0"/>
              <a:t>, login and click on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New.</a:t>
            </a:r>
            <a:r>
              <a:rPr lang="en-US" sz="2400" dirty="0"/>
              <a:t> button</a:t>
            </a:r>
            <a:endParaRPr lang="el-GR" sz="2400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E0C659EC-1E0B-485D-A5CF-81ADCD5F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46</a:t>
            </a:fld>
            <a:endParaRPr lang="en-US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ACD4DFE-E52D-4D45-A27D-B03E89C74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960" y="3019878"/>
            <a:ext cx="5294080" cy="322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586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AD6F6EB-B596-44DD-AC8A-F1629A0F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118" y="1325881"/>
            <a:ext cx="4532649" cy="29967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prstClr val="white"/>
                </a:solidFill>
              </a:rPr>
              <a:t>Name the repository:</a:t>
            </a:r>
            <a:br>
              <a:rPr lang="en-US" sz="2400" dirty="0">
                <a:solidFill>
                  <a:prstClr val="white"/>
                </a:solidFill>
              </a:rPr>
            </a:br>
            <a:r>
              <a:rPr lang="en-US" sz="2400" dirty="0">
                <a:solidFill>
                  <a:prstClr val="white"/>
                </a:solidFill>
              </a:rPr>
              <a:t>	</a:t>
            </a:r>
            <a:r>
              <a:rPr lang="en-US" sz="240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My_first_git_repo</a:t>
            </a:r>
            <a:br>
              <a:rPr lang="en-US" sz="2400" dirty="0">
                <a:solidFill>
                  <a:prstClr val="white"/>
                </a:solidFill>
              </a:rPr>
            </a:br>
            <a:r>
              <a:rPr lang="en-US" sz="2400" dirty="0">
                <a:solidFill>
                  <a:prstClr val="white"/>
                </a:solidFill>
              </a:rPr>
              <a:t>&amp; click </a:t>
            </a:r>
            <a:r>
              <a:rPr lang="en-US" sz="2400" b="1" dirty="0">
                <a:solidFill>
                  <a:prstClr val="white"/>
                </a:solidFill>
              </a:rPr>
              <a:t>Create repository</a:t>
            </a:r>
            <a:endParaRPr lang="el-GR" sz="2400" b="1" dirty="0">
              <a:solidFill>
                <a:prstClr val="white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583823-2AA3-46EB-A803-287EC900B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A87D9D8-42FB-4157-A365-AD97CC6BA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2E6028E3-4806-4E1D-A24F-F8166F67F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0F5804B5-C02A-43E1-85EE-42ED0A4CE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754927" y="647698"/>
            <a:ext cx="5228410" cy="5562139"/>
          </a:xfrm>
          <a:prstGeom prst="rect">
            <a:avLst/>
          </a:prstGeom>
          <a:effectLst/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3FB14D6-C50D-4B94-822E-38CCE68C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z="2800" b="0" i="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47</a:t>
            </a:fld>
            <a:endParaRPr lang="en-US" sz="2800" b="0" i="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1829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0B3AE965-551E-4FC1-88FB-0090D54AB7B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643467" y="648209"/>
            <a:ext cx="10905066" cy="556158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8245CEA-6017-41A3-875D-E6ACC250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z="28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48</a:t>
            </a:fld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4277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49BC7F6-E040-45CE-92BF-12E167DD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z="28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49</a:t>
            </a:fld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D97C69F-306A-40B3-A4AA-A3DD53D5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sz="4200">
                <a:solidFill>
                  <a:srgbClr val="FFFFFF"/>
                </a:solidFill>
              </a:rPr>
              <a:t>Windows Only Users</a:t>
            </a:r>
            <a:endParaRPr lang="el-GR" sz="420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CAAA177-7C08-4AED-8A0D-E59C2383E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Because this step is more complex for the purposes of this workshop, the Windows user will have to follow the next steps on the terminal. 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3251218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0E4913B-AE24-43E0-B733-E85DA8A6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care about it?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EB32002-B916-43CA-9B67-C202AB177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 keep track of changes in your file/project.</a:t>
            </a:r>
          </a:p>
          <a:p>
            <a:pPr lvl="1"/>
            <a:r>
              <a:rPr lang="en-US" sz="2000" dirty="0"/>
              <a:t>That means no more </a:t>
            </a:r>
            <a:r>
              <a:rPr lang="en-US" sz="2000" dirty="0" err="1"/>
              <a:t>last.c</a:t>
            </a:r>
            <a:r>
              <a:rPr lang="en-US" sz="2000" dirty="0"/>
              <a:t>, </a:t>
            </a:r>
            <a:r>
              <a:rPr lang="en-US" sz="2000" dirty="0" err="1"/>
              <a:t>lastlast.c</a:t>
            </a:r>
            <a:r>
              <a:rPr lang="en-US" sz="2000" dirty="0"/>
              <a:t>, </a:t>
            </a:r>
            <a:r>
              <a:rPr lang="en-US" sz="2000" dirty="0" err="1"/>
              <a:t>truelast.c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r>
              <a:rPr lang="en-US" sz="20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You can have different workflows on the same project, without worrying about collateral damage (up to a certain point of course)</a:t>
            </a:r>
          </a:p>
          <a:p>
            <a:pPr lvl="1"/>
            <a:r>
              <a:rPr lang="en-US" sz="2000" dirty="0"/>
              <a:t>More on that later…</a:t>
            </a:r>
          </a:p>
          <a:p>
            <a:endParaRPr lang="en-US" sz="2400" dirty="0"/>
          </a:p>
          <a:p>
            <a:r>
              <a:rPr lang="en-US" sz="2400" dirty="0"/>
              <a:t>It was created by Linus Torvalds! </a:t>
            </a:r>
            <a:r>
              <a:rPr lang="en-US" sz="2400" dirty="0">
                <a:sym typeface="Wingdings" panose="05000000000000000000" pitchFamily="2" charset="2"/>
              </a:rPr>
              <a:t> </a:t>
            </a:r>
            <a:r>
              <a:rPr lang="en-US" sz="2400" dirty="0"/>
              <a:t> 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47D5331-116D-4B49-9D80-A7879A3C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52FF10DD-E6BF-493F-AB8C-C11275FC9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107" y="4109282"/>
            <a:ext cx="1813632" cy="269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2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A1B64D3-CFBD-463F-900D-B748090B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z="28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50</a:t>
            </a:fld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31F6E7F-B7EB-437C-AA82-4405BB8A4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sz="4200">
                <a:solidFill>
                  <a:srgbClr val="FFFFFF"/>
                </a:solidFill>
              </a:rPr>
              <a:t>Windows Only Users</a:t>
            </a:r>
            <a:endParaRPr lang="el-GR" sz="420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7D4C35B-E292-4462-8733-B2FB3C745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sz="2000" dirty="0"/>
              <a:t>Right-click inside the folder were you have the git repository. </a:t>
            </a:r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Click on the option: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Bash Here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0F8F6AB9-3D22-497F-B697-8DF5AE749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481" y="2709336"/>
            <a:ext cx="4986231" cy="111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AFB50B5-3FA6-424A-A8F4-D811C740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</a:t>
            </a:r>
            <a:br>
              <a:rPr lang="en-US" dirty="0"/>
            </a:br>
            <a:r>
              <a:rPr lang="en-US" dirty="0"/>
              <a:t>Remote Repo / GitHub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057D70F-506F-4925-82E7-235A003A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10545609" cy="4195481"/>
          </a:xfrm>
        </p:spPr>
        <p:txBody>
          <a:bodyPr anchor="ctr">
            <a:normAutofit/>
          </a:bodyPr>
          <a:lstStyle/>
          <a:p>
            <a:r>
              <a:rPr lang="en-US" sz="3100" dirty="0"/>
              <a:t>Write the following command on the terminal:</a:t>
            </a:r>
            <a:endParaRPr lang="en-US" sz="2900" dirty="0"/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origin https://github.com/&lt;your_usern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&gt;/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My_first_git_repo.git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E10E5CCE-1727-4B5B-9190-4F5DCA2D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53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AFB50B5-3FA6-424A-A8F4-D811C740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</a:t>
            </a:r>
            <a:br>
              <a:rPr lang="en-US" dirty="0"/>
            </a:br>
            <a:r>
              <a:rPr lang="en-US" dirty="0"/>
              <a:t>Remote Repo / GitHub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057D70F-506F-4925-82E7-235A003A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10545609" cy="4195481"/>
          </a:xfrm>
        </p:spPr>
        <p:txBody>
          <a:bodyPr anchor="ctr">
            <a:normAutofit/>
          </a:bodyPr>
          <a:lstStyle/>
          <a:p>
            <a:r>
              <a:rPr lang="en-US" sz="3100" dirty="0"/>
              <a:t>Write the following command on the terminal:</a:t>
            </a:r>
            <a:endParaRPr lang="en-US" sz="2900" dirty="0"/>
          </a:p>
          <a:p>
            <a:pPr marL="0" lvl="0" indent="0">
              <a:buClr>
                <a:srgbClr val="ACD433"/>
              </a:buClr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git push origin master</a:t>
            </a:r>
            <a:endParaRPr lang="en-US" sz="2900" dirty="0">
              <a:solidFill>
                <a:prstClr val="white"/>
              </a:solidFill>
            </a:endParaRPr>
          </a:p>
          <a:p>
            <a:pPr lvl="2">
              <a:buClr>
                <a:srgbClr val="ACD433"/>
              </a:buClr>
            </a:pPr>
            <a:r>
              <a:rPr lang="en-US" sz="2500" dirty="0">
                <a:solidFill>
                  <a:prstClr val="white"/>
                </a:solidFill>
              </a:rPr>
              <a:t>Your credentials for GitHub will be required.</a:t>
            </a:r>
            <a:endParaRPr lang="en-US" sz="2400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E10E5CCE-1727-4B5B-9190-4F5DCA2D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464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8656DA34-6736-425F-8B1F-133AE1F06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351845"/>
            <a:ext cx="10905066" cy="4154310"/>
          </a:xfrm>
          <a:prstGeom prst="rect">
            <a:avLst/>
          </a:prstGeom>
        </p:spPr>
      </p:pic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178BDBB-072B-4845-A527-20DFE424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/>
              <a:pPr>
                <a:spcAft>
                  <a:spcPts val="600"/>
                </a:spcAft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849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C0DCD5E0-53A5-4984-A31B-2F19F43BD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479720"/>
            <a:ext cx="10905066" cy="38985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AFE633A5-0B02-429D-A2E6-D053DC62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z="28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54</a:t>
            </a:fld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745FEE88-AC3F-42E6-A1CE-5C04F61D9073}"/>
              </a:ext>
            </a:extLst>
          </p:cNvPr>
          <p:cNvSpPr/>
          <p:nvPr/>
        </p:nvSpPr>
        <p:spPr>
          <a:xfrm>
            <a:off x="3962400" y="1556084"/>
            <a:ext cx="673768" cy="336884"/>
          </a:xfrm>
          <a:prstGeom prst="rect">
            <a:avLst/>
          </a:prstGeom>
          <a:solidFill>
            <a:srgbClr val="FA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615220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36320C5-EBB5-4895-B79E-47911C39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DA9F24ED-3579-42CA-8D96-F3CF797722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5957" y="647698"/>
            <a:ext cx="4046455" cy="5562139"/>
          </a:xfrm>
          <a:prstGeom prst="rect">
            <a:avLst/>
          </a:prstGeom>
          <a:effectLst/>
        </p:spPr>
      </p:pic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B906D9E0-4808-4D7E-8F0B-2FBC30C0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z="2800" b="0" i="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55</a:t>
            </a:fld>
            <a:endParaRPr lang="en-US" sz="2800" b="0" i="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0487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AE7A2737-FC99-42BE-BB6A-50AF576F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871" y="1325880"/>
            <a:ext cx="5604429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for your time!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2FE664-7AE1-4FD5-8D98-7169F9B2F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4447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6">
            <a:extLst>
              <a:ext uri="{FF2B5EF4-FFF2-40B4-BE49-F238E27FC236}">
                <a16:creationId xmlns:a16="http://schemas.microsoft.com/office/drawing/2014/main" id="{07FB68D8-E42A-45A3-85FF-A75B3E77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20355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378AFD60-F48C-4B53-86B2-50EA0728E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144846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Θέση περιεχομένου 3">
            <a:extLst>
              <a:ext uri="{FF2B5EF4-FFF2-40B4-BE49-F238E27FC236}">
                <a16:creationId xmlns:a16="http://schemas.microsoft.com/office/drawing/2014/main" id="{7A6BDB59-F5F4-43F8-B4A2-F21DE7ED119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" r="8219"/>
          <a:stretch/>
        </p:blipFill>
        <p:spPr>
          <a:xfrm>
            <a:off x="759793" y="647698"/>
            <a:ext cx="3758950" cy="5562139"/>
          </a:xfrm>
          <a:prstGeom prst="rect">
            <a:avLst/>
          </a:prstGeom>
          <a:effectLst/>
        </p:spPr>
      </p:pic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7AFE255F-57EC-478D-83C8-4FCF420F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z="2800" b="0" i="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56</a:t>
            </a:fld>
            <a:endParaRPr lang="en-US" sz="2800" b="0" i="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8180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C31AA63-2F52-42AF-AD50-DB27D2FC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then?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87D5415-E9A9-41E7-A5E1-FA574CF19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First, you start by initializing the repository.</a:t>
            </a:r>
          </a:p>
          <a:p>
            <a:pPr marL="857250" lvl="1" indent="-457200"/>
            <a:r>
              <a:rPr lang="en-US" sz="2000" dirty="0"/>
              <a:t>Repository is the word used to describe your project &amp; all the complementary files git adds.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your project.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After a while, stage you project.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C6CFE5E3-8587-4F28-8E79-A398C240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9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C31AA63-2F52-42AF-AD50-DB27D2FC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then?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87D5415-E9A9-41E7-A5E1-FA574CF19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First, you start by initializing the repository.</a:t>
            </a:r>
          </a:p>
          <a:p>
            <a:pPr marL="857250" lvl="1" indent="-457200"/>
            <a:r>
              <a:rPr lang="en-US" sz="2000" dirty="0"/>
              <a:t>Repository is the word used to describe your project &amp; all the complementary files git adds.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your project.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After a while, stage you project.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C6CFE5E3-8587-4F28-8E79-A398C240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053496FC-72A8-40B8-804D-7CC572AF3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056" y="4622104"/>
            <a:ext cx="3861484" cy="2235896"/>
          </a:xfrm>
          <a:prstGeom prst="rect">
            <a:avLst/>
          </a:prstGeom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9575590F-99E8-4035-87CD-FE2FEB477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482" y="1696595"/>
            <a:ext cx="2062632" cy="2062632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1D2F1F12-554B-4F69-9ECD-3A08976D9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2700000">
            <a:off x="5064684" y="2306195"/>
            <a:ext cx="2062632" cy="2062632"/>
          </a:xfrm>
          <a:prstGeom prst="rect">
            <a:avLst/>
          </a:prstGeom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A31F5451-B31A-4402-A09D-B808FDB9F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00000">
            <a:off x="9716280" y="2306195"/>
            <a:ext cx="2062632" cy="20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1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A897F89-3CCC-456D-A7FB-2AFD8F30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git stagin</a:t>
            </a:r>
            <a:r>
              <a:rPr lang="en-US" sz="3200" dirty="0"/>
              <a:t>g/saving works:</a:t>
            </a:r>
            <a:endParaRPr lang="en-US" sz="32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EABAD2FF-CFDC-4696-BEC1-D056CB213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1" y="4763803"/>
            <a:ext cx="3339281" cy="146437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b="0" i="0" kern="1200" cap="all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5AA8098A-C793-4A10-AEB6-D4388B3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5DB30CA-DD7D-48CC-B6D8-4F49AA567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838" y="1118266"/>
            <a:ext cx="6455901" cy="605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5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D430200E-6DD8-422A-B04B-33CDD476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(again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l-GR" dirty="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0031B34A-F617-43D3-97E5-8EBBFA8C5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First, you start by initializing the repository. </a:t>
            </a:r>
            <a:r>
              <a:rPr lang="en-US" sz="2400" b="1" dirty="0"/>
              <a:t>(Initial Step)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your project.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Stage you project. </a:t>
            </a:r>
            <a:r>
              <a:rPr lang="en-US" sz="2400" b="1" dirty="0"/>
              <a:t>(Whenever)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Commit the staged file(s) to the local repository. </a:t>
            </a:r>
            <a:r>
              <a:rPr lang="en-US" sz="2400" b="1" dirty="0"/>
              <a:t>(Whenever)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Push your commit to the remote repository.</a:t>
            </a:r>
            <a:r>
              <a:rPr lang="en-US" sz="2400" b="1" dirty="0"/>
              <a:t> (Whenever)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l-GR" sz="2400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F6A2F3A-9B6C-40B4-A370-B0F4E879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7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Ιό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1119</Words>
  <Application>Microsoft Office PowerPoint</Application>
  <PresentationFormat>Ευρεία οθόνη</PresentationFormat>
  <Paragraphs>260</Paragraphs>
  <Slides>56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56</vt:i4>
      </vt:variant>
    </vt:vector>
  </HeadingPairs>
  <TitlesOfParts>
    <vt:vector size="62" baseType="lpstr">
      <vt:lpstr>Arial</vt:lpstr>
      <vt:lpstr>Calibri</vt:lpstr>
      <vt:lpstr>Century Gothic</vt:lpstr>
      <vt:lpstr>Courier New</vt:lpstr>
      <vt:lpstr>Wingdings 3</vt:lpstr>
      <vt:lpstr>Ιόν</vt:lpstr>
      <vt:lpstr>Git &amp; GitHub Workshop</vt:lpstr>
      <vt:lpstr>Παρουσίαση του PowerPoint</vt:lpstr>
      <vt:lpstr>Git</vt:lpstr>
      <vt:lpstr>What is Git?</vt:lpstr>
      <vt:lpstr>Why should I care about it?</vt:lpstr>
      <vt:lpstr>How it works then?</vt:lpstr>
      <vt:lpstr>How it works then?</vt:lpstr>
      <vt:lpstr>How git staging/saving works:</vt:lpstr>
      <vt:lpstr>How it works (again )</vt:lpstr>
      <vt:lpstr>Nice, but is that all?</vt:lpstr>
      <vt:lpstr>Branches</vt:lpstr>
      <vt:lpstr>GitHub</vt:lpstr>
      <vt:lpstr>What is GitHub</vt:lpstr>
      <vt:lpstr>Παρουσίαση του PowerPoint</vt:lpstr>
      <vt:lpstr>Are there any other code hosting platforms?</vt:lpstr>
      <vt:lpstr>Workshop</vt:lpstr>
      <vt:lpstr>Install Git</vt:lpstr>
      <vt:lpstr>Install Git</vt:lpstr>
      <vt:lpstr>Install Git on Linux</vt:lpstr>
      <vt:lpstr>Install Git on Mac</vt:lpstr>
      <vt:lpstr>Install Git on Windows</vt:lpstr>
      <vt:lpstr>Let’s dig into it!</vt:lpstr>
      <vt:lpstr>Step 0: Configuration</vt:lpstr>
      <vt:lpstr>Step 0: Configuration</vt:lpstr>
      <vt:lpstr>Step 0: Configuration</vt:lpstr>
      <vt:lpstr>Step 0: Configuration</vt:lpstr>
      <vt:lpstr>Step 1: Initialization</vt:lpstr>
      <vt:lpstr>Step 1: Initialization</vt:lpstr>
      <vt:lpstr>Step 1: Initialization</vt:lpstr>
      <vt:lpstr>Step 1: Initialization</vt:lpstr>
      <vt:lpstr>Step 1: Initialization</vt:lpstr>
      <vt:lpstr>Step 1: Initialization</vt:lpstr>
      <vt:lpstr>Step 2: Your project</vt:lpstr>
      <vt:lpstr>Step 2: Your project</vt:lpstr>
      <vt:lpstr>Step 2: Your project</vt:lpstr>
      <vt:lpstr>Step 3: Staging</vt:lpstr>
      <vt:lpstr>Step 3: Staging</vt:lpstr>
      <vt:lpstr>Step 3: Staging</vt:lpstr>
      <vt:lpstr>Step 3: Staging</vt:lpstr>
      <vt:lpstr>Step 3: Staging</vt:lpstr>
      <vt:lpstr>Step 3: Staging</vt:lpstr>
      <vt:lpstr>Step 4: Commit</vt:lpstr>
      <vt:lpstr>Step 4: Commit</vt:lpstr>
      <vt:lpstr>Step 4: Commit</vt:lpstr>
      <vt:lpstr>Step 5: Remote Repo / GitHub</vt:lpstr>
      <vt:lpstr>Step 5: Remote Repo / GitHub</vt:lpstr>
      <vt:lpstr>Name the repository:  My_first_git_repo &amp; click Create repository</vt:lpstr>
      <vt:lpstr>Παρουσίαση του PowerPoint</vt:lpstr>
      <vt:lpstr>Windows Only Users</vt:lpstr>
      <vt:lpstr>Windows Only Users</vt:lpstr>
      <vt:lpstr>Step 5: Remote Repo / GitHub</vt:lpstr>
      <vt:lpstr>Step 5: Remote Repo / GitHub</vt:lpstr>
      <vt:lpstr>Παρουσίαση του PowerPoint</vt:lpstr>
      <vt:lpstr>Παρουσίαση του PowerPoint</vt:lpstr>
      <vt:lpstr>Any questions?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 Workshop</dc:title>
  <dc:creator>Nikolas Kostakis</dc:creator>
  <cp:lastModifiedBy>Nikolas Kostakis</cp:lastModifiedBy>
  <cp:revision>6</cp:revision>
  <dcterms:created xsi:type="dcterms:W3CDTF">2019-11-02T10:43:42Z</dcterms:created>
  <dcterms:modified xsi:type="dcterms:W3CDTF">2019-11-02T11:04:49Z</dcterms:modified>
</cp:coreProperties>
</file>