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3891200" cy="32918400"/>
  <p:notesSz cx="6858000" cy="91440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A"/>
    <a:srgbClr val="1D0066"/>
    <a:srgbClr val="FF9900"/>
    <a:srgbClr val="000000"/>
    <a:srgbClr val="990033"/>
    <a:srgbClr val="FFFF66"/>
    <a:srgbClr val="FF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222" autoAdjust="0"/>
    <p:restoredTop sz="99703" autoAdjust="0"/>
  </p:normalViewPr>
  <p:slideViewPr>
    <p:cSldViewPr snapToGrid="0">
      <p:cViewPr varScale="1">
        <p:scale>
          <a:sx n="24" d="100"/>
          <a:sy n="24" d="100"/>
        </p:scale>
        <p:origin x="2126" y="-91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47A4C33-D3D9-4855-98B9-82468428C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03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eaLnBrk="0" hangingPunct="0">
              <a:defRPr sz="86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F66BA0CA-7E7E-40F0-96A2-74FE6EE1A5BD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2A82BA4-06C7-4DF6-B562-3AFAD5245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6860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67D515B-26FE-47C1-A23A-BF07C10AC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4128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76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2" cy="280876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976E8C9-1F76-4BA1-9926-C043E84F6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889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887305A-8500-4E1F-A60A-361BCF58C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138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FFAAC97A-9AAE-41AB-94DB-06831E83F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83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4938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4938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0FE1F0B-9E68-4216-8BC8-E5FA826B15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468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21DA13C-7B03-47E7-A9F8-C7CC286DF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188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36BE9A3-892B-4DCD-B562-68CA1E237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859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569BD034-D91E-4EFB-A75B-188AE9DF8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9806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933908C-9BEA-44FF-A17E-A7427EAF6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6257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2"/>
            <a:ext cx="26335038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8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8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621EFF8-67BC-4A94-A7EB-F8D012C0A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307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6762"/>
            <a:ext cx="102425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389438">
              <a:defRPr sz="67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6762"/>
            <a:ext cx="13900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4389438">
              <a:defRPr sz="67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6762"/>
            <a:ext cx="102425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389438">
              <a:defRPr sz="6700">
                <a:latin typeface="Arial" pitchFamily="34" charset="0"/>
              </a:defRPr>
            </a:lvl1pPr>
          </a:lstStyle>
          <a:p>
            <a:pPr>
              <a:defRPr/>
            </a:pPr>
            <a:fld id="{6933F348-1D95-4496-9D1E-236B4F1EE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16200000">
            <a:off x="-9245600" y="16459200"/>
            <a:ext cx="15367000" cy="15621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5400000">
            <a:off x="37769800" y="16459200"/>
            <a:ext cx="15367000" cy="15621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 dpi="0">
          <a:blip r:embed="rId14"/>
          <a:stretch>
            <a:fillRect/>
          </a:stretch>
        </p:blipFill>
        <p:spPr>
          <a:xfrm>
            <a:off x="57150" y="33426400"/>
            <a:ext cx="43776900" cy="20193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5715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l"/>
            <a:r>
              <a:rPr sz="6360">
                <a:solidFill>
                  <a:srgbClr val="808080"/>
                </a:solidFill>
              </a:rPr>
              <a:t>Template ID: spaceplanets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itchFamily="34" charset="0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itchFamily="34" charset="0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itchFamily="34" charset="0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itchFamily="34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itchFamily="34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itchFamily="34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itchFamily="34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pitchFamily="34" charset="0"/>
        </a:defRPr>
      </a:lvl9pPr>
    </p:titleStyle>
    <p:bodyStyle>
      <a:defPPr>
        <a:defRPr kern="1200" smtId="4294967295"/>
      </a:defPPr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9"/>
          <p:cNvSpPr txBox="1">
            <a:spLocks noChangeArrowheads="1"/>
          </p:cNvSpPr>
          <p:nvPr/>
        </p:nvSpPr>
        <p:spPr bwMode="auto">
          <a:xfrm>
            <a:off x="20668342" y="19965138"/>
            <a:ext cx="9931400" cy="1056055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1419" tIns="85712" rIns="171419" bIns="85712">
            <a:spAutoFit/>
          </a:bodyPr>
          <a:lstStyle>
            <a:defPPr>
              <a:defRPr kern="1200" smtId="4294967295"/>
            </a:defPPr>
            <a:lvl1pPr defTabSz="4703763" eaLnBrk="0" hangingPunct="0">
              <a:defRPr sz="86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BA" sz="4500" b="1" dirty="0">
                <a:solidFill>
                  <a:schemeClr val="bg1"/>
                </a:solidFill>
              </a:rPr>
              <a:t>Dodaj_region:</a:t>
            </a:r>
          </a:p>
          <a:p>
            <a:pPr eaLnBrk="1" hangingPunct="1">
              <a:spcBef>
                <a:spcPct val="50000"/>
              </a:spcBef>
            </a:pPr>
            <a:r>
              <a:rPr lang="sr-Latn-BA" sz="4500" b="1" dirty="0">
                <a:solidFill>
                  <a:schemeClr val="bg1"/>
                </a:solidFill>
              </a:rPr>
              <a:t>Detektovani regioni se dodaju u listu na osnovu nekih svojih osobina. Region koji se detektuje više od jednom, svaki put se update-ju informacije o njemu.</a:t>
            </a:r>
          </a:p>
          <a:p>
            <a:pPr eaLnBrk="1" hangingPunct="1">
              <a:spcBef>
                <a:spcPct val="50000"/>
              </a:spcBef>
            </a:pPr>
            <a:endParaRPr lang="sr-Latn-BA" sz="45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sr-Latn-BA" sz="4500" b="1" dirty="0">
                <a:solidFill>
                  <a:schemeClr val="bg1"/>
                </a:solidFill>
              </a:rPr>
              <a:t>Transformacija:</a:t>
            </a:r>
          </a:p>
          <a:p>
            <a:pPr eaLnBrk="1" hangingPunct="1">
              <a:spcBef>
                <a:spcPct val="50000"/>
              </a:spcBef>
            </a:pPr>
            <a:r>
              <a:rPr lang="sr-Latn-BA" sz="4500" b="1" dirty="0">
                <a:solidFill>
                  <a:schemeClr val="bg1"/>
                </a:solidFill>
              </a:rPr>
              <a:t>Koristi se za transformaciju slike, da bi se ona mogla sto bolje obraditi. Eleminiše se crni prostor sa leve i gornje strane slike koja sadrži cifru.</a:t>
            </a:r>
          </a:p>
        </p:txBody>
      </p:sp>
      <p:sp>
        <p:nvSpPr>
          <p:cNvPr id="2052" name="Text Box 56"/>
          <p:cNvSpPr txBox="1">
            <a:spLocks noChangeArrowheads="1"/>
          </p:cNvSpPr>
          <p:nvPr/>
        </p:nvSpPr>
        <p:spPr bwMode="auto">
          <a:xfrm>
            <a:off x="33669287" y="18555816"/>
            <a:ext cx="9113837" cy="3635584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71419" tIns="85712" rIns="171419" bIns="85712">
            <a:spAutoFit/>
          </a:bodyPr>
          <a:lstStyle>
            <a:defPPr>
              <a:defRPr kern="1200" smtId="4294967295"/>
            </a:defPPr>
            <a:lvl1pPr defTabSz="4703763" eaLnBrk="0" hangingPunct="0">
              <a:defRPr sz="86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r>
              <a:rPr lang="sr-Latn-BA" sz="4500" b="1" dirty="0">
                <a:solidFill>
                  <a:schemeClr val="bg1"/>
                </a:solidFill>
              </a:rPr>
              <a:t>Svaki video daje različite rezultate u zavisnosti količine brojeva koji predju liniju i brojeva koji se loše prepoznaju. Postignuta je tačnost od 79%. 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2054" name="Text Box 76"/>
          <p:cNvSpPr txBox="1">
            <a:spLocks noChangeArrowheads="1"/>
          </p:cNvSpPr>
          <p:nvPr/>
        </p:nvSpPr>
        <p:spPr bwMode="auto">
          <a:xfrm>
            <a:off x="33669287" y="21078129"/>
            <a:ext cx="8135938" cy="7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1450" tIns="85725" rIns="171450" bIns="85725">
            <a:spAutoFit/>
          </a:bodyPr>
          <a:lstStyle>
            <a:defPPr>
              <a:defRPr kern="1200" smtId="4294967295"/>
            </a:defPPr>
            <a:lvl1pPr marL="342900" indent="-34290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2055" name="Text Box 77"/>
          <p:cNvSpPr txBox="1">
            <a:spLocks noChangeArrowheads="1"/>
          </p:cNvSpPr>
          <p:nvPr/>
        </p:nvSpPr>
        <p:spPr bwMode="auto">
          <a:xfrm>
            <a:off x="21303342" y="7495808"/>
            <a:ext cx="9296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1450" tIns="85725" rIns="171450" bIns="85725"/>
          <a:lstStyle>
            <a:defPPr>
              <a:defRPr kern="1200" smtId="4294967295"/>
            </a:defPPr>
            <a:lvl1pPr defTabSz="4703763" eaLnBrk="0" hangingPunct="0">
              <a:defRPr sz="86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BA" sz="4500" b="1" dirty="0">
                <a:solidFill>
                  <a:schemeClr val="bg1"/>
                </a:solidFill>
              </a:rPr>
              <a:t>Nakon detekcije regiona na slici upotrebljena je diletacija radi spajanje regiona. Posto su pojedine cifre sastavljene iz više regiona, tako da ih je bilo neophodno spojiti.</a:t>
            </a:r>
          </a:p>
          <a:p>
            <a:pPr eaLnBrk="1" hangingPunct="1">
              <a:spcBef>
                <a:spcPct val="50000"/>
              </a:spcBef>
            </a:pPr>
            <a:r>
              <a:rPr lang="sr-Latn-BA" sz="4500" b="1" dirty="0">
                <a:solidFill>
                  <a:schemeClr val="bg1"/>
                </a:solidFill>
              </a:rPr>
              <a:t>Prepoznavanje cifara je odradjeno tako da svaka detektovana cifra se poredi sa svakom iz MNIST data seta, a prepoznavane su one koje imaju najbolje preklapanje</a:t>
            </a:r>
          </a:p>
        </p:txBody>
      </p:sp>
      <p:sp>
        <p:nvSpPr>
          <p:cNvPr id="2056" name="Text Box 78"/>
          <p:cNvSpPr txBox="1">
            <a:spLocks noChangeArrowheads="1"/>
          </p:cNvSpPr>
          <p:nvPr/>
        </p:nvSpPr>
        <p:spPr bwMode="auto">
          <a:xfrm>
            <a:off x="5847385" y="19965138"/>
            <a:ext cx="9217025" cy="1021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1450" tIns="85725" rIns="171450" bIns="85725">
            <a:spAutoFit/>
          </a:bodyPr>
          <a:lstStyle>
            <a:defPPr>
              <a:defRPr kern="1200" smtId="4294967295"/>
            </a:defPPr>
            <a:lvl1pPr defTabSz="4703763" eaLnBrk="0" hangingPunct="0">
              <a:defRPr sz="86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BA" sz="4500" b="1" dirty="0">
                <a:solidFill>
                  <a:schemeClr val="bg1"/>
                </a:solidFill>
              </a:rPr>
              <a:t>Video je obrađen tako što je uziman svaki 10ti frejm. Ti frejmovi predstavljaju slike koje su dalje obrađivane tako sto su pretvorene u crno-bele radi lakše obrade i otkanjanja šuma. </a:t>
            </a:r>
          </a:p>
          <a:p>
            <a:pPr eaLnBrk="1" hangingPunct="1">
              <a:spcBef>
                <a:spcPct val="50000"/>
              </a:spcBef>
            </a:pPr>
            <a:r>
              <a:rPr lang="sr-Latn-BA" sz="4500" b="1" dirty="0">
                <a:solidFill>
                  <a:schemeClr val="bg1"/>
                </a:solidFill>
              </a:rPr>
              <a:t>Za detekciju linije korišćena je Hough transformacija. Hough transforamcija predstavlja tehniku za digitalnu obradu slike i od pomoći je za anlizu pravih, krugova ili elipsi. Parametri metode moraju sadrzati sliku koja je threshold-ovana. </a:t>
            </a:r>
          </a:p>
        </p:txBody>
      </p:sp>
      <p:sp>
        <p:nvSpPr>
          <p:cNvPr id="2057" name="Text Box 79"/>
          <p:cNvSpPr txBox="1">
            <a:spLocks noChangeArrowheads="1"/>
          </p:cNvSpPr>
          <p:nvPr/>
        </p:nvSpPr>
        <p:spPr bwMode="auto">
          <a:xfrm>
            <a:off x="6462541" y="7495808"/>
            <a:ext cx="8991600" cy="128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1450" tIns="85725" rIns="171450" bIns="85725"/>
          <a:lstStyle>
            <a:defPPr>
              <a:defRPr kern="1200" smtId="4294967295"/>
            </a:defPPr>
            <a:lvl1pPr defTabSz="4703763" eaLnBrk="0" hangingPunct="0">
              <a:defRPr sz="86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86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sr-Latn-BA" sz="4500" b="1" dirty="0">
                <a:solidFill>
                  <a:schemeClr val="bg1"/>
                </a:solidFill>
                <a:cs typeface="Arial" pitchFamily="34" charset="0"/>
              </a:rPr>
              <a:t>Predmet ovog projekta je analizirati video zapise u kojima se kreću ručno pisane cifre preko crnog ekrana, tako da dio tih cifara prelazi liniju koja se uvek nalazi na istom mestu i iste je boje. Cilj je bio detektovati tu liniju i  prepoznati sve cifre koje je prelaze i odrediti njihov zbir. </a:t>
            </a:r>
          </a:p>
          <a:p>
            <a:r>
              <a:rPr lang="sr-Latn-BA" sz="4500" b="1" dirty="0">
                <a:solidFill>
                  <a:schemeClr val="bg1"/>
                </a:solidFill>
                <a:cs typeface="Arial" pitchFamily="34" charset="0"/>
              </a:rPr>
              <a:t>Na videu pored cifara i linije postoji i šum koji predstavljaju zelene tačkice, koji bi trebalo otkloniti radi lakše detekcije cifara i linije</a:t>
            </a:r>
            <a:r>
              <a:rPr lang="sr-Latn-BA" sz="3600" b="1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0" y="0"/>
            <a:ext cx="43891200" cy="4795692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0"/>
                </a:schemeClr>
              </a:gs>
              <a:gs pos="12000">
                <a:schemeClr val="accent4"/>
              </a:gs>
              <a:gs pos="0">
                <a:schemeClr val="accent2"/>
              </a:gs>
            </a:gsLst>
            <a:lin ang="16200000" scaled="1"/>
            <a:tileRect/>
          </a:gradFill>
          <a:ln>
            <a:noFill/>
          </a:ln>
        </p:spPr>
        <p:txBody>
          <a:bodyPr lIns="376109" tIns="188054" rIns="376109" bIns="188054" anchor="ctr"/>
          <a:lstStyle>
            <a:defPPr>
              <a:defRPr kern="1200" smtId="4294967295"/>
            </a:defPPr>
          </a:lstStyle>
          <a:p>
            <a:pPr algn="ctr" defTabSz="3513138">
              <a:lnSpc>
                <a:spcPct val="120000"/>
              </a:lnSpc>
              <a:defRPr/>
            </a:pPr>
            <a:r>
              <a:rPr lang="sr-Latn-BA" sz="7200" b="1" dirty="0">
                <a:solidFill>
                  <a:schemeClr val="bg1"/>
                </a:solidFill>
              </a:rPr>
              <a:t>Detekcija pokretnih cifara u video zapisu</a:t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sr-Latn-BA" sz="5400" i="1" dirty="0">
                <a:solidFill>
                  <a:schemeClr val="bg1"/>
                </a:solidFill>
              </a:rPr>
              <a:t>Nikola Špirić</a:t>
            </a:r>
            <a:br>
              <a:rPr lang="en-US" sz="5400" i="1" dirty="0">
                <a:solidFill>
                  <a:schemeClr val="bg1"/>
                </a:solidFill>
              </a:rPr>
            </a:br>
            <a:r>
              <a:rPr lang="sr-Latn-BA" sz="5400" i="1" dirty="0">
                <a:solidFill>
                  <a:schemeClr val="bg1"/>
                </a:solidFill>
              </a:rPr>
              <a:t>Fakultet Tehničkih Nauka, Univerzitet u Novom Sadu</a:t>
            </a:r>
            <a:endParaRPr lang="en-US" sz="5400" i="1" dirty="0">
              <a:solidFill>
                <a:schemeClr val="bg1"/>
              </a:solidFill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6058808" y="6076271"/>
            <a:ext cx="9324975" cy="914400"/>
          </a:xfrm>
          <a:prstGeom prst="rect">
            <a:avLst/>
          </a:prstGeom>
          <a:gradFill>
            <a:gsLst>
              <a:gs pos="45000">
                <a:schemeClr val="accent4"/>
              </a:gs>
              <a:gs pos="0">
                <a:schemeClr val="accent2"/>
              </a:gs>
              <a:gs pos="100000">
                <a:schemeClr val="accent4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137127" tIns="68565" rIns="137127" bIns="68565" anchor="ctr"/>
          <a:lstStyle>
            <a:defPPr>
              <a:defRPr kern="1200" smtId="4294967295"/>
            </a:defPPr>
          </a:lstStyle>
          <a:p>
            <a:pPr defTabSz="3762375">
              <a:defRPr/>
            </a:pPr>
            <a:r>
              <a:rPr lang="sr-Latn-BA" sz="6000" b="1" dirty="0">
                <a:solidFill>
                  <a:srgbClr val="FFCC00"/>
                </a:solidFill>
              </a:rPr>
              <a:t>Uvod</a:t>
            </a:r>
            <a:endParaRPr lang="en-US" sz="6000" b="1" dirty="0">
              <a:solidFill>
                <a:srgbClr val="FFCC00"/>
              </a:solidFill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21015211" y="6076271"/>
            <a:ext cx="9872662" cy="914400"/>
          </a:xfrm>
          <a:prstGeom prst="rect">
            <a:avLst/>
          </a:prstGeom>
          <a:gradFill>
            <a:gsLst>
              <a:gs pos="45000">
                <a:schemeClr val="accent4"/>
              </a:gs>
              <a:gs pos="0">
                <a:schemeClr val="accent2"/>
              </a:gs>
              <a:gs pos="100000">
                <a:schemeClr val="accent4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137127" tIns="68565" rIns="137127" bIns="68565" anchor="ctr"/>
          <a:lstStyle>
            <a:defPPr>
              <a:defRPr kern="1200" smtId="4294967295"/>
            </a:defPPr>
          </a:lstStyle>
          <a:p>
            <a:pPr defTabSz="3762375">
              <a:defRPr/>
            </a:pPr>
            <a:r>
              <a:rPr lang="sr-Latn-BA" sz="6000" b="1" dirty="0">
                <a:solidFill>
                  <a:srgbClr val="FFCC00"/>
                </a:solidFill>
              </a:rPr>
              <a:t>Metode</a:t>
            </a:r>
            <a:endParaRPr lang="en-US" sz="6000" b="1" dirty="0">
              <a:solidFill>
                <a:srgbClr val="FFCC00"/>
              </a:solidFill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5966900" y="18482630"/>
            <a:ext cx="9324975" cy="914400"/>
          </a:xfrm>
          <a:prstGeom prst="rect">
            <a:avLst/>
          </a:prstGeom>
          <a:gradFill>
            <a:gsLst>
              <a:gs pos="45000">
                <a:schemeClr val="accent4"/>
              </a:gs>
              <a:gs pos="0">
                <a:schemeClr val="accent2"/>
              </a:gs>
              <a:gs pos="100000">
                <a:schemeClr val="accent4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137127" tIns="68565" rIns="137127" bIns="68565" anchor="ctr"/>
          <a:lstStyle>
            <a:defPPr>
              <a:defRPr kern="1200" smtId="4294967295"/>
            </a:defPPr>
          </a:lstStyle>
          <a:p>
            <a:pPr defTabSz="3762375">
              <a:defRPr/>
            </a:pPr>
            <a:r>
              <a:rPr lang="sr-Latn-BA" sz="6000" b="1" dirty="0">
                <a:solidFill>
                  <a:srgbClr val="FFCC00"/>
                </a:solidFill>
              </a:rPr>
              <a:t>Metode</a:t>
            </a:r>
            <a:endParaRPr lang="en-US" sz="6000" b="1" dirty="0">
              <a:solidFill>
                <a:srgbClr val="FFCC00"/>
              </a:solidFill>
            </a:endParaRP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20400509" y="18482630"/>
            <a:ext cx="9872662" cy="914400"/>
          </a:xfrm>
          <a:prstGeom prst="rect">
            <a:avLst/>
          </a:prstGeom>
          <a:gradFill>
            <a:gsLst>
              <a:gs pos="45000">
                <a:schemeClr val="accent4"/>
              </a:gs>
              <a:gs pos="0">
                <a:schemeClr val="accent2"/>
              </a:gs>
              <a:gs pos="100000">
                <a:schemeClr val="accent4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137127" tIns="68565" rIns="137127" bIns="68565" anchor="ctr"/>
          <a:lstStyle>
            <a:defPPr>
              <a:defRPr kern="1200" smtId="4294967295"/>
            </a:defPPr>
          </a:lstStyle>
          <a:p>
            <a:pPr defTabSz="3762375">
              <a:defRPr/>
            </a:pPr>
            <a:r>
              <a:rPr lang="sr-Latn-BA" sz="6000" b="1" dirty="0">
                <a:solidFill>
                  <a:srgbClr val="FFCC00"/>
                </a:solidFill>
              </a:rPr>
              <a:t>Procedure</a:t>
            </a:r>
            <a:endParaRPr lang="en-US" sz="6000" b="1" dirty="0">
              <a:solidFill>
                <a:srgbClr val="FFCC00"/>
              </a:solidFill>
            </a:endParaRPr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33306544" y="16593036"/>
            <a:ext cx="9366250" cy="9144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4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137127" tIns="68565" rIns="137127" bIns="68565" anchor="ctr"/>
          <a:lstStyle>
            <a:defPPr>
              <a:defRPr kern="1200" smtId="4294967295"/>
            </a:defPPr>
          </a:lstStyle>
          <a:p>
            <a:pPr defTabSz="3762375">
              <a:defRPr/>
            </a:pPr>
            <a:r>
              <a:rPr lang="sr-Latn-BA" sz="6000" b="1" dirty="0">
                <a:solidFill>
                  <a:srgbClr val="FFCC00"/>
                </a:solidFill>
              </a:rPr>
              <a:t>Zaključak</a:t>
            </a:r>
            <a:endParaRPr lang="en-US" sz="6000" b="1" dirty="0">
              <a:solidFill>
                <a:srgbClr val="FFCC00"/>
              </a:solidFill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Default Design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</TotalTime>
  <Words>304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Manager/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Nikola Špirić</cp:lastModifiedBy>
  <cp:revision>32</cp:revision>
  <dcterms:modified xsi:type="dcterms:W3CDTF">2017-02-20T15:10:49Z</dcterms:modified>
  <cp:category>science research poster</cp:category>
</cp:coreProperties>
</file>