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78" r:id="rId4"/>
    <p:sldId id="268" r:id="rId5"/>
    <p:sldId id="272" r:id="rId6"/>
    <p:sldId id="279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67" r:id="rId15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rutiger 45 Ligh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rutiger 45 Ligh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rutiger 45 Ligh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rutiger 45 Ligh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rutiger 45 Light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Frutiger 45 Light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Frutiger 45 Light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Frutiger 45 Light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Frutiger 45 Light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E4BF3B6-F980-4851-B580-7348EB7438FE}">
          <p14:sldIdLst>
            <p14:sldId id="256"/>
            <p14:sldId id="269"/>
            <p14:sldId id="278"/>
            <p14:sldId id="268"/>
            <p14:sldId id="272"/>
            <p14:sldId id="279"/>
            <p14:sldId id="270"/>
            <p14:sldId id="271"/>
            <p14:sldId id="273"/>
            <p14:sldId id="274"/>
            <p14:sldId id="275"/>
            <p14:sldId id="276"/>
            <p14:sldId id="277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A0C6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8" autoAdjust="0"/>
    <p:restoredTop sz="89456" autoAdjust="0"/>
  </p:normalViewPr>
  <p:slideViewPr>
    <p:cSldViewPr>
      <p:cViewPr varScale="1">
        <p:scale>
          <a:sx n="122" d="100"/>
          <a:sy n="122" d="100"/>
        </p:scale>
        <p:origin x="192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/>
            </a:lvl1pPr>
          </a:lstStyle>
          <a:p>
            <a:fld id="{3796219C-7309-4D85-9523-0D0B7A4E702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69612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/>
            </a:lvl1pPr>
          </a:lstStyle>
          <a:p>
            <a:fld id="{C80D1EEF-F85E-44FC-812E-8CF85D96F073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3522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D1EEF-F85E-44FC-812E-8CF85D96F073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766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Viele manuelle Schritte</a:t>
            </a:r>
          </a:p>
          <a:p>
            <a:pPr marL="228600" indent="-228600">
              <a:buAutoNum type="arabicPeriod"/>
            </a:pPr>
            <a:r>
              <a:rPr lang="de-DE" dirty="0" err="1"/>
              <a:t>Paperwork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Kommunikation mit verschiedenen Leuten/Parteien (DB-Admin, CEO, Sekretärin)</a:t>
            </a:r>
          </a:p>
          <a:p>
            <a:pPr marL="228600" indent="-228600">
              <a:buAutoNum type="arabicPeriod"/>
            </a:pPr>
            <a:r>
              <a:rPr lang="de-DE" dirty="0"/>
              <a:t>Zeitintensiv</a:t>
            </a:r>
          </a:p>
          <a:p>
            <a:pPr marL="228600" indent="-228600">
              <a:buAutoNum type="arabicPeriod"/>
            </a:pPr>
            <a:r>
              <a:rPr lang="de-DE" dirty="0"/>
              <a:t>Prozess ist undurchsichtig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D1EEF-F85E-44FC-812E-8CF85D96F073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814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D1EEF-F85E-44FC-812E-8CF85D96F073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149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38150" y="1693863"/>
            <a:ext cx="8228013" cy="3451225"/>
            <a:chOff x="276" y="1067"/>
            <a:chExt cx="5183" cy="2174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276" y="1069"/>
              <a:ext cx="2160" cy="2172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3299" y="1067"/>
              <a:ext cx="2160" cy="2172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708" y="1505"/>
              <a:ext cx="1296" cy="12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38150" y="138113"/>
            <a:ext cx="8334375" cy="603250"/>
            <a:chOff x="276" y="87"/>
            <a:chExt cx="5250" cy="380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79" y="87"/>
              <a:ext cx="1869" cy="331"/>
              <a:chOff x="279" y="87"/>
              <a:chExt cx="1869" cy="331"/>
            </a:xfrm>
          </p:grpSpPr>
          <p:sp>
            <p:nvSpPr>
              <p:cNvPr id="12" name="Oval 8"/>
              <p:cNvSpPr>
                <a:spLocks noChangeArrowheads="1"/>
              </p:cNvSpPr>
              <p:nvPr/>
            </p:nvSpPr>
            <p:spPr bwMode="auto">
              <a:xfrm>
                <a:off x="279" y="108"/>
                <a:ext cx="247" cy="246"/>
              </a:xfrm>
              <a:prstGeom prst="ellipse">
                <a:avLst/>
              </a:prstGeom>
              <a:solidFill>
                <a:srgbClr val="02A0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9pPr>
              </a:lstStyle>
              <a:p>
                <a:pPr>
                  <a:defRPr/>
                </a:pPr>
                <a:endParaRPr lang="de-DE"/>
              </a:p>
            </p:txBody>
          </p:sp>
          <p:sp>
            <p:nvSpPr>
              <p:cNvPr id="13" name="Oval 9"/>
              <p:cNvSpPr>
                <a:spLocks noChangeArrowheads="1"/>
              </p:cNvSpPr>
              <p:nvPr/>
            </p:nvSpPr>
            <p:spPr bwMode="auto">
              <a:xfrm>
                <a:off x="328" y="159"/>
                <a:ext cx="150" cy="1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9pPr>
              </a:lstStyle>
              <a:p>
                <a:pPr>
                  <a:defRPr/>
                </a:pPr>
                <a:endParaRPr lang="de-DE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056" y="87"/>
                <a:ext cx="10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/>
              <a:lstStyle>
                <a:lvl1pPr defTabSz="7620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1pPr>
                <a:lvl2pPr marL="742950" indent="-285750" defTabSz="7620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2pPr>
                <a:lvl3pPr marL="1143000" indent="-228600" defTabSz="7620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3pPr>
                <a:lvl4pPr marL="1600200" indent="-228600" defTabSz="7620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4pPr>
                <a:lvl5pPr marL="2057400" indent="-228600" defTabSz="7620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9pPr>
              </a:lstStyle>
              <a:p>
                <a:pPr>
                  <a:defRPr/>
                </a:pPr>
                <a:r>
                  <a:rPr lang="de-DE" sz="1400" b="1">
                    <a:solidFill>
                      <a:schemeClr val="tx2"/>
                    </a:solidFill>
                  </a:rPr>
                  <a:t>Hochschule</a:t>
                </a: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059" y="226"/>
                <a:ext cx="96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/>
              <a:lstStyle>
                <a:lvl1pPr defTabSz="7620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1pPr>
                <a:lvl2pPr marL="742950" indent="-285750" defTabSz="7620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2pPr>
                <a:lvl3pPr marL="1143000" indent="-228600" defTabSz="7620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3pPr>
                <a:lvl4pPr marL="1600200" indent="-228600" defTabSz="7620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4pPr>
                <a:lvl5pPr marL="2057400" indent="-228600" defTabSz="7620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9pPr>
              </a:lstStyle>
              <a:p>
                <a:pPr>
                  <a:defRPr/>
                </a:pPr>
                <a:r>
                  <a:rPr lang="de-DE" sz="1400" b="1">
                    <a:solidFill>
                      <a:schemeClr val="tx2"/>
                    </a:solidFill>
                  </a:rPr>
                  <a:t>Bonn-Rhein-Sieg</a:t>
                </a:r>
              </a:p>
            </p:txBody>
          </p: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625" y="108"/>
                <a:ext cx="247" cy="246"/>
              </a:xfrm>
              <a:prstGeom prst="ellipse">
                <a:avLst/>
              </a:prstGeom>
              <a:solidFill>
                <a:srgbClr val="02A0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9pPr>
              </a:lstStyle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276" y="467"/>
              <a:ext cx="5183" cy="0"/>
            </a:xfrm>
            <a:prstGeom prst="line">
              <a:avLst/>
            </a:prstGeom>
            <a:noFill/>
            <a:ln w="12700">
              <a:solidFill>
                <a:srgbClr val="02A0C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5410" y="226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</p:grp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860425" y="2509838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74713" y="3808413"/>
            <a:ext cx="7689850" cy="8445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70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8613" y="1047750"/>
            <a:ext cx="8348662" cy="6530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613" y="2060848"/>
            <a:ext cx="8348662" cy="38891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79912" y="6381750"/>
            <a:ext cx="3025701" cy="287338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1080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 rot="16200000">
            <a:off x="2414588" y="5586413"/>
            <a:ext cx="293687" cy="20272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0544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8613" y="2495550"/>
            <a:ext cx="4097337" cy="345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8351" y="2495550"/>
            <a:ext cx="4098925" cy="345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 rot="16200000">
            <a:off x="2414588" y="5586413"/>
            <a:ext cx="293687" cy="20272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85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 rot="16200000">
            <a:off x="2414588" y="5586413"/>
            <a:ext cx="293687" cy="20272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4121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 rot="16200000">
            <a:off x="2414588" y="5586413"/>
            <a:ext cx="293687" cy="20272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2488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 rot="16200000">
            <a:off x="2414588" y="5586413"/>
            <a:ext cx="293687" cy="20272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7054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 rot="16200000">
            <a:off x="2414588" y="5586413"/>
            <a:ext cx="293687" cy="20272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175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438150" y="1693863"/>
            <a:ext cx="8228013" cy="3451225"/>
            <a:chOff x="276" y="1067"/>
            <a:chExt cx="5183" cy="2174"/>
          </a:xfrm>
        </p:grpSpPr>
        <p:sp>
          <p:nvSpPr>
            <p:cNvPr id="1042" name="Oval 3"/>
            <p:cNvSpPr>
              <a:spLocks noChangeArrowheads="1"/>
            </p:cNvSpPr>
            <p:nvPr/>
          </p:nvSpPr>
          <p:spPr bwMode="auto">
            <a:xfrm>
              <a:off x="276" y="1069"/>
              <a:ext cx="2160" cy="2172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1043" name="Oval 4"/>
            <p:cNvSpPr>
              <a:spLocks noChangeArrowheads="1"/>
            </p:cNvSpPr>
            <p:nvPr/>
          </p:nvSpPr>
          <p:spPr bwMode="auto">
            <a:xfrm>
              <a:off x="3299" y="1067"/>
              <a:ext cx="2160" cy="2172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1044" name="Oval 5"/>
            <p:cNvSpPr>
              <a:spLocks noChangeArrowheads="1"/>
            </p:cNvSpPr>
            <p:nvPr/>
          </p:nvSpPr>
          <p:spPr bwMode="auto">
            <a:xfrm>
              <a:off x="708" y="1505"/>
              <a:ext cx="1296" cy="12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rutiger 45 Light" pitchFamily="34" charset="0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</p:grpSp>
      <p:grpSp>
        <p:nvGrpSpPr>
          <p:cNvPr id="1027" name="Group 21"/>
          <p:cNvGrpSpPr>
            <a:grpSpLocks/>
          </p:cNvGrpSpPr>
          <p:nvPr/>
        </p:nvGrpSpPr>
        <p:grpSpPr bwMode="auto">
          <a:xfrm>
            <a:off x="438150" y="138113"/>
            <a:ext cx="8228013" cy="603250"/>
            <a:chOff x="276" y="87"/>
            <a:chExt cx="5183" cy="380"/>
          </a:xfrm>
        </p:grpSpPr>
        <p:grpSp>
          <p:nvGrpSpPr>
            <p:cNvPr id="1031" name="Group 12"/>
            <p:cNvGrpSpPr>
              <a:grpSpLocks/>
            </p:cNvGrpSpPr>
            <p:nvPr/>
          </p:nvGrpSpPr>
          <p:grpSpPr bwMode="auto">
            <a:xfrm>
              <a:off x="279" y="87"/>
              <a:ext cx="1869" cy="331"/>
              <a:chOff x="279" y="87"/>
              <a:chExt cx="1869" cy="331"/>
            </a:xfrm>
          </p:grpSpPr>
          <p:sp>
            <p:nvSpPr>
              <p:cNvPr id="1037" name="Oval 7"/>
              <p:cNvSpPr>
                <a:spLocks noChangeArrowheads="1"/>
              </p:cNvSpPr>
              <p:nvPr/>
            </p:nvSpPr>
            <p:spPr bwMode="auto">
              <a:xfrm>
                <a:off x="279" y="108"/>
                <a:ext cx="247" cy="246"/>
              </a:xfrm>
              <a:prstGeom prst="ellipse">
                <a:avLst/>
              </a:prstGeom>
              <a:solidFill>
                <a:srgbClr val="02A0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9pPr>
              </a:lstStyle>
              <a:p>
                <a:pPr>
                  <a:defRPr/>
                </a:pPr>
                <a:endParaRPr lang="de-DE"/>
              </a:p>
            </p:txBody>
          </p:sp>
          <p:sp>
            <p:nvSpPr>
              <p:cNvPr id="1038" name="Oval 8"/>
              <p:cNvSpPr>
                <a:spLocks noChangeArrowheads="1"/>
              </p:cNvSpPr>
              <p:nvPr/>
            </p:nvSpPr>
            <p:spPr bwMode="auto">
              <a:xfrm>
                <a:off x="328" y="159"/>
                <a:ext cx="150" cy="1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9pPr>
              </a:lstStyle>
              <a:p>
                <a:pPr>
                  <a:defRPr/>
                </a:pPr>
                <a:endParaRPr lang="de-DE"/>
              </a:p>
            </p:txBody>
          </p:sp>
          <p:sp>
            <p:nvSpPr>
              <p:cNvPr id="1039" name="Rectangle 9"/>
              <p:cNvSpPr>
                <a:spLocks noChangeArrowheads="1"/>
              </p:cNvSpPr>
              <p:nvPr/>
            </p:nvSpPr>
            <p:spPr bwMode="auto">
              <a:xfrm>
                <a:off x="1056" y="87"/>
                <a:ext cx="10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/>
              <a:lstStyle>
                <a:lvl1pPr defTabSz="7620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1pPr>
                <a:lvl2pPr marL="742950" indent="-285750" defTabSz="7620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2pPr>
                <a:lvl3pPr marL="1143000" indent="-228600" defTabSz="7620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3pPr>
                <a:lvl4pPr marL="1600200" indent="-228600" defTabSz="7620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4pPr>
                <a:lvl5pPr marL="2057400" indent="-228600" defTabSz="7620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9pPr>
              </a:lstStyle>
              <a:p>
                <a:pPr>
                  <a:defRPr/>
                </a:pPr>
                <a:r>
                  <a:rPr lang="de-DE" sz="1400" b="1">
                    <a:solidFill>
                      <a:schemeClr val="tx2"/>
                    </a:solidFill>
                  </a:rPr>
                  <a:t>Hochschule</a:t>
                </a:r>
              </a:p>
            </p:txBody>
          </p:sp>
          <p:sp>
            <p:nvSpPr>
              <p:cNvPr id="1040" name="Rectangle 10"/>
              <p:cNvSpPr>
                <a:spLocks noChangeArrowheads="1"/>
              </p:cNvSpPr>
              <p:nvPr/>
            </p:nvSpPr>
            <p:spPr bwMode="auto">
              <a:xfrm>
                <a:off x="1059" y="226"/>
                <a:ext cx="96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/>
              <a:lstStyle>
                <a:lvl1pPr defTabSz="7620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1pPr>
                <a:lvl2pPr marL="742950" indent="-285750" defTabSz="7620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2pPr>
                <a:lvl3pPr marL="1143000" indent="-228600" defTabSz="7620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3pPr>
                <a:lvl4pPr marL="1600200" indent="-228600" defTabSz="7620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4pPr>
                <a:lvl5pPr marL="2057400" indent="-228600" defTabSz="7620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9pPr>
              </a:lstStyle>
              <a:p>
                <a:pPr>
                  <a:defRPr/>
                </a:pPr>
                <a:r>
                  <a:rPr lang="de-DE" sz="1400" b="1">
                    <a:solidFill>
                      <a:schemeClr val="tx2"/>
                    </a:solidFill>
                  </a:rPr>
                  <a:t>Bonn-Rhein-Sieg</a:t>
                </a:r>
              </a:p>
            </p:txBody>
          </p:sp>
          <p:sp>
            <p:nvSpPr>
              <p:cNvPr id="1041" name="Oval 11"/>
              <p:cNvSpPr>
                <a:spLocks noChangeArrowheads="1"/>
              </p:cNvSpPr>
              <p:nvPr/>
            </p:nvSpPr>
            <p:spPr bwMode="auto">
              <a:xfrm>
                <a:off x="625" y="108"/>
                <a:ext cx="247" cy="246"/>
              </a:xfrm>
              <a:prstGeom prst="ellipse">
                <a:avLst/>
              </a:prstGeom>
              <a:solidFill>
                <a:srgbClr val="02A0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rutiger 45 Light" pitchFamily="34" charset="0"/>
                  </a:defRPr>
                </a:lvl9pPr>
              </a:lstStyle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1032" name="Line 13"/>
            <p:cNvSpPr>
              <a:spLocks noChangeShapeType="1"/>
            </p:cNvSpPr>
            <p:nvPr/>
          </p:nvSpPr>
          <p:spPr bwMode="auto">
            <a:xfrm>
              <a:off x="276" y="467"/>
              <a:ext cx="5183" cy="0"/>
            </a:xfrm>
            <a:prstGeom prst="line">
              <a:avLst/>
            </a:prstGeom>
            <a:noFill/>
            <a:ln w="12700">
              <a:solidFill>
                <a:srgbClr val="02A0C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1028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047750"/>
            <a:ext cx="8348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Klicken, um Titelformat zu bearbeiten</a:t>
            </a:r>
          </a:p>
        </p:txBody>
      </p:sp>
      <p:sp>
        <p:nvSpPr>
          <p:cNvPr id="1029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2495550"/>
            <a:ext cx="8348662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30" name="Line 13"/>
          <p:cNvSpPr>
            <a:spLocks noChangeShapeType="1"/>
          </p:cNvSpPr>
          <p:nvPr userDrawn="1"/>
        </p:nvSpPr>
        <p:spPr bwMode="auto">
          <a:xfrm>
            <a:off x="438150" y="6356350"/>
            <a:ext cx="8228013" cy="0"/>
          </a:xfrm>
          <a:prstGeom prst="line">
            <a:avLst/>
          </a:prstGeom>
          <a:noFill/>
          <a:ln w="12700">
            <a:solidFill>
              <a:srgbClr val="02A0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Textfeld 1"/>
          <p:cNvSpPr txBox="1"/>
          <p:nvPr userDrawn="1"/>
        </p:nvSpPr>
        <p:spPr>
          <a:xfrm>
            <a:off x="7380312" y="6356350"/>
            <a:ext cx="1285851" cy="307777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algn="r"/>
            <a:fld id="{B8908AEC-391C-4F2C-AA2C-92A5C0FC05CD}" type="slidenum">
              <a:rPr lang="de-DE" sz="1400" b="0" smtClean="0"/>
              <a:pPr algn="r"/>
              <a:t>‹#›</a:t>
            </a:fld>
            <a:endParaRPr lang="de-DE" sz="16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3A3C4"/>
          </a:solidFill>
          <a:latin typeface="+mj-lt"/>
          <a:ea typeface="+mj-ea"/>
          <a:cs typeface="+mj-cs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3A3C4"/>
          </a:solidFill>
          <a:latin typeface="Frutiger 45 Light" pitchFamily="34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3A3C4"/>
          </a:solidFill>
          <a:latin typeface="Frutiger 45 Light" pitchFamily="34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3A3C4"/>
          </a:solidFill>
          <a:latin typeface="Frutiger 45 Light" pitchFamily="34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3A3C4"/>
          </a:solidFill>
          <a:latin typeface="Frutiger 45 Light" pitchFamily="34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Frutiger 45 Light" pitchFamily="34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Frutiger 45 Light" pitchFamily="34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Frutiger 45 Light" pitchFamily="34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Frutiger 45 Light" pitchFamily="34" charset="0"/>
        </a:defRPr>
      </a:lvl9pPr>
    </p:titleStyle>
    <p:bodyStyle>
      <a:lvl1pPr marL="342900" indent="-342900" algn="l" defTabSz="762000" rtl="0" eaLnBrk="1" fontAlgn="base" hangingPunct="1">
        <a:spcBef>
          <a:spcPct val="20000"/>
        </a:spcBef>
        <a:spcAft>
          <a:spcPct val="0"/>
        </a:spcAft>
        <a:buClr>
          <a:srgbClr val="02A0C6"/>
        </a:buClr>
        <a:buSzPct val="60000"/>
        <a:buFont typeface="Wingdings" panose="05000000000000000000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1" fontAlgn="base" hangingPunct="1">
        <a:spcBef>
          <a:spcPct val="20000"/>
        </a:spcBef>
        <a:spcAft>
          <a:spcPct val="0"/>
        </a:spcAft>
        <a:buClr>
          <a:srgbClr val="02A0C6"/>
        </a:buClr>
        <a:buSzPct val="60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</a:defRPr>
      </a:lvl2pPr>
      <a:lvl3pPr marL="1143000" indent="-228600" algn="l" defTabSz="762000" rtl="0" eaLnBrk="1" fontAlgn="base" hangingPunct="1">
        <a:spcBef>
          <a:spcPct val="20000"/>
        </a:spcBef>
        <a:spcAft>
          <a:spcPct val="0"/>
        </a:spcAft>
        <a:buClr>
          <a:srgbClr val="02A0C6"/>
        </a:buClr>
        <a:buSzPct val="6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+mn-lt"/>
        </a:defRPr>
      </a:lvl3pPr>
      <a:lvl4pPr marL="1600200" indent="-228600" algn="l" defTabSz="762000" rtl="0" eaLnBrk="1" fontAlgn="base" hangingPunct="1">
        <a:spcBef>
          <a:spcPct val="20000"/>
        </a:spcBef>
        <a:spcAft>
          <a:spcPct val="0"/>
        </a:spcAft>
        <a:buClr>
          <a:srgbClr val="02A0C6"/>
        </a:buClr>
        <a:buSzPct val="6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</a:defRPr>
      </a:lvl4pPr>
      <a:lvl5pPr marL="2057400" indent="-228600" algn="l" defTabSz="762000" rtl="0" eaLnBrk="1" fontAlgn="base" hangingPunct="1">
        <a:spcBef>
          <a:spcPct val="20000"/>
        </a:spcBef>
        <a:spcAft>
          <a:spcPct val="0"/>
        </a:spcAft>
        <a:buClr>
          <a:srgbClr val="02A0C6"/>
        </a:buClr>
        <a:buSzPct val="6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</a:defRPr>
      </a:lvl5pPr>
      <a:lvl6pPr marL="2514600" indent="-228600" algn="l" defTabSz="762000" rtl="0" eaLnBrk="1" fontAlgn="base" hangingPunct="1">
        <a:spcBef>
          <a:spcPct val="20000"/>
        </a:spcBef>
        <a:spcAft>
          <a:spcPct val="0"/>
        </a:spcAft>
        <a:buClr>
          <a:srgbClr val="02A0C6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</a:defRPr>
      </a:lvl6pPr>
      <a:lvl7pPr marL="2971800" indent="-228600" algn="l" defTabSz="762000" rtl="0" eaLnBrk="1" fontAlgn="base" hangingPunct="1">
        <a:spcBef>
          <a:spcPct val="20000"/>
        </a:spcBef>
        <a:spcAft>
          <a:spcPct val="0"/>
        </a:spcAft>
        <a:buClr>
          <a:srgbClr val="02A0C6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</a:defRPr>
      </a:lvl7pPr>
      <a:lvl8pPr marL="3429000" indent="-228600" algn="l" defTabSz="762000" rtl="0" eaLnBrk="1" fontAlgn="base" hangingPunct="1">
        <a:spcBef>
          <a:spcPct val="20000"/>
        </a:spcBef>
        <a:spcAft>
          <a:spcPct val="0"/>
        </a:spcAft>
        <a:buClr>
          <a:srgbClr val="02A0C6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</a:defRPr>
      </a:lvl8pPr>
      <a:lvl9pPr marL="3886200" indent="-228600" algn="l" defTabSz="762000" rtl="0" eaLnBrk="1" fontAlgn="base" hangingPunct="1">
        <a:spcBef>
          <a:spcPct val="20000"/>
        </a:spcBef>
        <a:spcAft>
          <a:spcPct val="0"/>
        </a:spcAft>
        <a:buClr>
          <a:srgbClr val="02A0C6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>
          <a:xfrm>
            <a:off x="899592" y="2322004"/>
            <a:ext cx="7721600" cy="1143000"/>
          </a:xfrm>
        </p:spPr>
        <p:txBody>
          <a:bodyPr/>
          <a:lstStyle/>
          <a:p>
            <a:r>
              <a:rPr lang="de-DE" dirty="0" err="1"/>
              <a:t>HighPerformance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sz="quarter" idx="1"/>
          </p:nvPr>
        </p:nvSpPr>
        <p:spPr>
          <a:xfrm>
            <a:off x="1229642" y="4077072"/>
            <a:ext cx="7391549" cy="844550"/>
          </a:xfrm>
        </p:spPr>
        <p:txBody>
          <a:bodyPr/>
          <a:lstStyle/>
          <a:p>
            <a:r>
              <a:rPr lang="de-DE" sz="2000" dirty="0"/>
              <a:t>Kai </a:t>
            </a:r>
            <a:r>
              <a:rPr lang="de-DE" sz="2000" dirty="0" err="1"/>
              <a:t>Bepperling</a:t>
            </a:r>
            <a:r>
              <a:rPr lang="de-DE" sz="2000" dirty="0"/>
              <a:t>, Nikolas Rist</a:t>
            </a:r>
          </a:p>
        </p:txBody>
      </p:sp>
    </p:spTree>
    <p:extLst>
      <p:ext uri="{BB962C8B-B14F-4D97-AF65-F5344CB8AC3E}">
        <p14:creationId xmlns:p14="http://schemas.microsoft.com/office/powerpoint/2010/main" val="88725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70"/>
    </mc:Choice>
    <mc:Fallback xmlns="">
      <p:transition spd="slow" advTm="1927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BFC8-45D8-1A47-90F7-611CA26F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- Bausteinsicht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AE7E63-772C-5449-90D5-82C97B0FB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4484"/>
            <a:ext cx="6048672" cy="4612112"/>
          </a:xfrm>
        </p:spPr>
      </p:pic>
    </p:spTree>
    <p:extLst>
      <p:ext uri="{BB962C8B-B14F-4D97-AF65-F5344CB8AC3E}">
        <p14:creationId xmlns:p14="http://schemas.microsoft.com/office/powerpoint/2010/main" val="310703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F61E-BEFE-234B-A415-36E8560254F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5DD539-4689-3C49-AF0D-28C17972BD6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268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E3F8-769B-334B-A156-1C116E47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Punkte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23C93-35B7-F344-8685-B9FD530BF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Automatische Prozesswiederholung</a:t>
            </a:r>
          </a:p>
          <a:p>
            <a:r>
              <a:rPr lang="de-DE" dirty="0"/>
              <a:t>Automatische Zuweisung des Prozesses an CEO</a:t>
            </a:r>
          </a:p>
          <a:p>
            <a:r>
              <a:rPr lang="de-DE" dirty="0"/>
              <a:t>Berechnung für alle </a:t>
            </a:r>
            <a:r>
              <a:rPr lang="de-DE" dirty="0" err="1"/>
              <a:t>Salesmen</a:t>
            </a:r>
            <a:endParaRPr lang="de-DE" dirty="0"/>
          </a:p>
          <a:p>
            <a:r>
              <a:rPr lang="de-DE" dirty="0"/>
              <a:t>Vollautomatisierung (beschränkt durch Anforderung des Kunden)</a:t>
            </a:r>
          </a:p>
          <a:p>
            <a:r>
              <a:rPr lang="de-DE" dirty="0"/>
              <a:t>API Clients in eigene Services extrahieren</a:t>
            </a:r>
          </a:p>
        </p:txBody>
      </p:sp>
    </p:spTree>
    <p:extLst>
      <p:ext uri="{BB962C8B-B14F-4D97-AF65-F5344CB8AC3E}">
        <p14:creationId xmlns:p14="http://schemas.microsoft.com/office/powerpoint/2010/main" val="179934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4C10-3312-5E4A-8D0B-19699D98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Retroperspektive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81C1D-7B5A-5548-AAB9-6F2357B5F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API Dokumentation </a:t>
            </a:r>
            <a:r>
              <a:rPr lang="de-DE" dirty="0" err="1"/>
              <a:t>OpenCRX</a:t>
            </a:r>
            <a:r>
              <a:rPr lang="de-DE" dirty="0"/>
              <a:t> und </a:t>
            </a:r>
            <a:r>
              <a:rPr lang="de-DE" dirty="0" err="1"/>
              <a:t>OrangeHRM</a:t>
            </a:r>
            <a:r>
              <a:rPr lang="de-DE" dirty="0"/>
              <a:t> schwierig</a:t>
            </a:r>
          </a:p>
          <a:p>
            <a:r>
              <a:rPr lang="de-DE" dirty="0"/>
              <a:t>API </a:t>
            </a:r>
            <a:r>
              <a:rPr lang="de-DE" dirty="0" err="1"/>
              <a:t>OrangeHRM</a:t>
            </a:r>
            <a:r>
              <a:rPr lang="de-DE" dirty="0"/>
              <a:t> nicht vollständig</a:t>
            </a:r>
          </a:p>
          <a:p>
            <a:r>
              <a:rPr lang="de-DE" dirty="0" err="1"/>
              <a:t>Camunda</a:t>
            </a:r>
            <a:r>
              <a:rPr lang="de-DE" dirty="0"/>
              <a:t> Datentransformation-/</a:t>
            </a:r>
            <a:r>
              <a:rPr lang="de-DE" dirty="0" err="1"/>
              <a:t>austausch</a:t>
            </a:r>
            <a:endParaRPr lang="de-DE" dirty="0"/>
          </a:p>
          <a:p>
            <a:r>
              <a:rPr lang="de-DE" dirty="0" err="1"/>
              <a:t>Camunda</a:t>
            </a:r>
            <a:r>
              <a:rPr lang="de-DE" dirty="0"/>
              <a:t> Dokumentation nicht trivial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74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Untertitel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/>
              <a:t>Vielen Dank für die Aufmerksamkeit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210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BC79-8645-8041-978D-A2C9881B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47932-1B38-9E41-AC76-745F73D52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Einführung/Motivation</a:t>
            </a:r>
          </a:p>
          <a:p>
            <a:r>
              <a:rPr lang="de-DE" dirty="0"/>
              <a:t>Prozess</a:t>
            </a:r>
          </a:p>
          <a:p>
            <a:r>
              <a:rPr lang="de-DE" dirty="0"/>
              <a:t>Architektur</a:t>
            </a:r>
          </a:p>
          <a:p>
            <a:r>
              <a:rPr lang="de-DE" dirty="0"/>
              <a:t>Prototyp</a:t>
            </a:r>
          </a:p>
          <a:p>
            <a:r>
              <a:rPr lang="de-DE" dirty="0"/>
              <a:t>Offene Punkte</a:t>
            </a:r>
          </a:p>
          <a:p>
            <a:r>
              <a:rPr lang="de-DE" dirty="0"/>
              <a:t>Retroperspektive</a:t>
            </a:r>
          </a:p>
        </p:txBody>
      </p:sp>
    </p:spTree>
    <p:extLst>
      <p:ext uri="{BB962C8B-B14F-4D97-AF65-F5344CB8AC3E}">
        <p14:creationId xmlns:p14="http://schemas.microsoft.com/office/powerpoint/2010/main" val="223209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5D78-3FC8-D648-AF0B-FA2757CB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-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37D2-40C6-3D4E-A816-51456DD5C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Prozess zur Berechnung von Verkaufsbezogenen Boni</a:t>
            </a:r>
          </a:p>
          <a:p>
            <a:r>
              <a:rPr lang="de-DE" dirty="0"/>
              <a:t>Bisheriger Prozess ist: </a:t>
            </a:r>
          </a:p>
          <a:p>
            <a:pPr lvl="1"/>
            <a:r>
              <a:rPr lang="de-DE" dirty="0"/>
              <a:t>Undurchsichtig</a:t>
            </a:r>
          </a:p>
          <a:p>
            <a:pPr lvl="1"/>
            <a:r>
              <a:rPr lang="de-DE" dirty="0"/>
              <a:t>Zeitintensiv (viele manuelle Schritte)</a:t>
            </a:r>
          </a:p>
          <a:p>
            <a:pPr lvl="1"/>
            <a:r>
              <a:rPr lang="de-DE" dirty="0"/>
              <a:t>Viel Papierarbeit</a:t>
            </a:r>
          </a:p>
          <a:p>
            <a:pPr lvl="1"/>
            <a:r>
              <a:rPr lang="de-DE" dirty="0"/>
              <a:t>Kommunikation zwischen vielen Parteien</a:t>
            </a:r>
          </a:p>
        </p:txBody>
      </p:sp>
    </p:spTree>
    <p:extLst>
      <p:ext uri="{BB962C8B-B14F-4D97-AF65-F5344CB8AC3E}">
        <p14:creationId xmlns:p14="http://schemas.microsoft.com/office/powerpoint/2010/main" val="2826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CC9B-0B0E-0141-BE2B-89847CF8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- </a:t>
            </a:r>
            <a:r>
              <a:rPr lang="de-DE" dirty="0" err="1"/>
              <a:t>HighPerformance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9100-EBE8-A142-80B4-8B8F4292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Integrationsprojekt</a:t>
            </a:r>
          </a:p>
          <a:p>
            <a:r>
              <a:rPr lang="de-DE" dirty="0"/>
              <a:t>Prozessautomatisierung</a:t>
            </a:r>
          </a:p>
          <a:p>
            <a:r>
              <a:rPr lang="de-DE" dirty="0"/>
              <a:t>Prozessoptimierung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45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445D-A9AF-DE43-A327-348E197D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- Ziele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8D84B-C686-7744-943F-B5D65652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Prozessbeschleunigung</a:t>
            </a:r>
          </a:p>
          <a:p>
            <a:r>
              <a:rPr lang="de-DE" dirty="0"/>
              <a:t>Reduzierung manuellen Aufwands</a:t>
            </a:r>
          </a:p>
          <a:p>
            <a:r>
              <a:rPr lang="de-DE" dirty="0"/>
              <a:t>Reduzierung beteiligter Personen</a:t>
            </a:r>
          </a:p>
        </p:txBody>
      </p:sp>
    </p:spTree>
    <p:extLst>
      <p:ext uri="{BB962C8B-B14F-4D97-AF65-F5344CB8AC3E}">
        <p14:creationId xmlns:p14="http://schemas.microsoft.com/office/powerpoint/2010/main" val="313956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8E6165-87F8-3B4C-BC05-18223998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4-Sichten Modell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555E9-C8FB-D943-B61C-6B3C7D0FFB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355651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CD33-631E-7A40-9272-5FA6D4BB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- Laufzeitmodell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201D22-9DA1-BB4C-B062-1FFBBF52D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" y="1988840"/>
            <a:ext cx="9023437" cy="288032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D5FBF9-8B69-0440-855E-3F7246F3C015}"/>
              </a:ext>
            </a:extLst>
          </p:cNvPr>
          <p:cNvSpPr txBox="1"/>
          <p:nvPr/>
        </p:nvSpPr>
        <p:spPr>
          <a:xfrm>
            <a:off x="328613" y="4797152"/>
            <a:ext cx="3661580" cy="461665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de-DE" dirty="0"/>
              <a:t>Demo in </a:t>
            </a:r>
            <a:r>
              <a:rPr lang="de-DE" dirty="0" err="1"/>
              <a:t>Camunda-Modeler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21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8146-56AF-274F-987F-211738D9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– </a:t>
            </a:r>
            <a:r>
              <a:rPr lang="de-DE" dirty="0" err="1"/>
              <a:t>Verteilungsicht</a:t>
            </a:r>
            <a:endParaRPr lang="de-DE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B3ECB1-60C9-DD4E-99B1-C5D17FAF6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0809"/>
            <a:ext cx="6336704" cy="4636612"/>
          </a:xfrm>
        </p:spPr>
      </p:pic>
    </p:spTree>
    <p:extLst>
      <p:ext uri="{BB962C8B-B14F-4D97-AF65-F5344CB8AC3E}">
        <p14:creationId xmlns:p14="http://schemas.microsoft.com/office/powerpoint/2010/main" val="107513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385A-E3D8-2740-BEA9-9707EA72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- Kontextsicht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28209C-BFFB-1645-98DF-ABB8EF785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99" y="1700808"/>
            <a:ext cx="5857602" cy="4620080"/>
          </a:xfrm>
        </p:spPr>
      </p:pic>
    </p:spTree>
    <p:extLst>
      <p:ext uri="{BB962C8B-B14F-4D97-AF65-F5344CB8AC3E}">
        <p14:creationId xmlns:p14="http://schemas.microsoft.com/office/powerpoint/2010/main" val="347374068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vortrag quer mit Logo_01.2009">
  <a:themeElements>
    <a:clrScheme name="Folienvortrag quer mit Logo_01.2009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2A0C6"/>
      </a:accent1>
      <a:accent2>
        <a:srgbClr val="FF9900"/>
      </a:accent2>
      <a:accent3>
        <a:srgbClr val="FFFFFF"/>
      </a:accent3>
      <a:accent4>
        <a:srgbClr val="000000"/>
      </a:accent4>
      <a:accent5>
        <a:srgbClr val="AACDDF"/>
      </a:accent5>
      <a:accent6>
        <a:srgbClr val="E78A00"/>
      </a:accent6>
      <a:hlink>
        <a:srgbClr val="00CC99"/>
      </a:hlink>
      <a:folHlink>
        <a:srgbClr val="CCFF99"/>
      </a:folHlink>
    </a:clrScheme>
    <a:fontScheme name="Folienvortrag quer mit Logo_01.2009">
      <a:majorFont>
        <a:latin typeface="Frutiger 45 Light"/>
        <a:ea typeface=""/>
        <a:cs typeface=""/>
      </a:majorFont>
      <a:minorFont>
        <a:latin typeface="Frutiger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</a:defRPr>
        </a:defPPr>
      </a:lstStyle>
    </a:lnDef>
    <a:txDef>
      <a:spPr/>
      <a:bodyPr vert="horz"/>
      <a:lstStyle>
        <a:defPPr>
          <a:defRPr dirty="0" smtClean="0"/>
        </a:defPPr>
      </a:lstStyle>
    </a:txDef>
  </a:objectDefaults>
  <a:extraClrSchemeLst>
    <a:extraClrScheme>
      <a:clrScheme name="Folienvortrag quer mit Logo_01.2009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2A0C6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DDF"/>
        </a:accent5>
        <a:accent6>
          <a:srgbClr val="E78A00"/>
        </a:accent6>
        <a:hlink>
          <a:srgbClr val="00CC99"/>
        </a:hlink>
        <a:folHlink>
          <a:srgbClr val="CC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vortrag quer mit Logo_01.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2A0C6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AACDDF"/>
        </a:accent5>
        <a:accent6>
          <a:srgbClr val="B9E78A"/>
        </a:accent6>
        <a:hlink>
          <a:srgbClr val="00CC99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vortrag quer mit Logo_01.2009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vortrag quer mit Logo_01.2009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vortrag quer mit Logo_01.2009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vortrag quer mit Logo_01.2009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vortrag quer mit Logo_01.2009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vortrag quer mit Logo_01.2009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vortrag quer mit Logo_01.2009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" id="{CAD85DEE-CB87-524A-B841-37321E4BB0F7}" vid="{0626ECEB-10D3-3D45-9C0A-E546A99FD0D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Folienvortrag quer mit Logo_01</Template>
  <TotalTime>0</TotalTime>
  <Words>154</Words>
  <Application>Microsoft Macintosh PowerPoint</Application>
  <PresentationFormat>On-screen Show (4:3)</PresentationFormat>
  <Paragraphs>53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Frutiger 45 Light</vt:lpstr>
      <vt:lpstr>Wingdings</vt:lpstr>
      <vt:lpstr>Folienvortrag quer mit Logo_01.2009</vt:lpstr>
      <vt:lpstr>HighPerformance</vt:lpstr>
      <vt:lpstr>Übersicht</vt:lpstr>
      <vt:lpstr>Einführung - Motivation</vt:lpstr>
      <vt:lpstr>Einführung - HighPerformance</vt:lpstr>
      <vt:lpstr>Einführung - Ziele</vt:lpstr>
      <vt:lpstr>4-Sichten Modell</vt:lpstr>
      <vt:lpstr>Prozess - Laufzeitmodell</vt:lpstr>
      <vt:lpstr>Architektur – Verteilungsicht</vt:lpstr>
      <vt:lpstr>Architektur - Kontextsicht </vt:lpstr>
      <vt:lpstr>Architektur - Bausteinsicht</vt:lpstr>
      <vt:lpstr>Prototyp</vt:lpstr>
      <vt:lpstr>Offene Punkte</vt:lpstr>
      <vt:lpstr>Retroperspektive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HighPerformance</dc:title>
  <dc:creator>Kai.Bepperling@365h-brs.de</dc:creator>
  <cp:lastModifiedBy>Kai.Bepperling@365h-brs.de</cp:lastModifiedBy>
  <cp:revision>1</cp:revision>
  <cp:lastPrinted>1997-07-01T11:47:48Z</cp:lastPrinted>
  <dcterms:created xsi:type="dcterms:W3CDTF">2019-09-20T11:10:26Z</dcterms:created>
  <dcterms:modified xsi:type="dcterms:W3CDTF">2019-09-20T11:10:58Z</dcterms:modified>
</cp:coreProperties>
</file>