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399288" cy="4320063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3F"/>
    <a:srgbClr val="85A826"/>
    <a:srgbClr val="254027"/>
    <a:srgbClr val="D5DF2E"/>
    <a:srgbClr val="8C0343"/>
    <a:srgbClr val="B7003E"/>
    <a:srgbClr val="1C5C80"/>
    <a:srgbClr val="B60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0" autoAdjust="0"/>
  </p:normalViewPr>
  <p:slideViewPr>
    <p:cSldViewPr snapToGrid="0">
      <p:cViewPr>
        <p:scale>
          <a:sx n="20" d="100"/>
          <a:sy n="20" d="100"/>
        </p:scale>
        <p:origin x="-1380" y="2214"/>
      </p:cViewPr>
      <p:guideLst>
        <p:guide orient="horz" pos="13606"/>
        <p:guide pos="10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32240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570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 panose="020F0502020204030204"/>
              <a:buNone/>
              <a:defRPr sz="212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545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5"/>
            </a:lvl1pPr>
            <a:lvl2pPr lvl="1" algn="ctr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5"/>
            </a:lvl2pPr>
            <a:lvl3pPr lvl="2" algn="ctr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80"/>
            </a:lvl3pPr>
            <a:lvl4pPr lvl="3" algn="ctr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/>
            </a:lvl4pPr>
            <a:lvl5pPr lvl="4" algn="ctr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/>
            </a:lvl5pPr>
            <a:lvl6pPr lvl="5" algn="ctr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/>
            </a:lvl6pPr>
            <a:lvl7pPr lvl="6" algn="ctr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/>
            </a:lvl7pPr>
            <a:lvl8pPr lvl="7" algn="ctr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/>
            </a:lvl8pPr>
            <a:lvl9pPr lvl="8" algn="ctr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494440" y="11233181"/>
            <a:ext cx="27410408" cy="2794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8373518" y="17112258"/>
            <a:ext cx="36610544" cy="698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5801170" y="10328657"/>
            <a:ext cx="36610544" cy="2055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 panose="020F0502020204030204"/>
              <a:buNone/>
              <a:defRPr sz="212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5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5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rgbClr val="888888"/>
              </a:buClr>
              <a:buSzPts val="7086"/>
              <a:buNone/>
              <a:defRPr sz="7085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rgbClr val="888888"/>
              </a:buClr>
              <a:buSzPts val="6378"/>
              <a:buNone/>
              <a:defRPr sz="638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7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7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7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7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7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7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6402140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5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5" b="1"/>
            </a:lvl1pPr>
            <a:lvl2pPr marL="914400" lvl="1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5" b="1"/>
            </a:lvl2pPr>
            <a:lvl3pPr marL="1371600" lvl="2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80" b="1"/>
            </a:lvl3pPr>
            <a:lvl4pPr marL="1828800" lvl="3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 b="1"/>
            </a:lvl4pPr>
            <a:lvl5pPr marL="2286000" lvl="4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 b="1"/>
            </a:lvl5pPr>
            <a:lvl6pPr marL="2743200" lvl="5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 b="1"/>
            </a:lvl6pPr>
            <a:lvl7pPr marL="3200400" lvl="6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 b="1"/>
            </a:lvl7pPr>
            <a:lvl8pPr marL="3657600" lvl="7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 b="1"/>
            </a:lvl8pPr>
            <a:lvl9pPr marL="4114800" lvl="8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231675" y="15780233"/>
            <a:ext cx="13706415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6402142" y="10590160"/>
            <a:ext cx="13773917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5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5" b="1"/>
            </a:lvl1pPr>
            <a:lvl2pPr marL="914400" lvl="1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5" b="1"/>
            </a:lvl2pPr>
            <a:lvl3pPr marL="1371600" lvl="2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80" b="1"/>
            </a:lvl3pPr>
            <a:lvl4pPr marL="1828800" lvl="3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 b="1"/>
            </a:lvl4pPr>
            <a:lvl5pPr marL="2286000" lvl="4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 b="1"/>
            </a:lvl5pPr>
            <a:lvl6pPr marL="2743200" lvl="5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 b="1"/>
            </a:lvl6pPr>
            <a:lvl7pPr marL="3200400" lvl="6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 b="1"/>
            </a:lvl7pPr>
            <a:lvl8pPr marL="3657600" lvl="7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 b="1"/>
            </a:lvl8pPr>
            <a:lvl9pPr marL="4114800" lvl="8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6402142" y="15780233"/>
            <a:ext cx="13773917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 panose="020F0502020204030204"/>
              <a:buNone/>
              <a:defRPr sz="1134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948690" algn="l">
              <a:lnSpc>
                <a:spcPct val="90000"/>
              </a:lnSpc>
              <a:spcBef>
                <a:spcPts val="3545"/>
              </a:spcBef>
              <a:spcAft>
                <a:spcPts val="0"/>
              </a:spcAft>
              <a:buClr>
                <a:schemeClr val="dk1"/>
              </a:buClr>
              <a:buSzPts val="11338"/>
              <a:buChar char="•"/>
              <a:defRPr sz="11340"/>
            </a:lvl1pPr>
            <a:lvl2pPr marL="914400" lvl="1" indent="-85852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9921"/>
              <a:buChar char="•"/>
              <a:defRPr sz="9920"/>
            </a:lvl2pPr>
            <a:lvl3pPr marL="1371600" lvl="2" indent="-76835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5"/>
            </a:lvl3pPr>
            <a:lvl4pPr marL="1828800" lvl="3" indent="-678815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5"/>
            </a:lvl4pPr>
            <a:lvl5pPr marL="2286000" lvl="4" indent="-678815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5"/>
            </a:lvl5pPr>
            <a:lvl6pPr marL="2743200" lvl="5" indent="-678815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5"/>
            </a:lvl6pPr>
            <a:lvl7pPr marL="3200400" lvl="6" indent="-678815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5"/>
            </a:lvl7pPr>
            <a:lvl8pPr marL="3657600" lvl="7" indent="-678815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5"/>
            </a:lvl8pPr>
            <a:lvl9pPr marL="4114800" lvl="8" indent="-678815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5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/>
            </a:lvl1pPr>
            <a:lvl2pPr marL="914400" lvl="1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0"/>
            </a:lvl3pPr>
            <a:lvl4pPr marL="1828800" lvl="3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5"/>
            </a:lvl4pPr>
            <a:lvl5pPr marL="2286000" lvl="4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5"/>
            </a:lvl5pPr>
            <a:lvl6pPr marL="2743200" lvl="5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5"/>
            </a:lvl6pPr>
            <a:lvl7pPr marL="3200400" lvl="6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5"/>
            </a:lvl7pPr>
            <a:lvl8pPr marL="3657600" lvl="7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5"/>
            </a:lvl8pPr>
            <a:lvl9pPr marL="4114800" lvl="8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5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 panose="020F0502020204030204"/>
              <a:buNone/>
              <a:defRPr sz="1134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/>
            </a:lvl1pPr>
            <a:lvl2pPr marL="914400" lvl="1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0"/>
            </a:lvl3pPr>
            <a:lvl4pPr marL="1828800" lvl="3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5"/>
            </a:lvl4pPr>
            <a:lvl5pPr marL="2286000" lvl="4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5"/>
            </a:lvl5pPr>
            <a:lvl6pPr marL="2743200" lvl="5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5"/>
            </a:lvl6pPr>
            <a:lvl7pPr marL="3200400" lvl="6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5"/>
            </a:lvl7pPr>
            <a:lvl8pPr marL="3657600" lvl="7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5"/>
            </a:lvl8pPr>
            <a:lvl9pPr marL="4114800" lvl="8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5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90"/>
              <a:buFont typeface="Calibri" panose="020F0502020204030204"/>
              <a:buNone/>
              <a:defRPr sz="1559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858520" algn="l" rtl="0">
              <a:lnSpc>
                <a:spcPct val="90000"/>
              </a:lnSpc>
              <a:spcBef>
                <a:spcPts val="3545"/>
              </a:spcBef>
              <a:spcAft>
                <a:spcPts val="0"/>
              </a:spcAft>
              <a:buClr>
                <a:schemeClr val="dk1"/>
              </a:buClr>
              <a:buSzPts val="9921"/>
              <a:buFont typeface="Arial" panose="020B0604020202020204"/>
              <a:buChar char="•"/>
              <a:defRPr sz="992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768350" algn="l" rtl="0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 panose="020B0604020202020204"/>
              <a:buChar char="•"/>
              <a:defRPr sz="85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678815" algn="l" rtl="0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 panose="020B0604020202020204"/>
              <a:buChar char="•"/>
              <a:defRPr sz="708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633730" algn="l" rtl="0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 panose="020B0604020202020204"/>
              <a:buChar char="•"/>
              <a:defRPr sz="638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633730" algn="l" rtl="0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 panose="020B0604020202020204"/>
              <a:buChar char="•"/>
              <a:defRPr sz="638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633730" algn="l" rtl="0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 panose="020B0604020202020204"/>
              <a:buChar char="•"/>
              <a:defRPr sz="638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633730" algn="l" rtl="0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 panose="020B0604020202020204"/>
              <a:buChar char="•"/>
              <a:defRPr sz="638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633730" algn="l" rtl="0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 panose="020B0604020202020204"/>
              <a:buChar char="•"/>
              <a:defRPr sz="638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633730" algn="l" rtl="0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 panose="020B0604020202020204"/>
              <a:buChar char="•"/>
              <a:defRPr sz="638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2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42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42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42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42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42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42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42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42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1744148" y="8785983"/>
            <a:ext cx="13696743" cy="5545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0247"/>
              </a:buClr>
              <a:buSzPts val="8000"/>
              <a:buFont typeface="Arial" panose="020B0604020202020204"/>
              <a:buNone/>
            </a:pPr>
            <a:r>
              <a:rPr lang="pt-BR" sz="8000" b="1" dirty="0" smtClean="0">
                <a:solidFill>
                  <a:srgbClr val="0100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SISTEMA DE GERENCIAMENTO DE CLIENTES</a:t>
            </a:r>
            <a:endParaRPr lang="pt-BR" sz="14900" b="1" dirty="0">
              <a:solidFill>
                <a:srgbClr val="0100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744147" y="14762523"/>
            <a:ext cx="13696743" cy="2514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0000" anchor="ctr" anchorCtr="0">
            <a:norm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A0247"/>
              </a:buClr>
              <a:buSzPts val="6000"/>
              <a:buFont typeface="Arial" panose="020B0604020202020204"/>
              <a:buNone/>
            </a:pPr>
            <a:r>
              <a:rPr lang="pt-BR" sz="6000" b="1" i="0" u="none" strike="noStrike" cap="none" dirty="0">
                <a:solidFill>
                  <a:srgbClr val="0100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Introdução</a:t>
            </a:r>
            <a:endParaRPr sz="12400" b="1" i="0" u="none" strike="noStrike" cap="none" dirty="0">
              <a:solidFill>
                <a:srgbClr val="0100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744146" y="16685757"/>
            <a:ext cx="13696743" cy="558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rgbClr val="2A0247"/>
              </a:buClr>
              <a:buSzPts val="3200"/>
            </a:pPr>
            <a:r>
              <a:rPr lang="pt-BR" sz="3200" dirty="0" smtClean="0">
                <a:solidFill>
                  <a:srgbClr val="01003F"/>
                </a:solidFill>
              </a:rPr>
              <a:t>O </a:t>
            </a:r>
            <a:r>
              <a:rPr lang="pt-BR" sz="3200" dirty="0">
                <a:solidFill>
                  <a:srgbClr val="01003F"/>
                </a:solidFill>
              </a:rPr>
              <a:t>consumo é uma das principais atividades econômicas presente no cotidiano das pessoas, conforme </a:t>
            </a:r>
            <a:r>
              <a:rPr lang="pt-BR" sz="3200" dirty="0" smtClean="0">
                <a:solidFill>
                  <a:srgbClr val="01003F"/>
                </a:solidFill>
              </a:rPr>
              <a:t>uma notícia divulgada pela Agência Brasil (2023), </a:t>
            </a:r>
            <a:r>
              <a:rPr lang="pt-BR" sz="3200" dirty="0">
                <a:solidFill>
                  <a:srgbClr val="01003F"/>
                </a:solidFill>
              </a:rPr>
              <a:t>onde mostra que o consumo nos lares brasileiros encerrou o ano de 2022 com alta de 3,89%. Por conta disso, as empresas precisam se organizar para oferecer o melhor atendimento para o cliente, e uma forma dessa organização ser feita é através de softwares. Nesse contexto, esse estudo busca desenvolver um sistema web para auxiliar na organização dos atendimentos de clientes. </a:t>
            </a:r>
            <a:endParaRPr lang="pt-BR" sz="3200" b="0" i="0" u="none" strike="noStrike" cap="none" dirty="0">
              <a:solidFill>
                <a:srgbClr val="0100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680915" y="22647484"/>
            <a:ext cx="13696743" cy="2422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0000" anchor="ctr" anchorCtr="0">
            <a:norm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A0247"/>
              </a:buClr>
              <a:buSzPts val="6000"/>
              <a:buFont typeface="Arial" panose="020B0604020202020204"/>
              <a:buNone/>
            </a:pPr>
            <a:r>
              <a:rPr lang="pt-BR" sz="6000" b="1" i="0" u="none" strike="noStrike" cap="none" dirty="0">
                <a:solidFill>
                  <a:srgbClr val="0100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Método</a:t>
            </a:r>
            <a:endParaRPr sz="8800" b="1" i="0" u="none" strike="noStrike" cap="none" dirty="0">
              <a:solidFill>
                <a:srgbClr val="0100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0803824" y="6680720"/>
            <a:ext cx="2905262" cy="1021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0247"/>
              </a:buClr>
              <a:buSzPts val="2000"/>
              <a:buFont typeface="Arial" panose="020B0604020202020204"/>
              <a:buNone/>
            </a:pPr>
            <a:r>
              <a:rPr lang="pt-BR" sz="2800" b="1" i="0" u="none" strike="noStrike" cap="none" dirty="0">
                <a:solidFill>
                  <a:srgbClr val="85A8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Orientador(a):</a:t>
            </a:r>
          </a:p>
        </p:txBody>
      </p:sp>
      <p:sp>
        <p:nvSpPr>
          <p:cNvPr id="94" name="Google Shape;94;p1"/>
          <p:cNvSpPr txBox="1"/>
          <p:nvPr/>
        </p:nvSpPr>
        <p:spPr>
          <a:xfrm>
            <a:off x="1744147" y="28587248"/>
            <a:ext cx="13696743" cy="1310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2A0247"/>
              </a:buClr>
              <a:buSzPts val="3200"/>
              <a:buFont typeface="Arial" panose="020B0604020202020204"/>
              <a:buNone/>
            </a:pPr>
            <a:r>
              <a:rPr lang="pt-BR" sz="3200" dirty="0" smtClean="0">
                <a:solidFill>
                  <a:srgbClr val="01003F"/>
                </a:solidFill>
              </a:rPr>
              <a:t>Para </a:t>
            </a:r>
            <a:r>
              <a:rPr lang="pt-BR" sz="3200" dirty="0" smtClean="0">
                <a:solidFill>
                  <a:srgbClr val="01003F"/>
                </a:solidFill>
              </a:rPr>
              <a:t>melhor organização do projeto, o mesmo foi dividido em três partes principais, que consiste na construção do banco de dados, no desenvolvimento da lógica de funcionamento do sistema e na produção dos elementos visuais do sistema. Como resultado, até o presente momento, foi desenvolvido o banco de dados utilizando o MySQL e a lógica que possibilita o comportamento esperado do sistema por meio da linguagem de programação PHP. A parte visual do sistema, atualmente, está em processo de desenvolvimento.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0247"/>
              </a:buClr>
              <a:buSzPts val="3200"/>
              <a:buFont typeface="Arial" panose="020B0604020202020204"/>
              <a:buNone/>
            </a:pPr>
            <a:r>
              <a:rPr lang="pt-BR" sz="3200" b="0" i="0" u="none" strike="noStrike" cap="none" dirty="0" smtClean="0">
                <a:solidFill>
                  <a:srgbClr val="0100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</a:t>
            </a:r>
            <a:r>
              <a:rPr lang="pt-BR" sz="3200" b="0" i="0" u="none" strike="noStrike" cap="none" dirty="0" smtClean="0">
                <a:solidFill>
                  <a:srgbClr val="0100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banco de dados do sistema consiste em tabelas nas quais representam os elementos do sistema, sendo eles o cliente, o vendedor e o usuário do sistema. Todos esses agentes são interligados por um agente principal, representado pelo atendim</a:t>
            </a:r>
            <a:r>
              <a:rPr lang="pt-BR" sz="3200" dirty="0" smtClean="0">
                <a:solidFill>
                  <a:srgbClr val="01003F"/>
                </a:solidFill>
              </a:rPr>
              <a:t>ento.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0247"/>
              </a:buClr>
              <a:buSzPts val="3200"/>
              <a:buFont typeface="Arial" panose="020B0604020202020204"/>
              <a:buNone/>
            </a:pPr>
            <a:r>
              <a:rPr lang="pt-BR" sz="3200" b="0" i="0" u="none" strike="noStrike" cap="none" dirty="0" smtClean="0">
                <a:solidFill>
                  <a:srgbClr val="0100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Já </a:t>
            </a:r>
            <a:r>
              <a:rPr lang="pt-BR" sz="3200" b="0" i="0" u="none" strike="noStrike" cap="none" dirty="0" smtClean="0">
                <a:solidFill>
                  <a:srgbClr val="0100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lógica do sistema consiste em duas ações, que são o cadastro e a consulta. Por meio da integração da linguagem de programação PHP co</a:t>
            </a:r>
            <a:r>
              <a:rPr lang="pt-BR" sz="3200" dirty="0" smtClean="0">
                <a:solidFill>
                  <a:srgbClr val="01003F"/>
                </a:solidFill>
              </a:rPr>
              <a:t>m o banco de dados MySQL, o usuário pode cadastrar os atendimentos no sistema, com a condição de que o cliente e o vendedor já estejam previamente cadastrados, e consultar os atendimentos realizados.</a:t>
            </a:r>
            <a:endParaRPr lang="pt-BR" sz="3200" b="0" i="0" u="none" strike="noStrike" cap="none" dirty="0">
              <a:solidFill>
                <a:srgbClr val="0100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20803824" y="4489684"/>
            <a:ext cx="2417163" cy="100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0247"/>
              </a:buClr>
              <a:buSzPts val="2000"/>
              <a:buFont typeface="Arial" panose="020B0604020202020204"/>
              <a:buNone/>
            </a:pPr>
            <a:r>
              <a:rPr lang="pt-BR" sz="2800" b="1" i="0" u="none" strike="noStrike" cap="none" dirty="0">
                <a:solidFill>
                  <a:srgbClr val="85A8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Autor(a)(es):</a:t>
            </a:r>
          </a:p>
        </p:txBody>
      </p:sp>
      <p:sp>
        <p:nvSpPr>
          <p:cNvPr id="98" name="Google Shape;98;p1"/>
          <p:cNvSpPr txBox="1"/>
          <p:nvPr/>
        </p:nvSpPr>
        <p:spPr>
          <a:xfrm>
            <a:off x="16730143" y="31269490"/>
            <a:ext cx="13696743" cy="251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0000" anchor="ctr" anchorCtr="0">
            <a:norm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A0247"/>
              </a:buClr>
              <a:buSzPts val="6000"/>
              <a:buFont typeface="Arial" panose="020B0604020202020204"/>
              <a:buNone/>
            </a:pPr>
            <a:r>
              <a:rPr lang="pt-BR" sz="6000" b="1" i="0" u="none" strike="noStrike" cap="none" dirty="0">
                <a:solidFill>
                  <a:srgbClr val="0100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Considerações finais</a:t>
            </a:r>
            <a:endParaRPr sz="10300" b="1" i="0" u="none" strike="noStrike" cap="none" dirty="0">
              <a:solidFill>
                <a:srgbClr val="0100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6824981" y="37971662"/>
            <a:ext cx="13696743" cy="1996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0000" anchor="ctr" anchorCtr="0">
            <a:norm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A0247"/>
              </a:buClr>
              <a:buSzPts val="6000"/>
              <a:buFont typeface="Arial" panose="020B0604020202020204"/>
              <a:buNone/>
            </a:pPr>
            <a:r>
              <a:rPr lang="pt-BR" sz="6000" b="1" i="0" u="none" strike="noStrike" cap="none" dirty="0">
                <a:solidFill>
                  <a:srgbClr val="0100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Referências</a:t>
            </a:r>
            <a:endParaRPr sz="8800" b="1" i="0" u="none" strike="noStrike" cap="none" dirty="0">
              <a:solidFill>
                <a:srgbClr val="0100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6824982" y="33080492"/>
            <a:ext cx="13696743" cy="4458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0247"/>
              </a:buClr>
              <a:buSzPts val="3200"/>
              <a:buFont typeface="Arial" panose="020B0604020202020204"/>
              <a:buNone/>
            </a:pPr>
            <a:r>
              <a:rPr lang="pt-BR" sz="3200" dirty="0" smtClean="0">
                <a:solidFill>
                  <a:srgbClr val="01003F"/>
                </a:solidFill>
              </a:rPr>
              <a:t>Apesar </a:t>
            </a:r>
            <a:r>
              <a:rPr lang="pt-BR" sz="3200" dirty="0" smtClean="0">
                <a:solidFill>
                  <a:srgbClr val="01003F"/>
                </a:solidFill>
              </a:rPr>
              <a:t>da parte visual estar em processo de desenvolvimento, pode-se observar, através do que já construído, que o sistema realiza as ações no qual foi planejado, que é gerenciar os atendimentos aos clientes através de </a:t>
            </a:r>
            <a:r>
              <a:rPr lang="pt-BR" sz="3200" dirty="0" smtClean="0">
                <a:solidFill>
                  <a:srgbClr val="01003F"/>
                </a:solidFill>
              </a:rPr>
              <a:t>cadastros e consultas </a:t>
            </a:r>
            <a:r>
              <a:rPr lang="pt-BR" sz="3200" dirty="0" smtClean="0">
                <a:solidFill>
                  <a:srgbClr val="01003F"/>
                </a:solidFill>
              </a:rPr>
              <a:t>no </a:t>
            </a:r>
            <a:r>
              <a:rPr lang="pt-BR" sz="3200" dirty="0" smtClean="0">
                <a:solidFill>
                  <a:srgbClr val="01003F"/>
                </a:solidFill>
              </a:rPr>
              <a:t>sistema. </a:t>
            </a:r>
            <a:r>
              <a:rPr lang="pt-BR" sz="3200" dirty="0" smtClean="0">
                <a:solidFill>
                  <a:srgbClr val="01003F"/>
                </a:solidFill>
              </a:rPr>
              <a:t>Assim que o processo de desenvolvimento das telas do sistema for finalizado, ele será capaz de auxiliar as empresas em seu processo de atendimento ao cliente.</a:t>
            </a:r>
            <a:endParaRPr lang="pt-BR" sz="3200" b="0" i="0" u="none" strike="noStrike" cap="none" dirty="0">
              <a:solidFill>
                <a:srgbClr val="0100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6824982" y="39967806"/>
            <a:ext cx="13696743" cy="20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endParaRPr sz="3200" b="0" i="0" u="none" strike="noStrike" cap="none" dirty="0">
              <a:solidFill>
                <a:srgbClr val="0100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 algn="just">
              <a:lnSpc>
                <a:spcPct val="150000"/>
              </a:lnSpc>
              <a:spcBef>
                <a:spcPts val="3545"/>
              </a:spcBef>
              <a:buClr>
                <a:srgbClr val="2A0247"/>
              </a:buClr>
              <a:buSzPts val="3200"/>
            </a:pPr>
            <a:r>
              <a:rPr lang="pt-BR" sz="3200" dirty="0" smtClean="0">
                <a:solidFill>
                  <a:srgbClr val="01003F"/>
                </a:solidFill>
              </a:rPr>
              <a:t>AGÊNCIA </a:t>
            </a:r>
            <a:r>
              <a:rPr lang="pt-BR" sz="3200" dirty="0">
                <a:solidFill>
                  <a:srgbClr val="01003F"/>
                </a:solidFill>
              </a:rPr>
              <a:t>BRASIL. </a:t>
            </a:r>
            <a:r>
              <a:rPr lang="pt-BR" sz="3200" b="1" dirty="0">
                <a:solidFill>
                  <a:srgbClr val="01003F"/>
                </a:solidFill>
              </a:rPr>
              <a:t>Consumo nos lares brasileiros encerra 2022 com alta de 3,89</a:t>
            </a:r>
            <a:r>
              <a:rPr lang="pt-BR" sz="3200" b="1" dirty="0" smtClean="0">
                <a:solidFill>
                  <a:srgbClr val="01003F"/>
                </a:solidFill>
              </a:rPr>
              <a:t>%</a:t>
            </a:r>
            <a:r>
              <a:rPr lang="pt-BR" sz="3200" dirty="0" smtClean="0">
                <a:solidFill>
                  <a:srgbClr val="01003F"/>
                </a:solidFill>
              </a:rPr>
              <a:t>. 2023. </a:t>
            </a:r>
            <a:r>
              <a:rPr lang="pt-BR" sz="3200" dirty="0">
                <a:solidFill>
                  <a:srgbClr val="01003F"/>
                </a:solidFill>
              </a:rPr>
              <a:t>Disponível em: https://agenciabrasil.ebc.com.br/economia/noticia/2023-01/consumo-nos-lares-brasileiros-encerra-2022-com-alta-de-389. Acesso em: 16 jul. 2024</a:t>
            </a:r>
            <a:r>
              <a:rPr lang="pt-BR" sz="3200" dirty="0" smtClean="0">
                <a:solidFill>
                  <a:srgbClr val="01003F"/>
                </a:solidFill>
              </a:rPr>
              <a:t>. </a:t>
            </a:r>
            <a:endParaRPr lang="pt-BR" sz="3200" b="0" i="0" u="none" strike="noStrike" cap="none" dirty="0">
              <a:solidFill>
                <a:srgbClr val="0100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354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endParaRPr sz="3200" b="0" i="0" u="none" strike="noStrike" cap="none" dirty="0">
              <a:solidFill>
                <a:srgbClr val="0100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23578514" y="4596427"/>
            <a:ext cx="8415360" cy="219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2A0247"/>
              </a:buClr>
              <a:buSzPts val="2000"/>
              <a:buFont typeface="Arial" panose="020B0604020202020204"/>
              <a:buNone/>
            </a:pPr>
            <a:r>
              <a:rPr lang="pt-BR" sz="2800" b="0" i="0" u="none" strike="noStrike" cap="none" dirty="0" err="1" smtClean="0">
                <a:solidFill>
                  <a:srgbClr val="85A8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Nickolas</a:t>
            </a:r>
            <a:r>
              <a:rPr lang="pt-BR" sz="2800" b="0" i="0" u="none" strike="noStrike" cap="none" dirty="0" smtClean="0">
                <a:solidFill>
                  <a:srgbClr val="85A8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sz="2800" b="0" i="0" u="none" strike="noStrike" cap="none" dirty="0" err="1" smtClean="0">
                <a:solidFill>
                  <a:srgbClr val="85A8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Markus</a:t>
            </a:r>
            <a:r>
              <a:rPr lang="pt-BR" sz="2800" b="0" i="0" u="none" strike="noStrike" cap="none" dirty="0" smtClean="0">
                <a:solidFill>
                  <a:srgbClr val="85A8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da Silva Costa</a:t>
            </a:r>
            <a:endParaRPr lang="pt-BR" sz="2800" b="0" i="0" u="none" strike="noStrike" cap="none" dirty="0">
              <a:solidFill>
                <a:srgbClr val="85A8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23610128" y="6886324"/>
            <a:ext cx="8415360" cy="1486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2A0247"/>
              </a:buClr>
              <a:buSzPts val="2000"/>
              <a:buFont typeface="Arial" panose="020B0604020202020204"/>
              <a:buNone/>
            </a:pPr>
            <a:r>
              <a:rPr lang="pt-BR" sz="2800" dirty="0" smtClean="0">
                <a:solidFill>
                  <a:srgbClr val="85A826"/>
                </a:solidFill>
              </a:rPr>
              <a:t>Prof. Me. Luiz Eduardo Souza Evangelista</a:t>
            </a:r>
            <a:endParaRPr lang="pt-BR" sz="2800" b="0" i="0" u="none" strike="noStrike" cap="none" dirty="0">
              <a:solidFill>
                <a:srgbClr val="85A8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2769153" y="4573493"/>
            <a:ext cx="8856369" cy="176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44B8B8"/>
              </a:buClr>
              <a:buSzPts val="2400"/>
              <a:buFont typeface="Arial" panose="020B0604020202020204"/>
              <a:buNone/>
            </a:pPr>
            <a:r>
              <a:rPr lang="pt-BR" sz="3600" b="1" i="1" u="none" strike="noStrike" cap="none" dirty="0">
                <a:solidFill>
                  <a:srgbClr val="25402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ENCONTRO DE INICIAÇÃO CIENTÍFICA </a:t>
            </a:r>
            <a:r>
              <a:rPr lang="pt-BR" sz="3600" b="1" i="1" u="none" strike="noStrike" cap="none">
                <a:solidFill>
                  <a:srgbClr val="25402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– </a:t>
            </a:r>
            <a:r>
              <a:rPr lang="pt-BR" sz="3600" b="1" i="1" u="none" strike="noStrike" cap="none" smtClean="0">
                <a:solidFill>
                  <a:srgbClr val="25402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ENIC GRADUAÇÃO</a:t>
            </a:r>
            <a:endParaRPr lang="pt-BR" sz="3600" b="1" i="1" u="none" strike="noStrike" cap="none" dirty="0">
              <a:solidFill>
                <a:srgbClr val="254027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16824981" y="8809113"/>
            <a:ext cx="13665132" cy="118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0247"/>
              </a:buClr>
              <a:buSzPts val="3200"/>
              <a:buFont typeface="Arial" panose="020B0604020202020204"/>
              <a:buNone/>
            </a:pPr>
            <a:r>
              <a:rPr lang="pt-BR" sz="3200" b="1" i="0" u="none" strike="noStrike" cap="none" dirty="0" smtClean="0">
                <a:solidFill>
                  <a:srgbClr val="0100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Figura 1: Modelo de Entidade Relacionamento do Banco de Dados</a:t>
            </a:r>
            <a:endParaRPr lang="pt-BR" sz="3200" b="1" i="0" u="none" strike="noStrike" cap="none" dirty="0">
              <a:solidFill>
                <a:srgbClr val="0100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16824981" y="19475847"/>
            <a:ext cx="13601903" cy="118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0247"/>
              </a:buClr>
              <a:buSzPts val="3200"/>
              <a:buFont typeface="Arial" panose="020B0604020202020204"/>
              <a:buNone/>
            </a:pPr>
            <a:r>
              <a:rPr lang="pt-BR" sz="3200" b="1" dirty="0" smtClean="0">
                <a:solidFill>
                  <a:srgbClr val="01003F"/>
                </a:solidFill>
              </a:rPr>
              <a:t>Figura 2: Diagrama UML do sistema</a:t>
            </a:r>
            <a:endParaRPr lang="pt-BR" sz="3200" b="1" i="0" u="none" strike="noStrike" cap="none" dirty="0">
              <a:solidFill>
                <a:srgbClr val="0100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16824981" y="30136165"/>
            <a:ext cx="13601903" cy="118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0247"/>
              </a:buClr>
              <a:buSzPts val="3200"/>
              <a:buFont typeface="Arial" panose="020B0604020202020204"/>
              <a:buNone/>
            </a:pPr>
            <a:r>
              <a:rPr lang="pt-BR" sz="3200" b="1" i="0" u="none" strike="noStrike" cap="none" dirty="0" smtClean="0">
                <a:solidFill>
                  <a:srgbClr val="0100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Fonte: Desenvolvimento próprio (2024)</a:t>
            </a:r>
            <a:endParaRPr lang="pt-BR" sz="3200" b="1" i="0" u="none" strike="noStrike" cap="none" dirty="0">
              <a:solidFill>
                <a:srgbClr val="0100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16824981" y="17631357"/>
            <a:ext cx="13601903" cy="118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0247"/>
              </a:buClr>
              <a:buSzPts val="3200"/>
              <a:buFont typeface="Arial" panose="020B0604020202020204"/>
              <a:buNone/>
            </a:pPr>
            <a:r>
              <a:rPr lang="pt-BR" sz="3200" b="1" i="0" u="none" strike="noStrike" cap="none" dirty="0" smtClean="0">
                <a:solidFill>
                  <a:srgbClr val="0100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Fonte: Desenvolvimento próprio (2024)</a:t>
            </a:r>
            <a:endParaRPr lang="pt-BR" sz="3200" b="1" i="0" u="none" strike="noStrike" cap="none" dirty="0">
              <a:solidFill>
                <a:srgbClr val="0100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1744147" y="27182464"/>
            <a:ext cx="13696743" cy="2422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0000" anchor="ctr" anchorCtr="0">
            <a:norm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A0247"/>
              </a:buClr>
              <a:buSzPts val="6000"/>
              <a:buFont typeface="Arial" panose="020B0604020202020204"/>
              <a:buNone/>
            </a:pPr>
            <a:r>
              <a:rPr lang="pt-BR" sz="6000" b="1" i="0" u="none" strike="noStrike" cap="none" dirty="0">
                <a:solidFill>
                  <a:srgbClr val="0100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Resultados</a:t>
            </a:r>
            <a:endParaRPr sz="8800" b="1" i="0" u="none" strike="noStrike" cap="none" dirty="0">
              <a:solidFill>
                <a:srgbClr val="0100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1680914" y="24019061"/>
            <a:ext cx="13696743" cy="3163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rgbClr val="2A0247"/>
              </a:buClr>
              <a:buSzPts val="3200"/>
            </a:pPr>
            <a:r>
              <a:rPr lang="pt-BR" sz="3200" dirty="0" smtClean="0">
                <a:solidFill>
                  <a:srgbClr val="01003F"/>
                </a:solidFill>
              </a:rPr>
              <a:t>A </a:t>
            </a:r>
            <a:r>
              <a:rPr lang="pt-BR" sz="3200" dirty="0">
                <a:solidFill>
                  <a:srgbClr val="01003F"/>
                </a:solidFill>
              </a:rPr>
              <a:t>metodologia utilizada para o desenvolvimento desse trabalho consiste em uma pesquisa bibliográfica focando na elaboração de uma solução prática para a justificativa apresentada.</a:t>
            </a:r>
          </a:p>
        </p:txBody>
      </p:sp>
      <p:sp>
        <p:nvSpPr>
          <p:cNvPr id="116" name="Google Shape;116;p1"/>
          <p:cNvSpPr txBox="1"/>
          <p:nvPr/>
        </p:nvSpPr>
        <p:spPr>
          <a:xfrm>
            <a:off x="2769157" y="6237365"/>
            <a:ext cx="7947839" cy="113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44B8B8"/>
              </a:buClr>
              <a:buSzPts val="2400"/>
            </a:pPr>
            <a:r>
              <a:rPr lang="pt-BR" sz="2400" b="1" i="1" dirty="0">
                <a:solidFill>
                  <a:srgbClr val="254027"/>
                </a:solidFill>
              </a:rPr>
              <a:t>Número 954080</a:t>
            </a:r>
            <a:endParaRPr lang="pt-BR" sz="2400" b="1" i="1" u="none" strike="noStrike" cap="none" dirty="0">
              <a:solidFill>
                <a:srgbClr val="254027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021AF8DB-B608-4C88-8E4A-2BD6EAB3F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7213"/>
            <a:ext cx="32399288" cy="416875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982" y="20662597"/>
            <a:ext cx="13601903" cy="949865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981" y="10002279"/>
            <a:ext cx="13696744" cy="77573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489</Words>
  <Application>Microsoft Office PowerPoint</Application>
  <PresentationFormat>Personalizar</PresentationFormat>
  <Paragraphs>24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SISTEMA DE GERENCIAMENTO DE CLIENTES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lorem ipsum dolor sit amet consectetur adipiscing elit morbi imperdiet mattis dignissim</dc:title>
  <dc:creator>Acom</dc:creator>
  <cp:lastModifiedBy>Administrador</cp:lastModifiedBy>
  <cp:revision>27</cp:revision>
  <dcterms:created xsi:type="dcterms:W3CDTF">2022-10-06T23:47:46Z</dcterms:created>
  <dcterms:modified xsi:type="dcterms:W3CDTF">2024-10-17T17:21:45Z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20E4C4D62E894EB9B2C257590F09E4AB</vt:lpwstr>
  </property>
  <property fmtid="{D5CDD505-2E9C-101B-9397-08002B2CF9AE}" pid="3" name="KSOProductBuildVer">
    <vt:lpwstr>1046-11.2.0.11341</vt:lpwstr>
  </property>
</Properties>
</file>