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7" autoAdjust="0"/>
    <p:restoredTop sz="94660"/>
  </p:normalViewPr>
  <p:slideViewPr>
    <p:cSldViewPr snapToGrid="0">
      <p:cViewPr>
        <p:scale>
          <a:sx n="26" d="100"/>
          <a:sy n="26" d="100"/>
        </p:scale>
        <p:origin x="-1818" y="72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157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1700" y="8013700"/>
            <a:ext cx="9779000" cy="259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sr-Latn-RS" sz="28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Glavna tema ovog projekta jeste obrađivanje zadatog skupa podataka u cilju pronalaženja konačnog broja ljudi koji su prošli preko samog platoa.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just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Implementacija samog rešenja se mahom svodi na korišćenje ugrađenih algoritama </a:t>
            </a:r>
            <a:r>
              <a:rPr lang="sr-Latn-RS" sz="5000" b="1" dirty="0" smtClean="0">
                <a:latin typeface="Times New Roman" pitchFamily="18" charset="0"/>
              </a:rPr>
              <a:t>OpenCV</a:t>
            </a:r>
            <a:r>
              <a:rPr lang="sr-Latn-RS" sz="5000" dirty="0" smtClean="0">
                <a:latin typeface="Times New Roman" pitchFamily="18" charset="0"/>
              </a:rPr>
              <a:t> biblioteke za  obrađivanje slika/videa  iz zadatog skupa podataka kao i korišćenjem  osnovnih pojmova algebre kojima zapravo i opisujemo izvršene odbrane.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se vrši sekvencijalno, prvo su određene granice platoa a zatim objekti (ljudi) koji se po njemu kreću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Veliki izazov na samom projektu  je predstavljala činjenica da na svakom priloženom video klipu pada sneg i shodno tome detekcija ljudi je poprilično otežana.</a:t>
            </a:r>
            <a:endParaRPr lang="sr-Latn-R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samu detekciju prelaska objekta preko platoa se nije koristila euklidova distanca niti apsolutno rastojanje već se detekcija bazirala na centroidima i njihovom imenovanju.</a:t>
            </a:r>
          </a:p>
          <a:p>
            <a:pPr algn="l" defTabSz="4389438" eaLnBrk="0" hangingPunct="0">
              <a:lnSpc>
                <a:spcPct val="95000"/>
              </a:lnSpc>
            </a:pP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O svim koriščenim metodama više u narednom poglavlju.</a:t>
            </a: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platoa</a:t>
            </a:r>
            <a:endParaRPr lang="en-US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3200" y="655955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Zaključak</a:t>
            </a:r>
            <a:endParaRPr 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 err="1" smtClean="0"/>
              <a:t>Detekcija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platoa</a:t>
            </a:r>
            <a:r>
              <a:rPr lang="en-US" sz="12500" b="1" dirty="0" smtClean="0"/>
              <a:t> </a:t>
            </a:r>
            <a:r>
              <a:rPr lang="sr-Latn-RS" sz="12500" b="1" dirty="0" smtClean="0"/>
              <a:t>i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objekata</a:t>
            </a:r>
            <a:r>
              <a:rPr lang="en-US" sz="12500" b="1" dirty="0" smtClean="0"/>
              <a:t> </a:t>
            </a:r>
            <a:endParaRPr lang="en-US" sz="12500" b="1" dirty="0"/>
          </a:p>
          <a:p>
            <a:pPr defTabSz="4389438"/>
            <a:r>
              <a:rPr lang="en-US" b="1" dirty="0" smtClean="0"/>
              <a:t>Nikola </a:t>
            </a:r>
            <a:r>
              <a:rPr lang="en-US" b="1" dirty="0" err="1" smtClean="0"/>
              <a:t>Vuja</a:t>
            </a:r>
            <a:r>
              <a:rPr lang="sr-Latn-RS" b="1" dirty="0" smtClean="0"/>
              <a:t>čić SW52/2017</a:t>
            </a:r>
            <a:endParaRPr lang="en-US" b="1" dirty="0"/>
          </a:p>
          <a:p>
            <a:pPr defTabSz="4389438"/>
            <a:r>
              <a:rPr lang="sr-Latn-RS" sz="4800" b="1" i="1" dirty="0" smtClean="0"/>
              <a:t>Fakultet tehničkih nauka</a:t>
            </a:r>
            <a:endParaRPr lang="en-US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6450" y="8538528"/>
            <a:ext cx="9766300" cy="2228323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sr-Latn-RS" sz="5000" b="1" dirty="0" smtClean="0">
                <a:latin typeface="Times New Roman" pitchFamily="18" charset="0"/>
              </a:rPr>
              <a:t>Metode objekata i detekcija objekta na platou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izdvajanje objekata na slici korišćen je thresholding u kombinaciji sa različitim morfološkim operacijama poput </a:t>
            </a:r>
            <a:r>
              <a:rPr lang="sr-Latn-RS" sz="5000" b="1" dirty="0" smtClean="0">
                <a:latin typeface="Times New Roman" pitchFamily="18" charset="0"/>
              </a:rPr>
              <a:t>grayscale</a:t>
            </a:r>
            <a:r>
              <a:rPr lang="sr-Latn-RS" sz="5000" dirty="0" smtClean="0">
                <a:latin typeface="Times New Roman" pitchFamily="18" charset="0"/>
              </a:rPr>
              <a:t> konverzije, </a:t>
            </a:r>
            <a:r>
              <a:rPr lang="sr-Latn-RS" sz="5000" b="1" dirty="0" smtClean="0">
                <a:latin typeface="Times New Roman" pitchFamily="18" charset="0"/>
              </a:rPr>
              <a:t>dilatacije</a:t>
            </a:r>
            <a:r>
              <a:rPr lang="sr-Latn-RS" sz="5000" dirty="0" smtClean="0">
                <a:latin typeface="Times New Roman" pitchFamily="18" charset="0"/>
              </a:rPr>
              <a:t> i </a:t>
            </a:r>
            <a:r>
              <a:rPr lang="sr-Latn-RS" sz="5000" b="1" dirty="0" smtClean="0">
                <a:latin typeface="Times New Roman" pitchFamily="18" charset="0"/>
              </a:rPr>
              <a:t>erozije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Testiran je veliki broj parametara za različite algoritme i oni paramtri koji se zapravo nalaze u projektu predstavljaju najoptimalnije pronadjeno rešenje.</a:t>
            </a:r>
          </a:p>
          <a:p>
            <a:pPr algn="just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Dobijeni objekti su zatim opisani aproksiminarim konturama (u ovom slučaju u pitanju je pravougaonik) i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nad njima je izvršena detekcija prolaska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objekata na platou je svedena na sam pronalazak objekta, njegova identifikacija i zatim provera 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 kojoj se ispituje da li se objekat nalazi unutar uspostavljenog imaginarnog pravougaonika. 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Ukoliko je to slučaj, broj ljudi koji su prošli preko platoa se povećava.</a:t>
            </a:r>
          </a:p>
          <a:p>
            <a:pPr algn="l" defTabSz="612775" eaLnBrk="0" hangingPunct="0">
              <a:lnSpc>
                <a:spcPct val="95000"/>
              </a:lnSpc>
            </a:pPr>
            <a:endParaRPr lang="en-US" sz="5000" b="1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72400" y="8958263"/>
            <a:ext cx="9690100" cy="2082129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Lično, najveći izazov mi je predstavljalo izdvajanje objekata sa slike pošto je vrlo često dolazilo do sukoba objekata ( pahuljica se </a:t>
            </a:r>
            <a:r>
              <a:rPr lang="en-GB" sz="5000" dirty="0" smtClean="0">
                <a:latin typeface="Times New Roman" pitchFamily="18" charset="0"/>
              </a:rPr>
              <a:t>‘</a:t>
            </a:r>
            <a:r>
              <a:rPr lang="en-GB" sz="5000" dirty="0" err="1" smtClean="0">
                <a:latin typeface="Times New Roman" pitchFamily="18" charset="0"/>
              </a:rPr>
              <a:t>detektuje</a:t>
            </a:r>
            <a:r>
              <a:rPr lang="en-GB" sz="5000" dirty="0" smtClean="0">
                <a:latin typeface="Times New Roman" pitchFamily="18" charset="0"/>
              </a:rPr>
              <a:t>’ </a:t>
            </a:r>
            <a:r>
              <a:rPr lang="en-GB" sz="5000" dirty="0" err="1" smtClean="0">
                <a:latin typeface="Times New Roman" pitchFamily="18" charset="0"/>
              </a:rPr>
              <a:t>kao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 ili obrnuto)</a:t>
            </a:r>
          </a:p>
          <a:p>
            <a:pPr algn="just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Upotrebom prethodno opisanih metoda dobijen je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od </a:t>
            </a:r>
            <a:r>
              <a:rPr lang="sr-Latn-RS" sz="5000" b="1" dirty="0" smtClean="0">
                <a:latin typeface="Times New Roman" pitchFamily="18" charset="0"/>
              </a:rPr>
              <a:t>3.9</a:t>
            </a:r>
            <a:r>
              <a:rPr lang="sr-Latn-RS" sz="5000" dirty="0" smtClean="0">
                <a:latin typeface="Times New Roman" pitchFamily="18" charset="0"/>
              </a:rPr>
              <a:t> i u potpunosti sam siguran da upotebom nekih drugih algoritama za detekciju objekata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može da bude daleko manji.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Drugi problem koji se javio na projektu jeste činjenica da sam želeo da sistem bude sposoban i da prepozna slučajeve koji nisu bili u testnom skupu (npr. čovek koji ide horizontalno po snegu a ne normalnom putanjom). Problem je prevazidjen jedinstvenom identifikacijom ljudi ali uz mane da ponekad dola</a:t>
            </a:r>
            <a:r>
              <a:rPr lang="en-GB" sz="5000" dirty="0" smtClean="0">
                <a:latin typeface="Times New Roman" pitchFamily="18" charset="0"/>
              </a:rPr>
              <a:t>z</a:t>
            </a:r>
            <a:r>
              <a:rPr lang="sr-Latn-RS" sz="5000" dirty="0" smtClean="0">
                <a:latin typeface="Times New Roman" pitchFamily="18" charset="0"/>
              </a:rPr>
              <a:t>i do </a:t>
            </a:r>
            <a:r>
              <a:rPr lang="en-US" sz="5000" dirty="0" smtClean="0">
                <a:latin typeface="Times New Roman" pitchFamily="18" charset="0"/>
              </a:rPr>
              <a:t>“</a:t>
            </a:r>
            <a:r>
              <a:rPr lang="en-US" sz="5000" dirty="0" err="1" smtClean="0">
                <a:latin typeface="Times New Roman" pitchFamily="18" charset="0"/>
              </a:rPr>
              <a:t>konfuzne</a:t>
            </a:r>
            <a:r>
              <a:rPr lang="en-US" sz="5000" dirty="0" smtClean="0">
                <a:latin typeface="Times New Roman" pitchFamily="18" charset="0"/>
              </a:rPr>
              <a:t>”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identifikacije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gde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dva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čoveka menjaju svoj jedinstveni id. Trenutno nemam rešenje za taj problem i sigurno značajno doprinosi samom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</a:t>
            </a:r>
            <a:endParaRPr lang="en-U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err="1" smtClean="0"/>
              <a:t>Uvod</a:t>
            </a:r>
            <a:endParaRPr lang="en-US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26600" y="6564313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objekata</a:t>
            </a:r>
            <a:endParaRPr lang="en-US" b="1" dirty="0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1633200" y="8577961"/>
            <a:ext cx="9728200" cy="1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Metode platoa</a:t>
            </a:r>
          </a:p>
          <a:p>
            <a:pPr algn="just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Za sam pronalazak platoa i njegovo izdvajanje sa slike koriščena je kombinacija različitih algoritama za detekciju slike, prvenstveno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Canny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za detekciju ivica i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HoughProbability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koji nam zapravo služi za pronalazak potencijalnih graničnika (linija) samog platoa.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Korišćenjem osnovnih pojmova algebre (jednačina prave, determinanta, tačka...) i sortiranjem linija platoa koje smo dobili u Hough transofrmaciji, dobijamo koordinate imaginarnog pravougaonika koji predstavlja aproksimaciju površine platoa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Aproksimacija putem pravougaonika je zapravo i ključ  ove detekcije jer se uspomoć nje vrlo lako detektuje prolazak objekta (ljudi) preko platoa tj. da li objekat pripada platou ili ne.</a:t>
            </a:r>
            <a:endParaRPr lang="sr-Latn-RS" sz="5000" dirty="0">
              <a:latin typeface="Times New Roman" pitchFamily="18" charset="0"/>
              <a:cs typeface="Times New Roman" pitchFamily="18" charset="0"/>
            </a:endParaRP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521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Nikola</cp:lastModifiedBy>
  <cp:revision>69</cp:revision>
  <cp:lastPrinted>2011-03-08T18:07:35Z</cp:lastPrinted>
  <dcterms:created xsi:type="dcterms:W3CDTF">2008-12-04T00:20:37Z</dcterms:created>
  <dcterms:modified xsi:type="dcterms:W3CDTF">2021-02-14T20:55:43Z</dcterms:modified>
  <cp:category>Research Poster</cp:category>
</cp:coreProperties>
</file>