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099250" cy="437483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36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64"/>
    <a:srgbClr val="EAEAEA"/>
    <a:srgbClr val="C0C0C0"/>
    <a:srgbClr val="0046D2"/>
    <a:srgbClr val="FF0000"/>
    <a:srgbClr val="698ED9"/>
    <a:srgbClr val="A7C4FF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77" autoAdjust="0"/>
    <p:restoredTop sz="94660"/>
  </p:normalViewPr>
  <p:slideViewPr>
    <p:cSldViewPr snapToGrid="0">
      <p:cViewPr>
        <p:scale>
          <a:sx n="26" d="100"/>
          <a:sy n="26" d="100"/>
        </p:scale>
        <p:origin x="-1818" y="216"/>
      </p:cViewPr>
      <p:guideLst>
        <p:guide orient="horz" pos="4836"/>
        <p:guide orient="horz" pos="20196"/>
        <p:guide orient="horz" pos="214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181987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13338" y="3276600"/>
            <a:ext cx="21880512" cy="164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09927" y="20784215"/>
            <a:ext cx="25679400" cy="196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181987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35828446" y="32395636"/>
            <a:ext cx="41417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9926520" y="32308800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39A897-3608-4B3C-B0EF-8356550C6F0C}"/>
              </a:ext>
            </a:extLst>
          </p:cNvPr>
          <p:cNvSpPr txBox="1"/>
          <p:nvPr userDrawn="1"/>
        </p:nvSpPr>
        <p:spPr>
          <a:xfrm>
            <a:off x="-45027" y="32816720"/>
            <a:ext cx="48282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" b="1" dirty="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328422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113157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220980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6096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901700" y="8013700"/>
            <a:ext cx="9779000" cy="2593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endParaRPr lang="sr-Latn-RS" sz="2800" dirty="0" smtClean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Glavna tema ovog projekta jeste obrađivanje zadatog skupa podataka u cilju pronalaženja konačnog broja ljudi koji su prošli preko samog platoa.</a:t>
            </a:r>
          </a:p>
          <a:p>
            <a:pPr algn="l" defTabSz="4389438" eaLnBrk="0" hangingPunct="0">
              <a:lnSpc>
                <a:spcPct val="95000"/>
              </a:lnSpc>
            </a:pPr>
            <a:endParaRPr lang="sr-Latn-RS" sz="50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Implementacija samog rešenja se mahom svodi na korišćenje ugrađenih algoritama </a:t>
            </a:r>
            <a:r>
              <a:rPr lang="sr-Latn-RS" sz="5000" b="1" dirty="0" smtClean="0">
                <a:latin typeface="Times New Roman" pitchFamily="18" charset="0"/>
              </a:rPr>
              <a:t>OpenCV</a:t>
            </a:r>
            <a:r>
              <a:rPr lang="sr-Latn-RS" sz="5000" dirty="0" smtClean="0">
                <a:latin typeface="Times New Roman" pitchFamily="18" charset="0"/>
              </a:rPr>
              <a:t> biblioteke za  obrađivanje slika/videa  iz zadatog skupa podataka kao i korišćenjem  osnovnih pojmova algebre kojima zapravo i opisujemo izvršene odbrane.</a:t>
            </a:r>
          </a:p>
          <a:p>
            <a:pPr algn="l" defTabSz="4389438" eaLnBrk="0" hangingPunct="0">
              <a:lnSpc>
                <a:spcPct val="95000"/>
              </a:lnSpc>
            </a:pPr>
            <a:endParaRPr lang="sr-Latn-RS" sz="5000" dirty="0" smtClean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Detekcija se vrši sekvencijalno, prvo su određene granice platoa a zatim objekti (ljudi) koji se po njemu kreću</a:t>
            </a:r>
          </a:p>
          <a:p>
            <a:pPr algn="l" defTabSz="4389438" eaLnBrk="0" hangingPunct="0">
              <a:lnSpc>
                <a:spcPct val="95000"/>
              </a:lnSpc>
            </a:pPr>
            <a:endParaRPr lang="sr-Latn-RS" sz="5000" dirty="0" smtClean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Veliki izazov na samom projektu  je predstavljala činjenica da na svakom priloženom video klipu pada sneg i shodno tome detekcija ljudi je poprilično otežana.</a:t>
            </a:r>
            <a:endParaRPr lang="sr-Latn-RS" sz="50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Za samu detekciju prelaska objekta preko platoa se nije koristila euklidova distanca niti apsolutno rastojanje već se detekcija bazirala na centroidima i njihovom imenovanju.</a:t>
            </a:r>
          </a:p>
          <a:p>
            <a:pPr algn="l" defTabSz="4389438" eaLnBrk="0" hangingPunct="0">
              <a:lnSpc>
                <a:spcPct val="95000"/>
              </a:lnSpc>
            </a:pPr>
            <a:endParaRPr lang="en-US" sz="50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O svim koriščenim metodama više u narednom poglavlju.</a:t>
            </a:r>
            <a:endParaRPr lang="en-US" sz="50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b="1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1582400" y="6553200"/>
            <a:ext cx="9829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sr-Latn-RS" b="1" dirty="0" smtClean="0"/>
              <a:t>Metode platoa</a:t>
            </a:r>
            <a:endParaRPr lang="en-US" b="1" dirty="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3223200" y="6559550"/>
            <a:ext cx="9829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sr-Latn-RS" b="1" dirty="0" smtClean="0"/>
              <a:t>Zaključak</a:t>
            </a:r>
            <a:endParaRPr lang="en-US" b="1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685800" y="381000"/>
            <a:ext cx="42519600" cy="52578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219200" y="990600"/>
            <a:ext cx="409194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12500" b="1" dirty="0" err="1" smtClean="0"/>
              <a:t>Detekcija</a:t>
            </a:r>
            <a:r>
              <a:rPr lang="en-US" sz="12500" b="1" dirty="0" smtClean="0"/>
              <a:t> </a:t>
            </a:r>
            <a:r>
              <a:rPr lang="en-US" sz="12500" b="1" dirty="0" err="1" smtClean="0"/>
              <a:t>platoa</a:t>
            </a:r>
            <a:r>
              <a:rPr lang="en-US" sz="12500" b="1" dirty="0" smtClean="0"/>
              <a:t> </a:t>
            </a:r>
            <a:r>
              <a:rPr lang="sr-Latn-RS" sz="12500" b="1" dirty="0" smtClean="0"/>
              <a:t>i</a:t>
            </a:r>
            <a:r>
              <a:rPr lang="en-US" sz="12500" b="1" dirty="0" smtClean="0"/>
              <a:t> </a:t>
            </a:r>
            <a:r>
              <a:rPr lang="en-US" sz="12500" b="1" dirty="0" err="1" smtClean="0"/>
              <a:t>objekata</a:t>
            </a:r>
            <a:r>
              <a:rPr lang="en-US" sz="12500" b="1" dirty="0" smtClean="0"/>
              <a:t> </a:t>
            </a:r>
            <a:endParaRPr lang="en-US" sz="12500" b="1" dirty="0"/>
          </a:p>
          <a:p>
            <a:pPr defTabSz="4389438"/>
            <a:r>
              <a:rPr lang="en-US" b="1" dirty="0" smtClean="0"/>
              <a:t>Nikola </a:t>
            </a:r>
            <a:r>
              <a:rPr lang="en-US" b="1" dirty="0" err="1" smtClean="0"/>
              <a:t>Vuja</a:t>
            </a:r>
            <a:r>
              <a:rPr lang="sr-Latn-RS" b="1" dirty="0" smtClean="0"/>
              <a:t>čić SW52/2017</a:t>
            </a:r>
            <a:endParaRPr lang="en-US" b="1" dirty="0"/>
          </a:p>
          <a:p>
            <a:pPr defTabSz="4389438"/>
            <a:r>
              <a:rPr lang="sr-Latn-RS" sz="4800" b="1" i="1" dirty="0" smtClean="0"/>
              <a:t>Fakultet tehničkih nauka</a:t>
            </a:r>
            <a:endParaRPr lang="en-US" dirty="0"/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22396450" y="8538528"/>
            <a:ext cx="9766300" cy="22283233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r>
              <a:rPr lang="sr-Latn-RS" sz="5000" b="1" dirty="0" smtClean="0">
                <a:latin typeface="Times New Roman" pitchFamily="18" charset="0"/>
              </a:rPr>
              <a:t>Metode objekata i detekcija objekta na platou</a:t>
            </a:r>
          </a:p>
          <a:p>
            <a:pPr algn="l" defTabSz="612775" eaLnBrk="0" hangingPunct="0">
              <a:lnSpc>
                <a:spcPct val="95000"/>
              </a:lnSpc>
            </a:pPr>
            <a:endParaRPr lang="sr-Latn-RS" sz="5000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Za izdvajanje objekata na slici korišćen je thresholding u kombinaciji sa različitim morfološkim operacijama poput </a:t>
            </a:r>
            <a:r>
              <a:rPr lang="sr-Latn-RS" sz="5000" b="1" dirty="0" smtClean="0">
                <a:latin typeface="Times New Roman" pitchFamily="18" charset="0"/>
              </a:rPr>
              <a:t>grayscale</a:t>
            </a:r>
            <a:r>
              <a:rPr lang="sr-Latn-RS" sz="5000" dirty="0" smtClean="0">
                <a:latin typeface="Times New Roman" pitchFamily="18" charset="0"/>
              </a:rPr>
              <a:t> konverzije, </a:t>
            </a:r>
            <a:r>
              <a:rPr lang="sr-Latn-RS" sz="5000" b="1" dirty="0" smtClean="0">
                <a:latin typeface="Times New Roman" pitchFamily="18" charset="0"/>
              </a:rPr>
              <a:t>dilatacije</a:t>
            </a:r>
            <a:r>
              <a:rPr lang="sr-Latn-RS" sz="5000" dirty="0" smtClean="0">
                <a:latin typeface="Times New Roman" pitchFamily="18" charset="0"/>
              </a:rPr>
              <a:t> i </a:t>
            </a:r>
            <a:r>
              <a:rPr lang="sr-Latn-RS" sz="5000" b="1" dirty="0" smtClean="0">
                <a:latin typeface="Times New Roman" pitchFamily="18" charset="0"/>
              </a:rPr>
              <a:t>erozije</a:t>
            </a:r>
            <a:r>
              <a:rPr lang="sr-Latn-RS" sz="5000" dirty="0" smtClean="0">
                <a:latin typeface="Times New Roman" pitchFamily="18" charset="0"/>
              </a:rPr>
              <a:t>.</a:t>
            </a: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Testiran je veliki broj parametara za različite algoritme i oni paramtri koji se zapravo nalaze u projektu predstavljaju najoptimalnije pronadjeno rešenje.</a:t>
            </a: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Dobijeni objekti su zatim opisani aproksiminarim konturama (u ovom slučaju u pitanju je pravougaonik) i</a:t>
            </a: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 nad njima je izvršena detekcija prolaska</a:t>
            </a:r>
          </a:p>
          <a:p>
            <a:pPr algn="l" defTabSz="612775" eaLnBrk="0" hangingPunct="0">
              <a:lnSpc>
                <a:spcPct val="95000"/>
              </a:lnSpc>
            </a:pPr>
            <a:endParaRPr lang="sr-Latn-RS" sz="5000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Detekcija objekata na platou je svedena na sam pronalazak objekta, njegova identifikacija i zatim provera </a:t>
            </a: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u kojoj se ispituje da li se objekat nalazi unutar uspostavljenog imaginarnog pravougaonika. </a:t>
            </a:r>
          </a:p>
          <a:p>
            <a:pPr algn="l" defTabSz="612775" eaLnBrk="0" hangingPunct="0">
              <a:lnSpc>
                <a:spcPct val="95000"/>
              </a:lnSpc>
            </a:pPr>
            <a:endParaRPr lang="sr-Latn-RS" sz="50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Ukoliko je to slučaj, broj ljudi koji su prošli preko platoa se povećava.</a:t>
            </a:r>
          </a:p>
          <a:p>
            <a:pPr algn="l" defTabSz="612775" eaLnBrk="0" hangingPunct="0">
              <a:lnSpc>
                <a:spcPct val="95000"/>
              </a:lnSpc>
            </a:pPr>
            <a:endParaRPr lang="en-US" sz="5000" b="1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33172400" y="8958263"/>
            <a:ext cx="9690100" cy="20821294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endParaRPr lang="sr-Latn-RS" sz="50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Lično, najveći izazov mi je predstavljalo izdvajanje objekata sa slike pošto je vrlo često dolazilo do sukoba objekata ( pahuljica se </a:t>
            </a:r>
            <a:r>
              <a:rPr lang="en-GB" sz="5000" dirty="0" smtClean="0">
                <a:latin typeface="Times New Roman" pitchFamily="18" charset="0"/>
              </a:rPr>
              <a:t>‘</a:t>
            </a:r>
            <a:r>
              <a:rPr lang="en-GB" sz="5000" dirty="0" err="1" smtClean="0">
                <a:latin typeface="Times New Roman" pitchFamily="18" charset="0"/>
              </a:rPr>
              <a:t>detektuje</a:t>
            </a:r>
            <a:r>
              <a:rPr lang="en-GB" sz="5000" dirty="0" smtClean="0">
                <a:latin typeface="Times New Roman" pitchFamily="18" charset="0"/>
              </a:rPr>
              <a:t>’ </a:t>
            </a:r>
            <a:r>
              <a:rPr lang="en-GB" sz="5000" dirty="0" err="1" smtClean="0">
                <a:latin typeface="Times New Roman" pitchFamily="18" charset="0"/>
              </a:rPr>
              <a:t>kao</a:t>
            </a:r>
            <a:r>
              <a:rPr lang="en-GB" sz="5000" dirty="0" smtClean="0">
                <a:latin typeface="Times New Roman" pitchFamily="18" charset="0"/>
              </a:rPr>
              <a:t> </a:t>
            </a:r>
            <a:r>
              <a:rPr lang="sr-Latn-RS" sz="5000" dirty="0" smtClean="0">
                <a:latin typeface="Times New Roman" pitchFamily="18" charset="0"/>
              </a:rPr>
              <a:t>čovek ili obrnuto)</a:t>
            </a: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Upotrebom prethodno opisanih metoda dobijen je </a:t>
            </a:r>
            <a:r>
              <a:rPr lang="sr-Latn-RS" sz="5000" b="1" dirty="0" smtClean="0">
                <a:latin typeface="Times New Roman" pitchFamily="18" charset="0"/>
              </a:rPr>
              <a:t>MAE</a:t>
            </a:r>
            <a:r>
              <a:rPr lang="sr-Latn-RS" sz="5000" dirty="0" smtClean="0">
                <a:latin typeface="Times New Roman" pitchFamily="18" charset="0"/>
              </a:rPr>
              <a:t> od </a:t>
            </a:r>
            <a:r>
              <a:rPr lang="sr-Latn-RS" sz="5000" b="1" dirty="0" smtClean="0">
                <a:latin typeface="Times New Roman" pitchFamily="18" charset="0"/>
              </a:rPr>
              <a:t>3.9</a:t>
            </a:r>
            <a:r>
              <a:rPr lang="sr-Latn-RS" sz="5000" dirty="0" smtClean="0">
                <a:latin typeface="Times New Roman" pitchFamily="18" charset="0"/>
              </a:rPr>
              <a:t> i u potpunosti sam siguran da upotebom nekih drugih algoritama za detekciju objekata </a:t>
            </a:r>
            <a:r>
              <a:rPr lang="sr-Latn-RS" sz="5000" b="1" dirty="0" smtClean="0">
                <a:latin typeface="Times New Roman" pitchFamily="18" charset="0"/>
              </a:rPr>
              <a:t>MAE</a:t>
            </a:r>
            <a:r>
              <a:rPr lang="sr-Latn-RS" sz="5000" dirty="0" smtClean="0">
                <a:latin typeface="Times New Roman" pitchFamily="18" charset="0"/>
              </a:rPr>
              <a:t> može da bude daleko manji.</a:t>
            </a: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Drugi problem </a:t>
            </a:r>
            <a:r>
              <a:rPr lang="sr-Latn-RS" sz="5000" smtClean="0">
                <a:latin typeface="Times New Roman" pitchFamily="18" charset="0"/>
              </a:rPr>
              <a:t>koji se javio </a:t>
            </a:r>
            <a:r>
              <a:rPr lang="sr-Latn-RS" sz="5000" dirty="0" smtClean="0">
                <a:latin typeface="Times New Roman" pitchFamily="18" charset="0"/>
              </a:rPr>
              <a:t>na projektu jeste činjenica da sam želeo da sistem bude sposoban i da prepozna slučajeve koji nisu bili u testnom skupu (npr. čovek koji ide horizontalno po snegu a ne normalnom putanjom). Problem je prevazidjen jedinstvenom identifikacijom ljudi ali uz mane da ponekad dola</a:t>
            </a:r>
            <a:r>
              <a:rPr lang="en-GB" sz="5000" dirty="0" smtClean="0">
                <a:latin typeface="Times New Roman" pitchFamily="18" charset="0"/>
              </a:rPr>
              <a:t>z</a:t>
            </a:r>
            <a:r>
              <a:rPr lang="sr-Latn-RS" sz="5000" dirty="0" smtClean="0">
                <a:latin typeface="Times New Roman" pitchFamily="18" charset="0"/>
              </a:rPr>
              <a:t>i do </a:t>
            </a:r>
            <a:r>
              <a:rPr lang="en-US" sz="5000" dirty="0" smtClean="0">
                <a:latin typeface="Times New Roman" pitchFamily="18" charset="0"/>
              </a:rPr>
              <a:t>“</a:t>
            </a:r>
            <a:r>
              <a:rPr lang="en-US" sz="5000" dirty="0" err="1" smtClean="0">
                <a:latin typeface="Times New Roman" pitchFamily="18" charset="0"/>
              </a:rPr>
              <a:t>konfuzne</a:t>
            </a:r>
            <a:r>
              <a:rPr lang="en-US" sz="5000" dirty="0" smtClean="0">
                <a:latin typeface="Times New Roman" pitchFamily="18" charset="0"/>
              </a:rPr>
              <a:t>”</a:t>
            </a:r>
            <a:r>
              <a:rPr lang="en-GB" sz="5000" dirty="0" smtClean="0">
                <a:latin typeface="Times New Roman" pitchFamily="18" charset="0"/>
              </a:rPr>
              <a:t> </a:t>
            </a:r>
            <a:r>
              <a:rPr lang="en-GB" sz="5000" dirty="0" err="1" smtClean="0">
                <a:latin typeface="Times New Roman" pitchFamily="18" charset="0"/>
              </a:rPr>
              <a:t>identifikacije</a:t>
            </a:r>
            <a:r>
              <a:rPr lang="en-GB" sz="5000" dirty="0" smtClean="0">
                <a:latin typeface="Times New Roman" pitchFamily="18" charset="0"/>
              </a:rPr>
              <a:t> </a:t>
            </a:r>
            <a:r>
              <a:rPr lang="en-GB" sz="5000" dirty="0" err="1" smtClean="0">
                <a:latin typeface="Times New Roman" pitchFamily="18" charset="0"/>
              </a:rPr>
              <a:t>gde</a:t>
            </a:r>
            <a:r>
              <a:rPr lang="en-GB" sz="5000" dirty="0" smtClean="0">
                <a:latin typeface="Times New Roman" pitchFamily="18" charset="0"/>
              </a:rPr>
              <a:t> </a:t>
            </a:r>
            <a:r>
              <a:rPr lang="en-GB" sz="5000" dirty="0" err="1" smtClean="0">
                <a:latin typeface="Times New Roman" pitchFamily="18" charset="0"/>
              </a:rPr>
              <a:t>dva</a:t>
            </a:r>
            <a:r>
              <a:rPr lang="en-GB" sz="5000" dirty="0" smtClean="0">
                <a:latin typeface="Times New Roman" pitchFamily="18" charset="0"/>
              </a:rPr>
              <a:t> </a:t>
            </a:r>
            <a:r>
              <a:rPr lang="sr-Latn-RS" sz="5000" dirty="0" smtClean="0">
                <a:latin typeface="Times New Roman" pitchFamily="18" charset="0"/>
              </a:rPr>
              <a:t>čoveka menjaju svoj jedinstveni id. Trenutno nemam rešenje za taj problem i sigurno značajno doprinosi samom </a:t>
            </a:r>
            <a:r>
              <a:rPr lang="sr-Latn-RS" sz="5000" b="1" dirty="0" smtClean="0">
                <a:latin typeface="Times New Roman" pitchFamily="18" charset="0"/>
              </a:rPr>
              <a:t>MAE</a:t>
            </a:r>
            <a:r>
              <a:rPr lang="sr-Latn-RS" sz="5000" dirty="0" smtClean="0">
                <a:latin typeface="Times New Roman" pitchFamily="18" charset="0"/>
              </a:rPr>
              <a:t>.</a:t>
            </a:r>
            <a:endParaRPr lang="sr-Latn-RS" sz="50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 </a:t>
            </a:r>
            <a:endParaRPr lang="en-US" sz="50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838200" y="6553200"/>
            <a:ext cx="9829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err="1" smtClean="0"/>
              <a:t>Uvod</a:t>
            </a:r>
            <a:endParaRPr lang="en-US" b="1" dirty="0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22326600" y="6564313"/>
            <a:ext cx="9829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sr-Latn-RS" b="1" dirty="0" smtClean="0"/>
              <a:t>Metode objekata</a:t>
            </a:r>
            <a:endParaRPr lang="en-US" b="1" dirty="0"/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11633200" y="8577961"/>
            <a:ext cx="9728200" cy="182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b="1" dirty="0" smtClean="0">
                <a:latin typeface="Times New Roman" pitchFamily="18" charset="0"/>
                <a:cs typeface="Times New Roman" pitchFamily="18" charset="0"/>
              </a:rPr>
              <a:t>Metode platoa</a:t>
            </a:r>
          </a:p>
          <a:p>
            <a:pPr algn="l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Za sam pronalazak platoa i njegovo izdvajanje sa slike koriščena je kombinacija različitih algoritama za detekciju slike, prvenstveno </a:t>
            </a:r>
            <a:r>
              <a:rPr lang="sr-Latn-RS" sz="5000" b="1" dirty="0" smtClean="0">
                <a:latin typeface="Times New Roman" pitchFamily="18" charset="0"/>
                <a:cs typeface="Times New Roman" pitchFamily="18" charset="0"/>
              </a:rPr>
              <a:t>Canny</a:t>
            </a: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 algoritma za detekciju ivica i </a:t>
            </a:r>
            <a:r>
              <a:rPr lang="sr-Latn-RS" sz="5000" b="1" dirty="0" smtClean="0">
                <a:latin typeface="Times New Roman" pitchFamily="18" charset="0"/>
                <a:cs typeface="Times New Roman" pitchFamily="18" charset="0"/>
              </a:rPr>
              <a:t>HoughProbability</a:t>
            </a: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 algoritma koji nam zapravo služi za pronalazak potencijalnih graničnika (linija) samog platoa.</a:t>
            </a:r>
          </a:p>
          <a:p>
            <a:pPr algn="l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Korišćenjem osnovnih pojmova algebre (jednačina prave, determinanta, tačka...) i sortiranjem linija platoa koje smo dobili u Hough transofrmaciji, dobijamo koordinate imaginarnog pravougaonika koji predstavlja aproksimaciju površine platoa</a:t>
            </a:r>
          </a:p>
          <a:p>
            <a:pPr algn="l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Aproksimacija putem pravougaonika je zapravo i ključ  ove detekcije jer se uspomoć nje vrlo lako detektuje prolazak objekta (ljudi) preko platoa tj. da li objekat pripada platou ili ne.</a:t>
            </a:r>
            <a:endParaRPr lang="sr-Latn-RS" sz="5000" dirty="0">
              <a:latin typeface="Times New Roman" pitchFamily="18" charset="0"/>
              <a:cs typeface="Times New Roman" pitchFamily="18" charset="0"/>
            </a:endParaRPr>
          </a:p>
          <a:p>
            <a:pPr algn="l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521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Shulda;www.postersession.com</dc:creator>
  <cp:keywords>www.postersession.com</cp:keywords>
  <dc:description>©MegaPrint Inc. 2009-2015</dc:description>
  <cp:lastModifiedBy>Nikola</cp:lastModifiedBy>
  <cp:revision>68</cp:revision>
  <cp:lastPrinted>2011-03-08T18:07:35Z</cp:lastPrinted>
  <dcterms:created xsi:type="dcterms:W3CDTF">2008-12-04T00:20:37Z</dcterms:created>
  <dcterms:modified xsi:type="dcterms:W3CDTF">2021-02-14T20:53:10Z</dcterms:modified>
  <cp:category>Research Poster</cp:category>
</cp:coreProperties>
</file>