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28" name="PlaceHolder 2"/>
          <p:cNvSpPr>
            <a:spLocks noGrp="1"/>
          </p:cNvSpPr>
          <p:nvPr>
            <p:ph/>
          </p:nvPr>
        </p:nvSpPr>
        <p:spPr>
          <a:xfrm>
            <a:off x="360000" y="1080000"/>
            <a:ext cx="936000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29" name="PlaceHolder 3"/>
          <p:cNvSpPr>
            <a:spLocks noGrp="1"/>
          </p:cNvSpPr>
          <p:nvPr>
            <p:ph/>
          </p:nvPr>
        </p:nvSpPr>
        <p:spPr>
          <a:xfrm>
            <a:off x="360000" y="2960280"/>
            <a:ext cx="936000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31"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32"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33"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34" name="PlaceHolder 5"/>
          <p:cNvSpPr>
            <a:spLocks noGrp="1"/>
          </p:cNvSpPr>
          <p:nvPr>
            <p:ph/>
          </p:nvPr>
        </p:nvSpPr>
        <p:spPr>
          <a:xfrm>
            <a:off x="515592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36" name="PlaceHolder 2"/>
          <p:cNvSpPr>
            <a:spLocks noGrp="1"/>
          </p:cNvSpPr>
          <p:nvPr>
            <p:ph/>
          </p:nvPr>
        </p:nvSpPr>
        <p:spPr>
          <a:xfrm>
            <a:off x="360000" y="108000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37" name="PlaceHolder 3"/>
          <p:cNvSpPr>
            <a:spLocks noGrp="1"/>
          </p:cNvSpPr>
          <p:nvPr>
            <p:ph/>
          </p:nvPr>
        </p:nvSpPr>
        <p:spPr>
          <a:xfrm>
            <a:off x="3524760" y="108000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38" name="PlaceHolder 4"/>
          <p:cNvSpPr>
            <a:spLocks noGrp="1"/>
          </p:cNvSpPr>
          <p:nvPr>
            <p:ph/>
          </p:nvPr>
        </p:nvSpPr>
        <p:spPr>
          <a:xfrm>
            <a:off x="6689160" y="108000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39" name="PlaceHolder 5"/>
          <p:cNvSpPr>
            <a:spLocks noGrp="1"/>
          </p:cNvSpPr>
          <p:nvPr>
            <p:ph/>
          </p:nvPr>
        </p:nvSpPr>
        <p:spPr>
          <a:xfrm>
            <a:off x="360000" y="296028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40" name="PlaceHolder 6"/>
          <p:cNvSpPr>
            <a:spLocks noGrp="1"/>
          </p:cNvSpPr>
          <p:nvPr>
            <p:ph/>
          </p:nvPr>
        </p:nvSpPr>
        <p:spPr>
          <a:xfrm>
            <a:off x="3524760" y="296028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41" name="PlaceHolder 7"/>
          <p:cNvSpPr>
            <a:spLocks noGrp="1"/>
          </p:cNvSpPr>
          <p:nvPr>
            <p:ph/>
          </p:nvPr>
        </p:nvSpPr>
        <p:spPr>
          <a:xfrm>
            <a:off x="6689160" y="296028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F0DDB51-A973-42A4-9C7C-93A2AD61ADDA}"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50" name="PlaceHolder 2"/>
          <p:cNvSpPr>
            <a:spLocks noGrp="1"/>
          </p:cNvSpPr>
          <p:nvPr>
            <p:ph type="subTitle"/>
          </p:nvPr>
        </p:nvSpPr>
        <p:spPr>
          <a:xfrm>
            <a:off x="360000" y="1080000"/>
            <a:ext cx="9360000" cy="3600000"/>
          </a:xfrm>
          <a:prstGeom prst="rect">
            <a:avLst/>
          </a:prstGeom>
          <a:noFill/>
          <a:ln w="0">
            <a:noFill/>
          </a:ln>
        </p:spPr>
        <p:txBody>
          <a:bodyPr lIns="0" rIns="0" tIns="0" bIns="0" anchor="ctr">
            <a:noAutofit/>
          </a:bodyPr>
          <a:p>
            <a:pPr algn="ctr">
              <a:buNone/>
            </a:pPr>
            <a:endParaRPr b="0" lang="en-US" sz="3200" spc="-1" strike="noStrike">
              <a:highlight>
                <a:srgbClr val="ffffff"/>
              </a:highlight>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7163BEE-AC1D-48CF-AA62-C54EF6DAA16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52"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C636465-9721-41CB-92C2-0EDC1488E2C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54"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55"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12F2D6D-9B7A-44AD-9F3E-C65A13C82650}"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E036EBA-89E7-4EA4-A28A-8672D5307BE3}"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360000" y="180000"/>
            <a:ext cx="9360000" cy="2217240"/>
          </a:xfrm>
          <a:prstGeom prst="rect">
            <a:avLst/>
          </a:prstGeom>
          <a:noFill/>
          <a:ln w="0">
            <a:noFill/>
          </a:ln>
        </p:spPr>
        <p:txBody>
          <a:bodyPr lIns="0" rIns="0" tIns="0" bIns="0" anchor="ctr">
            <a:noAutofit/>
          </a:bodyPr>
          <a:p>
            <a:pPr algn="ctr">
              <a:buNone/>
            </a:pPr>
            <a:endParaRPr b="0" lang="en-US" sz="3200" spc="-1" strike="noStrike">
              <a:highlight>
                <a:srgbClr val="ffffff"/>
              </a:highlight>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AF195DC-DEB4-414C-8FB9-13A10A4F23E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59"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0"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1"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719204F-B2F7-4080-A4F1-08D3DDFF928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7" name="PlaceHolder 2"/>
          <p:cNvSpPr>
            <a:spLocks noGrp="1"/>
          </p:cNvSpPr>
          <p:nvPr>
            <p:ph type="subTitle"/>
          </p:nvPr>
        </p:nvSpPr>
        <p:spPr>
          <a:xfrm>
            <a:off x="360000" y="1080000"/>
            <a:ext cx="9360000" cy="3600000"/>
          </a:xfrm>
          <a:prstGeom prst="rect">
            <a:avLst/>
          </a:prstGeom>
          <a:noFill/>
          <a:ln w="0">
            <a:noFill/>
          </a:ln>
        </p:spPr>
        <p:txBody>
          <a:bodyPr lIns="0" rIns="0" tIns="0" bIns="0" anchor="ctr">
            <a:noAutofit/>
          </a:bodyPr>
          <a:p>
            <a:pPr algn="ctr">
              <a:buNone/>
            </a:pPr>
            <a:endParaRPr b="0" lang="en-US" sz="3200" spc="-1" strike="noStrike">
              <a:highlight>
                <a:srgbClr val="ffffff"/>
              </a:highlight>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63"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4"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5" name="PlaceHolder 4"/>
          <p:cNvSpPr>
            <a:spLocks noGrp="1"/>
          </p:cNvSpPr>
          <p:nvPr>
            <p:ph/>
          </p:nvPr>
        </p:nvSpPr>
        <p:spPr>
          <a:xfrm>
            <a:off x="515592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98EE255-D5F4-4F6D-8E3F-89FF7934A36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67"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8"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9" name="PlaceHolder 4"/>
          <p:cNvSpPr>
            <a:spLocks noGrp="1"/>
          </p:cNvSpPr>
          <p:nvPr>
            <p:ph/>
          </p:nvPr>
        </p:nvSpPr>
        <p:spPr>
          <a:xfrm>
            <a:off x="360000" y="2960280"/>
            <a:ext cx="936000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3370B93-3177-45A6-B118-59DC9A72D02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71" name="PlaceHolder 2"/>
          <p:cNvSpPr>
            <a:spLocks noGrp="1"/>
          </p:cNvSpPr>
          <p:nvPr>
            <p:ph/>
          </p:nvPr>
        </p:nvSpPr>
        <p:spPr>
          <a:xfrm>
            <a:off x="360000" y="1080000"/>
            <a:ext cx="936000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72" name="PlaceHolder 3"/>
          <p:cNvSpPr>
            <a:spLocks noGrp="1"/>
          </p:cNvSpPr>
          <p:nvPr>
            <p:ph/>
          </p:nvPr>
        </p:nvSpPr>
        <p:spPr>
          <a:xfrm>
            <a:off x="360000" y="2960280"/>
            <a:ext cx="936000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D9DB18B-1D93-4246-970E-154A63E48408}"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74"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75"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76"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77" name="PlaceHolder 5"/>
          <p:cNvSpPr>
            <a:spLocks noGrp="1"/>
          </p:cNvSpPr>
          <p:nvPr>
            <p:ph/>
          </p:nvPr>
        </p:nvSpPr>
        <p:spPr>
          <a:xfrm>
            <a:off x="515592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C1AE9F43-3107-442B-B3F4-A274C227CBA3}"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79" name="PlaceHolder 2"/>
          <p:cNvSpPr>
            <a:spLocks noGrp="1"/>
          </p:cNvSpPr>
          <p:nvPr>
            <p:ph/>
          </p:nvPr>
        </p:nvSpPr>
        <p:spPr>
          <a:xfrm>
            <a:off x="360000" y="108000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80" name="PlaceHolder 3"/>
          <p:cNvSpPr>
            <a:spLocks noGrp="1"/>
          </p:cNvSpPr>
          <p:nvPr>
            <p:ph/>
          </p:nvPr>
        </p:nvSpPr>
        <p:spPr>
          <a:xfrm>
            <a:off x="3524760" y="108000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81" name="PlaceHolder 4"/>
          <p:cNvSpPr>
            <a:spLocks noGrp="1"/>
          </p:cNvSpPr>
          <p:nvPr>
            <p:ph/>
          </p:nvPr>
        </p:nvSpPr>
        <p:spPr>
          <a:xfrm>
            <a:off x="6689160" y="108000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82" name="PlaceHolder 5"/>
          <p:cNvSpPr>
            <a:spLocks noGrp="1"/>
          </p:cNvSpPr>
          <p:nvPr>
            <p:ph/>
          </p:nvPr>
        </p:nvSpPr>
        <p:spPr>
          <a:xfrm>
            <a:off x="360000" y="296028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83" name="PlaceHolder 6"/>
          <p:cNvSpPr>
            <a:spLocks noGrp="1"/>
          </p:cNvSpPr>
          <p:nvPr>
            <p:ph/>
          </p:nvPr>
        </p:nvSpPr>
        <p:spPr>
          <a:xfrm>
            <a:off x="3524760" y="296028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84" name="PlaceHolder 7"/>
          <p:cNvSpPr>
            <a:spLocks noGrp="1"/>
          </p:cNvSpPr>
          <p:nvPr>
            <p:ph/>
          </p:nvPr>
        </p:nvSpPr>
        <p:spPr>
          <a:xfrm>
            <a:off x="6689160" y="2960280"/>
            <a:ext cx="301356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EEAB8CD-D4C4-4C19-B98E-6DE5B6CFFB37}"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11"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12"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60000" y="180000"/>
            <a:ext cx="9360000" cy="2217240"/>
          </a:xfrm>
          <a:prstGeom prst="rect">
            <a:avLst/>
          </a:prstGeom>
          <a:noFill/>
          <a:ln w="0">
            <a:noFill/>
          </a:ln>
        </p:spPr>
        <p:txBody>
          <a:bodyPr lIns="0" rIns="0" tIns="0" bIns="0" anchor="ctr">
            <a:noAutofit/>
          </a:bodyPr>
          <a:p>
            <a:pPr algn="ctr">
              <a:buNone/>
            </a:pPr>
            <a:endParaRPr b="0" lang="en-US" sz="3200" spc="-1" strike="noStrike">
              <a:highlight>
                <a:srgbClr val="ffffff"/>
              </a:highlight>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16"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17"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18"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20"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21"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22" name="PlaceHolder 4"/>
          <p:cNvSpPr>
            <a:spLocks noGrp="1"/>
          </p:cNvSpPr>
          <p:nvPr>
            <p:ph/>
          </p:nvPr>
        </p:nvSpPr>
        <p:spPr>
          <a:xfrm>
            <a:off x="5155920" y="296028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endParaRPr b="0" lang="en-US" sz="3300" spc="-1" strike="noStrike">
              <a:solidFill>
                <a:srgbClr val="ffffff"/>
              </a:solidFill>
              <a:latin typeface="Arial"/>
            </a:endParaRPr>
          </a:p>
        </p:txBody>
      </p:sp>
      <p:sp>
        <p:nvSpPr>
          <p:cNvPr id="24"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25"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
        <p:nvSpPr>
          <p:cNvPr id="26" name="PlaceHolder 4"/>
          <p:cNvSpPr>
            <a:spLocks noGrp="1"/>
          </p:cNvSpPr>
          <p:nvPr>
            <p:ph/>
          </p:nvPr>
        </p:nvSpPr>
        <p:spPr>
          <a:xfrm>
            <a:off x="360000" y="2960280"/>
            <a:ext cx="9360000" cy="1716840"/>
          </a:xfrm>
          <a:prstGeom prst="rect">
            <a:avLst/>
          </a:prstGeom>
          <a:noFill/>
          <a:ln w="0">
            <a:noFill/>
          </a:ln>
        </p:spPr>
        <p:txBody>
          <a:bodyPr lIns="0" rIns="0" tIns="0" bIns="0" anchor="t">
            <a:noAutofit/>
          </a:bodyPr>
          <a:p>
            <a:endParaRPr b="0" lang="en-US" sz="2400" spc="-1" strike="noStrike">
              <a:solidFill>
                <a:srgbClr val="009bdd"/>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0" y="4500000"/>
            <a:ext cx="10080000" cy="1170000"/>
          </a:xfrm>
          <a:prstGeom prst="flowChartDocumen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sp>
      <p:sp>
        <p:nvSpPr>
          <p:cNvPr id="1"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algn="ctr">
              <a:buNone/>
            </a:pPr>
            <a:r>
              <a:rPr b="0" lang="en-US" sz="3300" spc="-1" strike="noStrike">
                <a:solidFill>
                  <a:srgbClr val="dd4100"/>
                </a:solidFill>
                <a:latin typeface="Arial"/>
              </a:rPr>
              <a:t>Click to edit the title text format</a:t>
            </a:r>
            <a:endParaRPr b="0" lang="en-US" sz="3300" spc="-1" strike="noStrike">
              <a:solidFill>
                <a:srgbClr val="dd4100"/>
              </a:solidFill>
              <a:latin typeface="Arial"/>
            </a:endParaRPr>
          </a:p>
        </p:txBody>
      </p:sp>
      <p:sp>
        <p:nvSpPr>
          <p:cNvPr id="2" name="PlaceHolder 2"/>
          <p:cNvSpPr>
            <a:spLocks noGrp="1"/>
          </p:cNvSpPr>
          <p:nvPr>
            <p:ph type="body"/>
          </p:nvPr>
        </p:nvSpPr>
        <p:spPr>
          <a:xfrm>
            <a:off x="360000" y="2880000"/>
            <a:ext cx="9360000" cy="1620000"/>
          </a:xfrm>
          <a:prstGeom prst="rect">
            <a:avLst/>
          </a:prstGeom>
          <a:noFill/>
          <a:ln w="0">
            <a:noFill/>
          </a:ln>
        </p:spPr>
        <p:txBody>
          <a:bodyPr lIns="0" rIns="0" tIns="0" bIns="0" anchor="t">
            <a:normAutofit fontScale="78000"/>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Click to edit the outline text format</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Second Outline Level</a:t>
            </a:r>
            <a:endParaRPr b="0" lang="en-US" sz="21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n-US" sz="1800" spc="-1" strike="noStrike">
                <a:solidFill>
                  <a:srgbClr val="009bdd"/>
                </a:solidFill>
                <a:latin typeface="Arial"/>
              </a:rPr>
              <a:t>Third Outline Level</a:t>
            </a:r>
            <a:endParaRPr b="0" lang="en-US" sz="1800" spc="-1" strike="noStrike">
              <a:solidFill>
                <a:srgbClr val="009bdd"/>
              </a:solidFill>
              <a:latin typeface="Arial"/>
            </a:endParaRPr>
          </a:p>
          <a:p>
            <a:pPr lvl="3" marL="1728000" indent="-216000">
              <a:spcBef>
                <a:spcPts val="422"/>
              </a:spcBef>
              <a:buClr>
                <a:srgbClr val="77caee"/>
              </a:buClr>
              <a:buSzPct val="45000"/>
              <a:buFont typeface="Wingdings" charset="2"/>
              <a:buChar char=""/>
            </a:pPr>
            <a:r>
              <a:rPr b="0" lang="en-US" sz="1500" spc="-1" strike="noStrike">
                <a:solidFill>
                  <a:srgbClr val="009bdd"/>
                </a:solidFill>
                <a:latin typeface="Arial"/>
              </a:rPr>
              <a:t>Fourth Outline Level</a:t>
            </a:r>
            <a:endParaRPr b="0" lang="en-US" sz="1500" spc="-1" strike="noStrike">
              <a:solidFill>
                <a:srgbClr val="009bdd"/>
              </a:solidFill>
              <a:latin typeface="Arial"/>
            </a:endParaRPr>
          </a:p>
          <a:p>
            <a:pPr lvl="4" marL="2160000" indent="-216000">
              <a:spcBef>
                <a:spcPts val="210"/>
              </a:spcBef>
              <a:buClr>
                <a:srgbClr val="77caee"/>
              </a:buClr>
              <a:buSzPct val="45000"/>
              <a:buFont typeface="Wingdings" charset="2"/>
              <a:buChar char=""/>
            </a:pPr>
            <a:r>
              <a:rPr b="0" lang="en-US" sz="1500" spc="-1" strike="noStrike">
                <a:solidFill>
                  <a:srgbClr val="009bdd"/>
                </a:solidFill>
                <a:latin typeface="Arial"/>
              </a:rPr>
              <a:t>Fifth Outline Level</a:t>
            </a:r>
            <a:endParaRPr b="0" lang="en-US" sz="1500" spc="-1" strike="noStrike">
              <a:solidFill>
                <a:srgbClr val="009bdd"/>
              </a:solidFill>
              <a:latin typeface="Arial"/>
            </a:endParaRPr>
          </a:p>
          <a:p>
            <a:pPr lvl="5" marL="2592000" indent="-216000">
              <a:spcBef>
                <a:spcPts val="210"/>
              </a:spcBef>
              <a:buClr>
                <a:srgbClr val="77caee"/>
              </a:buClr>
              <a:buSzPct val="45000"/>
              <a:buFont typeface="Wingdings" charset="2"/>
              <a:buChar char=""/>
            </a:pPr>
            <a:r>
              <a:rPr b="0" lang="en-US" sz="1500" spc="-1" strike="noStrike">
                <a:solidFill>
                  <a:srgbClr val="009bdd"/>
                </a:solidFill>
                <a:latin typeface="Arial"/>
              </a:rPr>
              <a:t>Sixth Outline Level</a:t>
            </a:r>
            <a:endParaRPr b="0" lang="en-US" sz="1500" spc="-1" strike="noStrike">
              <a:solidFill>
                <a:srgbClr val="009bdd"/>
              </a:solidFill>
              <a:latin typeface="Arial"/>
            </a:endParaRPr>
          </a:p>
          <a:p>
            <a:pPr lvl="6" marL="3024000" indent="-216000">
              <a:spcBef>
                <a:spcPts val="210"/>
              </a:spcBef>
              <a:buClr>
                <a:srgbClr val="77caee"/>
              </a:buClr>
              <a:buSzPct val="45000"/>
              <a:buFont typeface="Wingdings" charset="2"/>
              <a:buChar char=""/>
            </a:pPr>
            <a:r>
              <a:rPr b="0" lang="en-US" sz="1500" spc="-1" strike="noStrike">
                <a:solidFill>
                  <a:srgbClr val="009bdd"/>
                </a:solidFill>
                <a:latin typeface="Arial"/>
              </a:rPr>
              <a:t>Seventh Outline Level</a:t>
            </a:r>
            <a:endParaRPr b="0" lang="en-US" sz="1500" spc="-1" strike="noStrike">
              <a:solidFill>
                <a:srgbClr val="009bdd"/>
              </a:solidFill>
              <a:latin typeface="Arial"/>
            </a:endParaRPr>
          </a:p>
        </p:txBody>
      </p:sp>
      <p:sp>
        <p:nvSpPr>
          <p:cNvPr id="3" name=""/>
          <p:cNvSpPr txBox="1"/>
          <p:nvPr/>
        </p:nvSpPr>
        <p:spPr>
          <a:xfrm>
            <a:off x="360000" y="5220000"/>
            <a:ext cx="2340000" cy="360000"/>
          </a:xfrm>
          <a:prstGeom prst="rect">
            <a:avLst/>
          </a:prstGeom>
          <a:noFill/>
          <a:ln w="0">
            <a:noFill/>
          </a:ln>
        </p:spPr>
        <p:txBody>
          <a:bodyPr lIns="0" rIns="0" tIns="0" bIns="0" anchor="t">
            <a:noAutofit/>
          </a:bodyPr>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4" name=""/>
          <p:cNvSpPr txBox="1"/>
          <p:nvPr/>
        </p:nvSpPr>
        <p:spPr>
          <a:xfrm>
            <a:off x="3420000" y="5220000"/>
            <a:ext cx="3240000" cy="360000"/>
          </a:xfrm>
          <a:prstGeom prst="rect">
            <a:avLst/>
          </a:prstGeom>
          <a:noFill/>
          <a:ln w="0">
            <a:noFill/>
          </a:ln>
        </p:spPr>
        <p:txBody>
          <a:bodyPr lIns="0" rIns="0" tIns="0" bIns="0" anchor="t">
            <a:noAutofit/>
          </a:bodyPr>
          <a:p>
            <a:pPr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5" name=""/>
          <p:cNvSpPr txBox="1"/>
          <p:nvPr/>
        </p:nvSpPr>
        <p:spPr>
          <a:xfrm>
            <a:off x="7380000" y="5220000"/>
            <a:ext cx="2340000" cy="360000"/>
          </a:xfrm>
          <a:prstGeom prst="rect">
            <a:avLst/>
          </a:prstGeom>
          <a:noFill/>
          <a:ln w="0">
            <a:noFill/>
          </a:ln>
        </p:spPr>
        <p:txBody>
          <a:bodyPr lIns="0" rIns="0" tIns="0" bIns="0" anchor="t">
            <a:noAutofit/>
          </a:bodyPr>
          <a:p>
            <a:pPr algn="r">
              <a:buNone/>
            </a:pPr>
            <a:fld id="{68E07FAC-2080-40C4-8544-61B4E964FED9}"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6760" cy="720000"/>
          </a:xfrm>
          <a:prstGeom prst="rec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sp>
      <p:sp>
        <p:nvSpPr>
          <p:cNvPr id="43" name=""/>
          <p:cNvSpPr/>
          <p:nvPr/>
        </p:nvSpPr>
        <p:spPr>
          <a:xfrm>
            <a:off x="3240" y="5040000"/>
            <a:ext cx="10076760" cy="631440"/>
          </a:xfrm>
          <a:prstGeom prst="rec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sp>
      <p:sp>
        <p:nvSpPr>
          <p:cNvPr id="4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Click to edit the title text format</a:t>
            </a:r>
            <a:endParaRPr b="0" lang="en-US" sz="3300" spc="-1" strike="noStrike">
              <a:solidFill>
                <a:srgbClr val="ffffff"/>
              </a:solidFill>
              <a:latin typeface="Arial"/>
            </a:endParaRPr>
          </a:p>
        </p:txBody>
      </p:sp>
      <p:sp>
        <p:nvSpPr>
          <p:cNvPr id="45" name="PlaceHolder 2"/>
          <p:cNvSpPr>
            <a:spLocks noGrp="1"/>
          </p:cNvSpPr>
          <p:nvPr>
            <p:ph type="body"/>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n-US" sz="2400" spc="-1" strike="noStrike">
                <a:solidFill>
                  <a:srgbClr val="009bdd"/>
                </a:solidFill>
                <a:latin typeface="Arial"/>
              </a:rPr>
              <a:t>Click to edit the outline text format</a:t>
            </a:r>
            <a:endParaRPr b="0" lang="en-US"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n-US" sz="2100" spc="-1" strike="noStrike">
                <a:solidFill>
                  <a:srgbClr val="009bdd"/>
                </a:solidFill>
                <a:latin typeface="Arial"/>
              </a:rPr>
              <a:t>Second Outline Level</a:t>
            </a:r>
            <a:endParaRPr b="0" lang="en-US" sz="21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n-US" sz="1800" spc="-1" strike="noStrike">
                <a:solidFill>
                  <a:srgbClr val="009bdd"/>
                </a:solidFill>
                <a:latin typeface="Arial"/>
              </a:rPr>
              <a:t>Third Outline Level</a:t>
            </a:r>
            <a:endParaRPr b="0" lang="en-US" sz="1800" spc="-1" strike="noStrike">
              <a:solidFill>
                <a:srgbClr val="009bdd"/>
              </a:solidFill>
              <a:latin typeface="Arial"/>
            </a:endParaRPr>
          </a:p>
          <a:p>
            <a:pPr lvl="3" marL="1728000" indent="-216000">
              <a:spcBef>
                <a:spcPts val="422"/>
              </a:spcBef>
              <a:buClr>
                <a:srgbClr val="77caee"/>
              </a:buClr>
              <a:buSzPct val="45000"/>
              <a:buFont typeface="Wingdings" charset="2"/>
              <a:buChar char=""/>
            </a:pPr>
            <a:r>
              <a:rPr b="0" lang="en-US" sz="1500" spc="-1" strike="noStrike">
                <a:solidFill>
                  <a:srgbClr val="009bdd"/>
                </a:solidFill>
                <a:latin typeface="Arial"/>
              </a:rPr>
              <a:t>Fourth Outline Level</a:t>
            </a:r>
            <a:endParaRPr b="0" lang="en-US" sz="1500" spc="-1" strike="noStrike">
              <a:solidFill>
                <a:srgbClr val="009bdd"/>
              </a:solidFill>
              <a:latin typeface="Arial"/>
            </a:endParaRPr>
          </a:p>
          <a:p>
            <a:pPr lvl="4" marL="2160000" indent="-216000">
              <a:spcBef>
                <a:spcPts val="210"/>
              </a:spcBef>
              <a:buClr>
                <a:srgbClr val="77caee"/>
              </a:buClr>
              <a:buSzPct val="45000"/>
              <a:buFont typeface="Wingdings" charset="2"/>
              <a:buChar char=""/>
            </a:pPr>
            <a:r>
              <a:rPr b="0" lang="en-US" sz="1500" spc="-1" strike="noStrike">
                <a:solidFill>
                  <a:srgbClr val="009bdd"/>
                </a:solidFill>
                <a:latin typeface="Arial"/>
              </a:rPr>
              <a:t>Fifth Outline Level</a:t>
            </a:r>
            <a:endParaRPr b="0" lang="en-US" sz="1500" spc="-1" strike="noStrike">
              <a:solidFill>
                <a:srgbClr val="009bdd"/>
              </a:solidFill>
              <a:latin typeface="Arial"/>
            </a:endParaRPr>
          </a:p>
          <a:p>
            <a:pPr lvl="5" marL="2592000" indent="-216000">
              <a:spcBef>
                <a:spcPts val="210"/>
              </a:spcBef>
              <a:buClr>
                <a:srgbClr val="77caee"/>
              </a:buClr>
              <a:buSzPct val="45000"/>
              <a:buFont typeface="Wingdings" charset="2"/>
              <a:buChar char=""/>
            </a:pPr>
            <a:r>
              <a:rPr b="0" lang="en-US" sz="1500" spc="-1" strike="noStrike">
                <a:solidFill>
                  <a:srgbClr val="009bdd"/>
                </a:solidFill>
                <a:latin typeface="Arial"/>
              </a:rPr>
              <a:t>Sixth Outline Level</a:t>
            </a:r>
            <a:endParaRPr b="0" lang="en-US" sz="1500" spc="-1" strike="noStrike">
              <a:solidFill>
                <a:srgbClr val="009bdd"/>
              </a:solidFill>
              <a:latin typeface="Arial"/>
            </a:endParaRPr>
          </a:p>
          <a:p>
            <a:pPr lvl="6" marL="3024000" indent="-216000">
              <a:spcBef>
                <a:spcPts val="210"/>
              </a:spcBef>
              <a:buClr>
                <a:srgbClr val="77caee"/>
              </a:buClr>
              <a:buSzPct val="45000"/>
              <a:buFont typeface="Wingdings" charset="2"/>
              <a:buChar char=""/>
            </a:pPr>
            <a:r>
              <a:rPr b="0" lang="en-US" sz="1500" spc="-1" strike="noStrike">
                <a:solidFill>
                  <a:srgbClr val="009bdd"/>
                </a:solidFill>
                <a:latin typeface="Arial"/>
              </a:rPr>
              <a:t>Seventh Outline Level</a:t>
            </a:r>
            <a:endParaRPr b="0" lang="en-US" sz="1500" spc="-1" strike="noStrike">
              <a:solidFill>
                <a:srgbClr val="009bdd"/>
              </a:solidFill>
              <a:latin typeface="Arial"/>
            </a:endParaRPr>
          </a:p>
        </p:txBody>
      </p:sp>
      <p:sp>
        <p:nvSpPr>
          <p:cNvPr id="46" name="PlaceHolder 3"/>
          <p:cNvSpPr>
            <a:spLocks noGrp="1"/>
          </p:cNvSpPr>
          <p:nvPr>
            <p:ph type="dt" idx="1"/>
          </p:nvPr>
        </p:nvSpPr>
        <p:spPr>
          <a:xfrm>
            <a:off x="360000" y="5220000"/>
            <a:ext cx="2340000" cy="360000"/>
          </a:xfrm>
          <a:prstGeom prst="rect">
            <a:avLst/>
          </a:prstGeom>
          <a:noFill/>
          <a:ln w="0">
            <a:noFill/>
          </a:ln>
        </p:spPr>
        <p:txBody>
          <a:bodyPr lIns="0" rIns="0" tIns="0" bIns="0" anchor="t">
            <a:noAutofit/>
          </a:bodyPr>
          <a:lstStyle>
            <a:lvl1pPr>
              <a:defRPr b="0" lang="en-US" sz="1400" spc="-1" strike="noStrike">
                <a:solidFill>
                  <a:srgbClr val="ffffff"/>
                </a:solidFill>
                <a:latin typeface="Arial"/>
              </a:defRPr>
            </a:lvl1pPr>
          </a:lstStyle>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47" name="PlaceHolder 4"/>
          <p:cNvSpPr>
            <a:spLocks noGrp="1"/>
          </p:cNvSpPr>
          <p:nvPr>
            <p:ph type="ftr" idx="2"/>
          </p:nvPr>
        </p:nvSpPr>
        <p:spPr>
          <a:xfrm>
            <a:off x="3420000" y="5220000"/>
            <a:ext cx="3240000" cy="360000"/>
          </a:xfrm>
          <a:prstGeom prst="rect">
            <a:avLst/>
          </a:prstGeom>
          <a:noFill/>
          <a:ln w="0">
            <a:noFill/>
          </a:ln>
        </p:spPr>
        <p:txBody>
          <a:bodyPr lIns="0" rIns="0" tIns="0" bIns="0" anchor="t">
            <a:noAutofit/>
          </a:bodyPr>
          <a:lstStyle>
            <a:lvl1pPr algn="ctr">
              <a:buNone/>
              <a:defRPr b="0" lang="en-US" sz="1400" spc="-1" strike="noStrike">
                <a:solidFill>
                  <a:srgbClr val="ffffff"/>
                </a:solidFill>
                <a:latin typeface="Arial"/>
              </a:defRPr>
            </a:lvl1pPr>
          </a:lstStyle>
          <a:p>
            <a:pPr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48" name="PlaceHolder 5"/>
          <p:cNvSpPr>
            <a:spLocks noGrp="1"/>
          </p:cNvSpPr>
          <p:nvPr>
            <p:ph type="sldNum" idx="3"/>
          </p:nvPr>
        </p:nvSpPr>
        <p:spPr>
          <a:xfrm>
            <a:off x="7380000" y="5220000"/>
            <a:ext cx="2340000" cy="360000"/>
          </a:xfrm>
          <a:prstGeom prst="rect">
            <a:avLst/>
          </a:prstGeom>
          <a:noFill/>
          <a:ln w="0">
            <a:noFill/>
          </a:ln>
        </p:spPr>
        <p:txBody>
          <a:bodyPr lIns="0" rIns="0" tIns="0" bIns="0" anchor="t">
            <a:noAutofit/>
          </a:bodyPr>
          <a:lstStyle>
            <a:lvl1pPr algn="r">
              <a:buNone/>
              <a:defRPr b="0" lang="en-US" sz="1400" spc="-1" strike="noStrike">
                <a:solidFill>
                  <a:srgbClr val="ffffff"/>
                </a:solidFill>
                <a:latin typeface="Arial"/>
              </a:defRPr>
            </a:lvl1pPr>
          </a:lstStyle>
          <a:p>
            <a:pPr algn="r">
              <a:buNone/>
            </a:pPr>
            <a:fld id="{A6AF934A-23E2-4E11-AF23-D3447126DA37}"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72600" y="977400"/>
            <a:ext cx="9000000" cy="1080000"/>
          </a:xfrm>
          <a:prstGeom prst="rect">
            <a:avLst/>
          </a:prstGeom>
          <a:noFill/>
          <a:ln w="0">
            <a:noFill/>
          </a:ln>
        </p:spPr>
        <p:txBody>
          <a:bodyPr lIns="0" rIns="0" tIns="0" bIns="0" anchor="ctr">
            <a:noAutofit/>
          </a:bodyPr>
          <a:p>
            <a:pPr algn="ctr">
              <a:buNone/>
            </a:pPr>
            <a:r>
              <a:rPr b="1" lang="en-US" sz="4400" spc="-1" strike="noStrike">
                <a:solidFill>
                  <a:srgbClr val="dd4100"/>
                </a:solidFill>
                <a:latin typeface="Arial"/>
              </a:rPr>
              <a:t>Plan B</a:t>
            </a:r>
            <a:endParaRPr b="0" lang="en-US" sz="4400" spc="-1" strike="noStrike">
              <a:solidFill>
                <a:srgbClr val="dd4100"/>
              </a:solidFill>
              <a:latin typeface="Arial"/>
            </a:endParaRPr>
          </a:p>
        </p:txBody>
      </p:sp>
      <p:sp>
        <p:nvSpPr>
          <p:cNvPr id="86" name="PlaceHolder 2"/>
          <p:cNvSpPr>
            <a:spLocks noGrp="1"/>
          </p:cNvSpPr>
          <p:nvPr>
            <p:ph type="title"/>
          </p:nvPr>
        </p:nvSpPr>
        <p:spPr>
          <a:xfrm>
            <a:off x="457200" y="1710720"/>
            <a:ext cx="9000000" cy="1261080"/>
          </a:xfrm>
          <a:prstGeom prst="rect">
            <a:avLst/>
          </a:prstGeom>
          <a:noFill/>
          <a:ln w="0">
            <a:noFill/>
          </a:ln>
        </p:spPr>
        <p:txBody>
          <a:bodyPr lIns="0" rIns="0" tIns="0" bIns="0" anchor="ctr">
            <a:noAutofit/>
          </a:bodyPr>
          <a:p>
            <a:pPr algn="ctr">
              <a:buNone/>
            </a:pPr>
            <a:br>
              <a:rPr sz="3300"/>
            </a:br>
            <a:r>
              <a:rPr b="0" lang="en-US" sz="3300" spc="-1" strike="noStrike">
                <a:solidFill>
                  <a:srgbClr val="dd4100"/>
                </a:solidFill>
                <a:latin typeface="Arial"/>
              </a:rPr>
              <a:t>Single page web application</a:t>
            </a:r>
            <a:endParaRPr b="0" lang="en-US" sz="3300" spc="-1" strike="noStrike">
              <a:solidFill>
                <a:srgbClr val="dd41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Functionality explained - Admin Screen</a:t>
            </a:r>
            <a:endParaRPr b="0" lang="en-US" sz="3300" spc="-1" strike="noStrike">
              <a:solidFill>
                <a:srgbClr val="ffffff"/>
              </a:solidFill>
              <a:latin typeface="Arial"/>
            </a:endParaRPr>
          </a:p>
        </p:txBody>
      </p:sp>
      <p:sp>
        <p:nvSpPr>
          <p:cNvPr id="121"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600" spc="-1" strike="noStrike">
                <a:solidFill>
                  <a:srgbClr val="009bdd"/>
                </a:solidFill>
                <a:latin typeface="Arial"/>
              </a:rPr>
              <a:t>The users with ‘Admin’ role see all users that are registered in the admin module.</a:t>
            </a: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600" spc="-1" strike="noStrike">
                <a:solidFill>
                  <a:srgbClr val="009bdd"/>
                </a:solidFill>
                <a:latin typeface="Arial"/>
              </a:rPr>
              <a:t>They can </a:t>
            </a:r>
            <a:r>
              <a:rPr b="1" lang="en-US" sz="1600" spc="-1" strike="noStrike">
                <a:solidFill>
                  <a:srgbClr val="009bdd"/>
                </a:solidFill>
                <a:latin typeface="Arial"/>
              </a:rPr>
              <a:t>create user</a:t>
            </a:r>
            <a:r>
              <a:rPr b="0" lang="en-US" sz="1600" spc="-1" strike="noStrike">
                <a:solidFill>
                  <a:srgbClr val="009bdd"/>
                </a:solidFill>
                <a:latin typeface="Arial"/>
              </a:rPr>
              <a:t> – by clicking “Create User in the navigation”</a:t>
            </a: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600" spc="-1" strike="noStrike">
                <a:solidFill>
                  <a:srgbClr val="009bdd"/>
                </a:solidFill>
                <a:latin typeface="Arial"/>
              </a:rPr>
              <a:t>By clicking </a:t>
            </a:r>
            <a:r>
              <a:rPr b="1" lang="en-US" sz="1600" spc="-1" strike="noStrike">
                <a:solidFill>
                  <a:srgbClr val="009bdd"/>
                </a:solidFill>
                <a:latin typeface="Arial"/>
              </a:rPr>
              <a:t>“Покажи”</a:t>
            </a:r>
            <a:r>
              <a:rPr b="0" lang="en-US" sz="1600" spc="-1" strike="noStrike">
                <a:solidFill>
                  <a:srgbClr val="009bdd"/>
                </a:solidFill>
                <a:latin typeface="Arial"/>
              </a:rPr>
              <a:t> anchor they see a form where all the details for the user are displayed from the server for the respective user. This information can be updated on the spot and saved on the server by clicking “Изпрати” button. Fields e-mail and user Id are locked in the HTML and cannot be changed.</a:t>
            </a:r>
            <a:endParaRPr b="0" lang="en-US" sz="1600" spc="-1" strike="noStrike">
              <a:solidFill>
                <a:srgbClr val="009bdd"/>
              </a:solidFill>
              <a:latin typeface="Arial"/>
            </a:endParaRPr>
          </a:p>
        </p:txBody>
      </p:sp>
      <p:sp>
        <p:nvSpPr>
          <p:cNvPr id="4" name="PlaceHolder 3"/>
          <p:cNvSpPr>
            <a:spLocks noGrp="1"/>
          </p:cNvSpPr>
          <p:nvPr>
            <p:ph type="ftr" idx="2"/>
          </p:nvPr>
        </p:nvSpPr>
        <p:spPr/>
        <p:txBody>
          <a:bodyPr/>
          <a:p>
            <a:r>
              <a:t>"Plan B" Application - Nikolay Dimov </a:t>
            </a: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Functionality explained - </a:t>
            </a:r>
            <a:r>
              <a:rPr b="1" lang="en-US" sz="3300" spc="-1" strike="noStrike">
                <a:solidFill>
                  <a:srgbClr val="ffffff"/>
                </a:solidFill>
                <a:latin typeface="Arial"/>
              </a:rPr>
              <a:t>Workflow Screen</a:t>
            </a:r>
            <a:endParaRPr b="0" lang="en-US" sz="3300" spc="-1" strike="noStrike">
              <a:solidFill>
                <a:srgbClr val="ffffff"/>
              </a:solidFill>
              <a:latin typeface="Arial"/>
            </a:endParaRPr>
          </a:p>
        </p:txBody>
      </p:sp>
      <p:sp>
        <p:nvSpPr>
          <p:cNvPr id="123"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600" spc="-1" strike="noStrike">
                <a:solidFill>
                  <a:srgbClr val="009bdd"/>
                </a:solidFill>
                <a:latin typeface="Arial"/>
              </a:rPr>
              <a:t>The users with ‘Workflow’ role have </a:t>
            </a:r>
            <a:r>
              <a:rPr b="1" lang="en-US" sz="1600" spc="-1" strike="noStrike">
                <a:solidFill>
                  <a:srgbClr val="009bdd"/>
                </a:solidFill>
                <a:latin typeface="Arial"/>
              </a:rPr>
              <a:t>additional navigation menu</a:t>
            </a:r>
            <a:r>
              <a:rPr b="0" lang="en-US" sz="1600" spc="-1" strike="noStrike">
                <a:solidFill>
                  <a:srgbClr val="009bdd"/>
                </a:solidFill>
                <a:latin typeface="Arial"/>
              </a:rPr>
              <a:t>, where they can see already created roles, statuses, workflows and subjects.</a:t>
            </a: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600" spc="-1" strike="noStrike">
                <a:solidFill>
                  <a:srgbClr val="009bdd"/>
                </a:solidFill>
                <a:latin typeface="Arial"/>
              </a:rPr>
              <a:t>The option to </a:t>
            </a:r>
            <a:r>
              <a:rPr b="1" lang="en-US" sz="1600" spc="-1" strike="noStrike">
                <a:solidFill>
                  <a:srgbClr val="009bdd"/>
                </a:solidFill>
                <a:latin typeface="Arial"/>
              </a:rPr>
              <a:t>create a new instance of the respective collection</a:t>
            </a:r>
            <a:r>
              <a:rPr b="0" lang="en-US" sz="1600" spc="-1" strike="noStrike">
                <a:solidFill>
                  <a:srgbClr val="009bdd"/>
                </a:solidFill>
                <a:latin typeface="Arial"/>
              </a:rPr>
              <a:t> is also displayed – </a:t>
            </a:r>
            <a:r>
              <a:rPr b="0" i="1" lang="en-US" sz="1600" spc="-1" strike="noStrike">
                <a:solidFill>
                  <a:srgbClr val="009bdd"/>
                </a:solidFill>
                <a:latin typeface="Arial"/>
              </a:rPr>
              <a:t>for example when clicking on “Roles” – “Create Role” anchor will be displayed, when clicking on “Statuses”, “Create Status” anchor will be displayed on the navigation menu.</a:t>
            </a:r>
            <a:r>
              <a:rPr b="0" lang="en-US" sz="1600" spc="-1" strike="noStrike">
                <a:solidFill>
                  <a:srgbClr val="009bdd"/>
                </a:solidFill>
                <a:latin typeface="Arial"/>
              </a:rPr>
              <a:t> </a:t>
            </a: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600" spc="-1" strike="noStrike">
                <a:solidFill>
                  <a:srgbClr val="009bdd"/>
                </a:solidFill>
                <a:latin typeface="Arial"/>
              </a:rPr>
              <a:t>By clicking on the respective create anchor a form will be opened where new instance of the respective collection can be displayed – new role, status, workflow and subject. </a:t>
            </a:r>
            <a:endParaRPr b="0" lang="en-US" sz="1600" spc="-1" strike="noStrike">
              <a:solidFill>
                <a:srgbClr val="009bdd"/>
              </a:solidFill>
              <a:latin typeface="Arial"/>
            </a:endParaRPr>
          </a:p>
        </p:txBody>
      </p:sp>
      <p:sp>
        <p:nvSpPr>
          <p:cNvPr id="4" name="PlaceHolder 3"/>
          <p:cNvSpPr>
            <a:spLocks noGrp="1"/>
          </p:cNvSpPr>
          <p:nvPr>
            <p:ph type="ftr" idx="2"/>
          </p:nvPr>
        </p:nvSpPr>
        <p:spPr/>
        <p:txBody>
          <a:bodyPr/>
          <a:p>
            <a:r>
              <a:t>"Plan B" Application - Nikolay Dimov </a:t>
            </a: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Functionality explained - </a:t>
            </a:r>
            <a:r>
              <a:rPr b="1" lang="en-US" sz="3300" spc="-1" strike="noStrike">
                <a:solidFill>
                  <a:srgbClr val="ffffff"/>
                </a:solidFill>
                <a:latin typeface="Arial"/>
              </a:rPr>
              <a:t>Workflow Screen</a:t>
            </a:r>
            <a:endParaRPr b="0" lang="en-US" sz="3300" spc="-1" strike="noStrike">
              <a:solidFill>
                <a:srgbClr val="ffffff"/>
              </a:solidFill>
              <a:latin typeface="Arial"/>
            </a:endParaRPr>
          </a:p>
        </p:txBody>
      </p:sp>
      <p:sp>
        <p:nvSpPr>
          <p:cNvPr id="125"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500" spc="-1" strike="noStrike">
                <a:solidFill>
                  <a:srgbClr val="009bdd"/>
                </a:solidFill>
                <a:latin typeface="Arial"/>
              </a:rPr>
              <a:t>The user can create role that can be assigned </a:t>
            </a:r>
            <a:r>
              <a:rPr b="1" lang="en-US" sz="1500" spc="-1" strike="noStrike">
                <a:solidFill>
                  <a:srgbClr val="009bdd"/>
                </a:solidFill>
                <a:latin typeface="Arial"/>
              </a:rPr>
              <a:t>to user as user role and </a:t>
            </a:r>
            <a:r>
              <a:rPr b="0" lang="en-US" sz="1500" spc="-1" strike="noStrike">
                <a:solidFill>
                  <a:srgbClr val="009bdd"/>
                </a:solidFill>
                <a:latin typeface="Arial"/>
              </a:rPr>
              <a:t>t</a:t>
            </a:r>
            <a:r>
              <a:rPr b="0" lang="en-US" sz="1500" spc="-1" strike="noStrike">
                <a:solidFill>
                  <a:srgbClr val="009bdd"/>
                </a:solidFill>
                <a:latin typeface="Arial"/>
              </a:rPr>
              <a:t>o </a:t>
            </a:r>
            <a:r>
              <a:rPr b="1" lang="en-US" sz="1500" spc="-1" strike="noStrike">
                <a:solidFill>
                  <a:srgbClr val="009bdd"/>
                </a:solidFill>
                <a:latin typeface="Arial"/>
              </a:rPr>
              <a:t>status as status type</a:t>
            </a:r>
            <a:endParaRPr b="0" lang="en-US" sz="15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500" spc="-1" strike="noStrike">
                <a:solidFill>
                  <a:srgbClr val="009bdd"/>
                </a:solidFill>
                <a:latin typeface="Arial"/>
              </a:rPr>
              <a:t>The status type of the current status of specific request determines the set of users will see the request – the users with role that equals the status type of the current status of the request</a:t>
            </a:r>
            <a:endParaRPr b="0" lang="en-US" sz="15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500" spc="-1" strike="noStrike">
                <a:solidFill>
                  <a:srgbClr val="009bdd"/>
                </a:solidFill>
                <a:latin typeface="Arial"/>
              </a:rPr>
              <a:t>Assigning nextStatuses to the status determines which are the statuses that user can choose to move the request to. By creating all statuses that are necessary for the application and assigning them with next statuses the workflow designer creates a “workflow tree”. </a:t>
            </a:r>
            <a:endParaRPr b="0" lang="en-US" sz="15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500" spc="-1" strike="noStrike">
                <a:solidFill>
                  <a:srgbClr val="009bdd"/>
                </a:solidFill>
                <a:latin typeface="Arial"/>
              </a:rPr>
              <a:t>The only thing necessary in order to finish the workflow creation is to create a Workflow instance by choosing initial status for the workflow, super user roles and workflow name. The status tree is automatically calculated based on the initial status, its next statuses, their next  statuses, etc.</a:t>
            </a:r>
            <a:endParaRPr b="0" lang="en-US" sz="15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500" spc="-1" strike="noStrike">
                <a:solidFill>
                  <a:srgbClr val="009bdd"/>
                </a:solidFill>
                <a:latin typeface="Arial"/>
              </a:rPr>
              <a:t>Subject can be viewed as Workflow wrapper and is implemented in order to save creation of multiple workflows that have the same statuses and logic. </a:t>
            </a:r>
            <a:r>
              <a:rPr b="0" i="1" lang="en-US" sz="1500" spc="-1" strike="noStrike">
                <a:solidFill>
                  <a:srgbClr val="009bdd"/>
                </a:solidFill>
                <a:latin typeface="Arial"/>
              </a:rPr>
              <a:t>For example – a process for follow up if a client has submitted his certificate of encumbrances has the same statuses tree and super users as a process for follow up if a client repaid outside debt. In order to avoid creation of 2 worklows – 2 Subjects will be created and assigned to the same workflow</a:t>
            </a:r>
            <a:endParaRPr b="0" lang="en-US" sz="1500" spc="-1" strike="noStrike">
              <a:solidFill>
                <a:srgbClr val="009bdd"/>
              </a:solidFill>
              <a:latin typeface="Arial"/>
            </a:endParaRPr>
          </a:p>
        </p:txBody>
      </p:sp>
      <p:sp>
        <p:nvSpPr>
          <p:cNvPr id="4" name="PlaceHolder 3"/>
          <p:cNvSpPr>
            <a:spLocks noGrp="1"/>
          </p:cNvSpPr>
          <p:nvPr>
            <p:ph type="ftr" idx="2"/>
          </p:nvPr>
        </p:nvSpPr>
        <p:spPr/>
        <p:txBody>
          <a:bodyPr/>
          <a:p>
            <a:r>
              <a:t>"Plan B" Application - Nikolay Dimov </a:t>
            </a: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Functionality explained - </a:t>
            </a:r>
            <a:r>
              <a:rPr b="1" lang="en-US" sz="3300" spc="-1" strike="noStrike">
                <a:solidFill>
                  <a:srgbClr val="ffffff"/>
                </a:solidFill>
                <a:latin typeface="Arial"/>
              </a:rPr>
              <a:t>Workflow Screen</a:t>
            </a:r>
            <a:endParaRPr b="0" lang="en-US" sz="3300" spc="-1" strike="noStrike">
              <a:solidFill>
                <a:srgbClr val="ffffff"/>
              </a:solidFill>
              <a:latin typeface="Arial"/>
            </a:endParaRPr>
          </a:p>
        </p:txBody>
      </p:sp>
      <p:sp>
        <p:nvSpPr>
          <p:cNvPr id="127"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600" spc="-1" strike="noStrike">
                <a:solidFill>
                  <a:srgbClr val="009bdd"/>
                </a:solidFill>
                <a:latin typeface="Arial"/>
              </a:rPr>
              <a:t>By clicking “Покажи” anchor in a specific row in the table, the user will see a form where all the details for the instance are displayed from the server. This information can be updated on the spot and saved on the server by clicking “Изпрати” button. </a:t>
            </a:r>
            <a:endParaRPr b="0" lang="en-US" sz="1600" spc="-1" strike="noStrike">
              <a:solidFill>
                <a:srgbClr val="009bdd"/>
              </a:solidFill>
              <a:latin typeface="Arial"/>
            </a:endParaRPr>
          </a:p>
        </p:txBody>
      </p:sp>
      <p:sp>
        <p:nvSpPr>
          <p:cNvPr id="4" name="PlaceHolder 3"/>
          <p:cNvSpPr>
            <a:spLocks noGrp="1"/>
          </p:cNvSpPr>
          <p:nvPr>
            <p:ph type="ftr" idx="2"/>
          </p:nvPr>
        </p:nvSpPr>
        <p:spPr/>
        <p:txBody>
          <a:bodyPr/>
          <a:p>
            <a:r>
              <a:t>"Plan B" Application - Nikolay Dimov </a:t>
            </a: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Functionality explained-Workflow Screen</a:t>
            </a:r>
            <a:endParaRPr b="0" lang="en-US" sz="3300" spc="-1" strike="noStrike">
              <a:solidFill>
                <a:srgbClr val="ffffff"/>
              </a:solidFill>
              <a:latin typeface="Arial"/>
            </a:endParaRPr>
          </a:p>
        </p:txBody>
      </p:sp>
      <p:sp>
        <p:nvSpPr>
          <p:cNvPr id="129" name="PlaceHolder 2"/>
          <p:cNvSpPr>
            <a:spLocks noGrp="1"/>
          </p:cNvSpPr>
          <p:nvPr>
            <p:ph/>
          </p:nvPr>
        </p:nvSpPr>
        <p:spPr>
          <a:xfrm>
            <a:off x="360000" y="1080000"/>
            <a:ext cx="9360000" cy="3600000"/>
          </a:xfrm>
          <a:prstGeom prst="rect">
            <a:avLst/>
          </a:prstGeom>
          <a:noFill/>
          <a:ln w="0">
            <a:noFill/>
          </a:ln>
        </p:spPr>
        <p:txBody>
          <a:bodyPr lIns="0" rIns="0" tIns="0" bIns="0" anchor="ctr">
            <a:noAutofit/>
          </a:bodyPr>
          <a:p>
            <a:pPr marL="432000" indent="-324000" algn="ctr">
              <a:spcBef>
                <a:spcPts val="1060"/>
              </a:spcBef>
              <a:buClr>
                <a:srgbClr val="77caee"/>
              </a:buClr>
              <a:buSzPct val="45000"/>
              <a:buFont typeface="Wingdings" charset="2"/>
              <a:buChar char=""/>
            </a:pPr>
            <a:r>
              <a:rPr b="1" lang="en-US" sz="2400" spc="-1" strike="noStrike">
                <a:solidFill>
                  <a:srgbClr val="009bdd"/>
                </a:solidFill>
                <a:latin typeface="Arial"/>
              </a:rPr>
              <a:t>THANK YOU! </a:t>
            </a:r>
            <a:endParaRPr b="0" lang="en-US" sz="2400" spc="-1" strike="noStrike">
              <a:solidFill>
                <a:srgbClr val="009bdd"/>
              </a:solidFill>
              <a:latin typeface="Arial"/>
            </a:endParaRPr>
          </a:p>
        </p:txBody>
      </p:sp>
      <p:sp>
        <p:nvSpPr>
          <p:cNvPr id="4" name="PlaceHolder 3"/>
          <p:cNvSpPr>
            <a:spLocks noGrp="1"/>
          </p:cNvSpPr>
          <p:nvPr>
            <p:ph type="ftr" idx="2"/>
          </p:nvPr>
        </p:nvSpPr>
        <p:spPr/>
        <p:txBody>
          <a:bodyPr/>
          <a:p>
            <a:r>
              <a:t>"Plan B" Application - Nikolay Dimov </a:t>
            </a: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Basic Idea</a:t>
            </a:r>
            <a:endParaRPr b="0" lang="en-US" sz="3300" spc="-1" strike="noStrike">
              <a:solidFill>
                <a:srgbClr val="ffffff"/>
              </a:solidFill>
              <a:latin typeface="Arial"/>
            </a:endParaRPr>
          </a:p>
        </p:txBody>
      </p:sp>
      <p:sp>
        <p:nvSpPr>
          <p:cNvPr id="88"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1" lang="en-US" sz="2200" spc="-1" strike="noStrike">
                <a:solidFill>
                  <a:srgbClr val="009bdd"/>
                </a:solidFill>
                <a:latin typeface="Arial"/>
              </a:rPr>
              <a:t>Workflow / ticketing single page application that is aimed to help employees in financial sector to handle their back-office tasks.</a:t>
            </a:r>
            <a:r>
              <a:rPr b="0" lang="en-US" sz="2200" spc="-1" strike="noStrike">
                <a:solidFill>
                  <a:srgbClr val="009bdd"/>
                </a:solidFill>
                <a:latin typeface="Arial"/>
              </a:rPr>
              <a:t> </a:t>
            </a:r>
            <a:endParaRPr b="0" lang="en-US" sz="22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i="1" lang="en-US" sz="2200" spc="-1" strike="noStrike">
                <a:solidFill>
                  <a:srgbClr val="009bdd"/>
                </a:solidFill>
                <a:latin typeface="Arial"/>
              </a:rPr>
              <a:t>For example: check-out fulfillment of conditions after loan disbursement, loan prepayments, preparation of loan annexes – etc.</a:t>
            </a:r>
            <a:endParaRPr b="0" lang="en-US" sz="22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p:txBody>
      </p:sp>
      <p:sp>
        <p:nvSpPr>
          <p:cNvPr id="4" name="PlaceHolder 3"/>
          <p:cNvSpPr>
            <a:spLocks noGrp="1"/>
          </p:cNvSpPr>
          <p:nvPr>
            <p:ph type="ftr" idx="2"/>
          </p:nvPr>
        </p:nvSpPr>
        <p:spPr/>
        <p:txBody>
          <a:bodyPr/>
          <a:p>
            <a:r>
              <a:t>"Plan B" Application - Nikolay Dimov </a:t>
            </a: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Application explanation</a:t>
            </a:r>
            <a:endParaRPr b="0" lang="en-US" sz="3300" spc="-1" strike="noStrike">
              <a:solidFill>
                <a:srgbClr val="ffffff"/>
              </a:solidFill>
              <a:latin typeface="Arial"/>
            </a:endParaRPr>
          </a:p>
        </p:txBody>
      </p:sp>
      <p:sp>
        <p:nvSpPr>
          <p:cNvPr id="90" name="PlaceHolder 2"/>
          <p:cNvSpPr>
            <a:spLocks noGrp="1"/>
          </p:cNvSpPr>
          <p:nvPr>
            <p:ph/>
          </p:nvPr>
        </p:nvSpPr>
        <p:spPr>
          <a:xfrm>
            <a:off x="360000" y="1080000"/>
            <a:ext cx="9360000" cy="3600000"/>
          </a:xfrm>
          <a:prstGeom prst="rect">
            <a:avLst/>
          </a:prstGeom>
          <a:noFill/>
          <a:ln w="0">
            <a:noFill/>
          </a:ln>
          <a:effectLst>
            <a:outerShdw dist="0" dir="0" blurRad="0" rotWithShape="0">
              <a:srgbClr val="000000"/>
            </a:outerShdw>
          </a:effectLst>
        </p:spPr>
        <p:txBody>
          <a:bodyPr lIns="0" rIns="0" tIns="0" bIns="0" anchor="t">
            <a:noAutofit/>
          </a:bodyPr>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lgn="ctr">
              <a:spcBef>
                <a:spcPts val="1060"/>
              </a:spcBef>
              <a:buClr>
                <a:srgbClr val="77caee"/>
              </a:buClr>
              <a:buSzPct val="45000"/>
              <a:buFont typeface="Wingdings" charset="2"/>
              <a:buChar char=""/>
            </a:pPr>
            <a:r>
              <a:rPr b="0" lang="en-US" sz="2400" spc="-1" strike="noStrike">
                <a:solidFill>
                  <a:srgbClr val="009bdd"/>
                </a:solidFill>
                <a:latin typeface="Arial"/>
              </a:rPr>
              <a:t>Three major types of users:</a:t>
            </a:r>
            <a:endParaRPr b="0" lang="en-US" sz="2400" spc="-1" strike="noStrike">
              <a:solidFill>
                <a:srgbClr val="009bdd"/>
              </a:solidFill>
              <a:latin typeface="Arial"/>
            </a:endParaRPr>
          </a:p>
          <a:p>
            <a:pPr marL="432000" indent="-324000" algn="ctr">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p:txBody>
      </p:sp>
      <p:sp>
        <p:nvSpPr>
          <p:cNvPr id="91" name=""/>
          <p:cNvSpPr/>
          <p:nvPr/>
        </p:nvSpPr>
        <p:spPr>
          <a:xfrm>
            <a:off x="228600" y="2057400"/>
            <a:ext cx="2971800" cy="2743200"/>
          </a:xfrm>
          <a:prstGeom prst="rect">
            <a:avLst/>
          </a:prstGeom>
          <a:solidFill>
            <a:srgbClr val="39b2e5"/>
          </a:solidFill>
          <a:ln w="18000">
            <a:solidFill>
              <a:srgbClr val="009bdd"/>
            </a:solidFill>
            <a:round/>
          </a:ln>
        </p:spPr>
        <p:style>
          <a:lnRef idx="0"/>
          <a:fillRef idx="0"/>
          <a:effectRef idx="0"/>
          <a:fontRef idx="minor"/>
        </p:style>
        <p:txBody>
          <a:bodyPr wrap="none" lIns="90000" rIns="90000" tIns="45000" bIns="45000" anchor="t">
            <a:noAutofit/>
          </a:bodyPr>
          <a:p>
            <a:pPr algn="ctr">
              <a:lnSpc>
                <a:spcPct val="100000"/>
              </a:lnSpc>
              <a:buNone/>
            </a:pPr>
            <a:r>
              <a:rPr b="0" lang="en-US" sz="2600" spc="-1" strike="noStrike">
                <a:solidFill>
                  <a:srgbClr val="ffffff"/>
                </a:solidFill>
                <a:latin typeface="Arial"/>
              </a:rPr>
              <a:t>User</a:t>
            </a:r>
            <a:endParaRPr b="0" lang="en-US" sz="2600" spc="-1" strike="noStrike">
              <a:latin typeface="Arial"/>
            </a:endParaRPr>
          </a:p>
          <a:p>
            <a:pPr>
              <a:lnSpc>
                <a:spcPct val="100000"/>
              </a:lnSpc>
              <a:buNone/>
            </a:pPr>
            <a:endParaRPr b="0" lang="en-US" sz="1800" spc="-1" strike="noStrike">
              <a:latin typeface="Arial"/>
            </a:endParaRPr>
          </a:p>
          <a:p>
            <a:pPr marL="365760">
              <a:lnSpc>
                <a:spcPct val="100000"/>
              </a:lnSpc>
              <a:buNone/>
            </a:pPr>
            <a:r>
              <a:rPr b="1" lang="en-US" sz="1800" spc="-1" strike="noStrike">
                <a:solidFill>
                  <a:srgbClr val="ffffff"/>
                </a:solidFill>
                <a:latin typeface="Arial"/>
              </a:rPr>
              <a:t>Creates</a:t>
            </a:r>
            <a:r>
              <a:rPr b="0" lang="en-US" sz="1800" spc="-1" strike="noStrike">
                <a:solidFill>
                  <a:srgbClr val="ffffff"/>
                </a:solidFill>
                <a:latin typeface="Arial"/>
              </a:rPr>
              <a:t>, </a:t>
            </a:r>
            <a:r>
              <a:rPr b="1" lang="en-US" sz="1800" spc="-1" strike="noStrike">
                <a:solidFill>
                  <a:srgbClr val="ffffff"/>
                </a:solidFill>
                <a:latin typeface="Arial"/>
              </a:rPr>
              <a:t>edits</a:t>
            </a:r>
            <a:r>
              <a:rPr b="0" lang="en-US" sz="1800" spc="-1" strike="noStrike">
                <a:solidFill>
                  <a:srgbClr val="ffffff"/>
                </a:solidFill>
                <a:latin typeface="Arial"/>
              </a:rPr>
              <a:t> and C</a:t>
            </a:r>
            <a:r>
              <a:rPr b="1" lang="en-US" sz="1800" spc="-1" strike="noStrike">
                <a:solidFill>
                  <a:srgbClr val="ffffff"/>
                </a:solidFill>
                <a:latin typeface="Arial"/>
              </a:rPr>
              <a:t>hanges </a:t>
            </a:r>
            <a:endParaRPr b="0" lang="en-US" sz="1800" spc="-1" strike="noStrike">
              <a:latin typeface="Arial"/>
            </a:endParaRPr>
          </a:p>
          <a:p>
            <a:pPr marL="365760">
              <a:lnSpc>
                <a:spcPct val="100000"/>
              </a:lnSpc>
              <a:buNone/>
            </a:pPr>
            <a:r>
              <a:rPr b="1" lang="en-US" sz="1800" spc="-1" strike="noStrike">
                <a:solidFill>
                  <a:srgbClr val="ffffff"/>
                </a:solidFill>
                <a:latin typeface="Arial"/>
              </a:rPr>
              <a:t>Statuses</a:t>
            </a:r>
            <a:r>
              <a:rPr b="0" lang="en-US" sz="1800" spc="-1" strike="noStrike">
                <a:solidFill>
                  <a:srgbClr val="ffffff"/>
                </a:solidFill>
                <a:latin typeface="Arial"/>
              </a:rPr>
              <a:t> of </a:t>
            </a:r>
            <a:r>
              <a:rPr b="1" lang="en-US" sz="1800" spc="-1" strike="noStrike">
                <a:solidFill>
                  <a:srgbClr val="ffffff"/>
                </a:solidFill>
                <a:latin typeface="Arial"/>
              </a:rPr>
              <a:t>requests</a:t>
            </a:r>
            <a:r>
              <a:rPr b="0" lang="en-US" sz="1800" spc="-1" strike="noStrike">
                <a:solidFill>
                  <a:srgbClr val="ffffff"/>
                </a:solidFill>
                <a:latin typeface="Arial"/>
              </a:rPr>
              <a:t> based</a:t>
            </a:r>
            <a:endParaRPr b="0" lang="en-US" sz="1800" spc="-1" strike="noStrike">
              <a:latin typeface="Arial"/>
            </a:endParaRPr>
          </a:p>
          <a:p>
            <a:pPr marL="365760">
              <a:lnSpc>
                <a:spcPct val="100000"/>
              </a:lnSpc>
              <a:buNone/>
            </a:pPr>
            <a:r>
              <a:rPr b="0" lang="en-US" sz="1800" spc="-1" strike="noStrike">
                <a:solidFill>
                  <a:srgbClr val="ffffff"/>
                </a:solidFill>
                <a:latin typeface="Arial"/>
              </a:rPr>
              <a:t>on his predefined role and</a:t>
            </a:r>
            <a:endParaRPr b="0" lang="en-US" sz="1800" spc="-1" strike="noStrike">
              <a:latin typeface="Arial"/>
            </a:endParaRPr>
          </a:p>
          <a:p>
            <a:pPr marL="365760">
              <a:lnSpc>
                <a:spcPct val="100000"/>
              </a:lnSpc>
              <a:buNone/>
            </a:pPr>
            <a:r>
              <a:rPr b="0" lang="en-US" sz="1800" spc="-1" strike="noStrike">
                <a:solidFill>
                  <a:srgbClr val="ffffff"/>
                </a:solidFill>
                <a:latin typeface="Arial"/>
              </a:rPr>
              <a:t>on the workflow rules for the</a:t>
            </a:r>
            <a:endParaRPr b="0" lang="en-US" sz="1800" spc="-1" strike="noStrike">
              <a:latin typeface="Arial"/>
            </a:endParaRPr>
          </a:p>
          <a:p>
            <a:pPr marL="365760">
              <a:lnSpc>
                <a:spcPct val="100000"/>
              </a:lnSpc>
              <a:buNone/>
            </a:pPr>
            <a:r>
              <a:rPr b="0" lang="en-US" sz="1800" spc="-1" strike="noStrike">
                <a:solidFill>
                  <a:srgbClr val="ffffff"/>
                </a:solidFill>
                <a:latin typeface="Arial"/>
              </a:rPr>
              <a:t>specific request. </a:t>
            </a:r>
            <a:endParaRPr b="0" lang="en-US" sz="1800" spc="-1" strike="noStrike">
              <a:latin typeface="Arial"/>
            </a:endParaRPr>
          </a:p>
        </p:txBody>
      </p:sp>
      <p:sp>
        <p:nvSpPr>
          <p:cNvPr id="92" name=""/>
          <p:cNvSpPr/>
          <p:nvPr/>
        </p:nvSpPr>
        <p:spPr>
          <a:xfrm>
            <a:off x="3429000" y="2057400"/>
            <a:ext cx="2971800" cy="2743200"/>
          </a:xfrm>
          <a:prstGeom prst="rect">
            <a:avLst/>
          </a:prstGeom>
          <a:solidFill>
            <a:srgbClr val="39b2e5"/>
          </a:solidFill>
          <a:ln w="18000">
            <a:solidFill>
              <a:srgbClr val="009bdd"/>
            </a:solidFill>
            <a:round/>
          </a:ln>
        </p:spPr>
        <p:style>
          <a:lnRef idx="0"/>
          <a:fillRef idx="0"/>
          <a:effectRef idx="0"/>
          <a:fontRef idx="minor"/>
        </p:style>
        <p:txBody>
          <a:bodyPr wrap="none" lIns="90000" rIns="90000" tIns="45000" bIns="45000" anchor="t">
            <a:noAutofit/>
          </a:bodyPr>
          <a:p>
            <a:pPr algn="ctr">
              <a:lnSpc>
                <a:spcPct val="100000"/>
              </a:lnSpc>
              <a:buNone/>
            </a:pPr>
            <a:r>
              <a:rPr b="0" lang="en-US" sz="2600" spc="-1" strike="noStrike">
                <a:solidFill>
                  <a:srgbClr val="ffffff"/>
                </a:solidFill>
                <a:latin typeface="Arial"/>
              </a:rPr>
              <a:t>Administrator</a:t>
            </a:r>
            <a:endParaRPr b="0" lang="en-US" sz="2600" spc="-1" strike="noStrike">
              <a:latin typeface="Arial"/>
            </a:endParaRPr>
          </a:p>
          <a:p>
            <a:pPr>
              <a:lnSpc>
                <a:spcPct val="100000"/>
              </a:lnSpc>
              <a:buNone/>
            </a:pPr>
            <a:endParaRPr b="0" lang="en-US" sz="1800" spc="-1" strike="noStrike">
              <a:latin typeface="Arial"/>
            </a:endParaRPr>
          </a:p>
          <a:p>
            <a:pPr>
              <a:lnSpc>
                <a:spcPct val="100000"/>
              </a:lnSpc>
              <a:buNone/>
            </a:pPr>
            <a:r>
              <a:rPr b="1" lang="en-US" sz="1800" spc="-1" strike="noStrike">
                <a:solidFill>
                  <a:srgbClr val="ffffff"/>
                </a:solidFill>
                <a:latin typeface="Arial"/>
              </a:rPr>
              <a:t>Creates and edits</a:t>
            </a:r>
            <a:r>
              <a:rPr b="0" lang="en-US" sz="1800" spc="-1" strike="noStrike">
                <a:solidFill>
                  <a:srgbClr val="ffffff"/>
                </a:solidFill>
                <a:latin typeface="Arial"/>
              </a:rPr>
              <a:t> users. </a:t>
            </a:r>
            <a:endParaRPr b="0" lang="en-US" sz="1800" spc="-1" strike="noStrike">
              <a:latin typeface="Arial"/>
            </a:endParaRPr>
          </a:p>
          <a:p>
            <a:pPr>
              <a:lnSpc>
                <a:spcPct val="100000"/>
              </a:lnSpc>
              <a:buNone/>
            </a:pPr>
            <a:r>
              <a:rPr b="0" lang="en-US" sz="1800" spc="-1" strike="noStrike">
                <a:solidFill>
                  <a:srgbClr val="ffffff"/>
                </a:solidFill>
                <a:latin typeface="Arial"/>
              </a:rPr>
              <a:t>Assign them role, branch </a:t>
            </a:r>
            <a:endParaRPr b="0" lang="en-US" sz="1800" spc="-1" strike="noStrike">
              <a:latin typeface="Arial"/>
            </a:endParaRPr>
          </a:p>
          <a:p>
            <a:pPr>
              <a:lnSpc>
                <a:spcPct val="100000"/>
              </a:lnSpc>
              <a:buNone/>
            </a:pPr>
            <a:r>
              <a:rPr b="0" lang="en-US" sz="1800" spc="-1" strike="noStrike">
                <a:solidFill>
                  <a:srgbClr val="ffffff"/>
                </a:solidFill>
                <a:latin typeface="Arial"/>
              </a:rPr>
              <a:t>and status.</a:t>
            </a:r>
            <a:endParaRPr b="0" lang="en-US" sz="1800" spc="-1" strike="noStrike">
              <a:latin typeface="Arial"/>
            </a:endParaRPr>
          </a:p>
          <a:p>
            <a:pPr>
              <a:lnSpc>
                <a:spcPct val="100000"/>
              </a:lnSpc>
              <a:buNone/>
            </a:pPr>
            <a:r>
              <a:rPr b="0" lang="en-US" sz="1800" spc="-1" strike="noStrike">
                <a:solidFill>
                  <a:srgbClr val="ffffff"/>
                </a:solidFill>
                <a:latin typeface="Arial"/>
              </a:rPr>
              <a:t>The user handles passwords</a:t>
            </a:r>
            <a:endParaRPr b="0" lang="en-US" sz="1800" spc="-1" strike="noStrike">
              <a:latin typeface="Arial"/>
            </a:endParaRPr>
          </a:p>
          <a:p>
            <a:pPr>
              <a:lnSpc>
                <a:spcPct val="100000"/>
              </a:lnSpc>
              <a:buNone/>
            </a:pPr>
            <a:r>
              <a:rPr b="0" lang="en-US" sz="1800" spc="-1" strike="noStrike">
                <a:solidFill>
                  <a:srgbClr val="ffffff"/>
                </a:solidFill>
                <a:latin typeface="Arial"/>
              </a:rPr>
              <a:t>by him/herself but is not </a:t>
            </a:r>
            <a:endParaRPr b="0" lang="en-US" sz="1800" spc="-1" strike="noStrike">
              <a:latin typeface="Arial"/>
            </a:endParaRPr>
          </a:p>
          <a:p>
            <a:pPr>
              <a:lnSpc>
                <a:spcPct val="100000"/>
              </a:lnSpc>
              <a:buNone/>
            </a:pPr>
            <a:r>
              <a:rPr b="0" lang="en-US" sz="1800" spc="-1" strike="noStrike">
                <a:solidFill>
                  <a:srgbClr val="ffffff"/>
                </a:solidFill>
                <a:latin typeface="Arial"/>
              </a:rPr>
              <a:t>able to register before </a:t>
            </a:r>
            <a:endParaRPr b="0" lang="en-US" sz="1800" spc="-1" strike="noStrike">
              <a:latin typeface="Arial"/>
            </a:endParaRPr>
          </a:p>
          <a:p>
            <a:pPr>
              <a:lnSpc>
                <a:spcPct val="100000"/>
              </a:lnSpc>
              <a:buNone/>
            </a:pPr>
            <a:r>
              <a:rPr b="0" lang="en-US" sz="1800" spc="-1" strike="noStrike">
                <a:solidFill>
                  <a:srgbClr val="ffffff"/>
                </a:solidFill>
                <a:latin typeface="Arial"/>
              </a:rPr>
              <a:t>the admin has created him</a:t>
            </a:r>
            <a:endParaRPr b="0" lang="en-US" sz="1800" spc="-1" strike="noStrike">
              <a:latin typeface="Arial"/>
            </a:endParaRPr>
          </a:p>
          <a:p>
            <a:pPr>
              <a:lnSpc>
                <a:spcPct val="100000"/>
              </a:lnSpc>
              <a:buNone/>
            </a:pPr>
            <a:r>
              <a:rPr b="0" lang="en-US" sz="1800" spc="-1" strike="noStrike">
                <a:solidFill>
                  <a:srgbClr val="ffffff"/>
                </a:solidFill>
                <a:latin typeface="Arial"/>
              </a:rPr>
              <a:t>in the application database</a:t>
            </a:r>
            <a:endParaRPr b="0" lang="en-US" sz="1800" spc="-1" strike="noStrike">
              <a:latin typeface="Arial"/>
            </a:endParaRPr>
          </a:p>
        </p:txBody>
      </p:sp>
      <p:sp>
        <p:nvSpPr>
          <p:cNvPr id="93" name=""/>
          <p:cNvSpPr/>
          <p:nvPr/>
        </p:nvSpPr>
        <p:spPr>
          <a:xfrm>
            <a:off x="6629400" y="2057400"/>
            <a:ext cx="2971800" cy="2743200"/>
          </a:xfrm>
          <a:prstGeom prst="rect">
            <a:avLst/>
          </a:prstGeom>
          <a:solidFill>
            <a:srgbClr val="39b2e5"/>
          </a:solidFill>
          <a:ln w="18000">
            <a:solidFill>
              <a:srgbClr val="009bdd"/>
            </a:solidFill>
            <a:round/>
          </a:ln>
        </p:spPr>
        <p:style>
          <a:lnRef idx="0"/>
          <a:fillRef idx="0"/>
          <a:effectRef idx="0"/>
          <a:fontRef idx="minor"/>
        </p:style>
        <p:txBody>
          <a:bodyPr wrap="none" lIns="90000" rIns="90000" tIns="45000" bIns="45000" anchor="t">
            <a:noAutofit/>
          </a:bodyPr>
          <a:p>
            <a:pPr algn="ctr">
              <a:lnSpc>
                <a:spcPct val="100000"/>
              </a:lnSpc>
              <a:buNone/>
            </a:pPr>
            <a:r>
              <a:rPr b="0" lang="en-US" sz="2600" spc="-1" strike="noStrike">
                <a:solidFill>
                  <a:srgbClr val="ffffff"/>
                </a:solidFill>
                <a:latin typeface="Arial"/>
              </a:rPr>
              <a:t>Workflow</a:t>
            </a:r>
            <a:endParaRPr b="0" lang="en-US" sz="26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ffffff"/>
                </a:solidFill>
                <a:latin typeface="Arial"/>
              </a:rPr>
              <a:t>Creates and edits Roles, </a:t>
            </a:r>
            <a:endParaRPr b="0" lang="en-US" sz="1800" spc="-1" strike="noStrike">
              <a:latin typeface="Arial"/>
            </a:endParaRPr>
          </a:p>
          <a:p>
            <a:pPr>
              <a:lnSpc>
                <a:spcPct val="100000"/>
              </a:lnSpc>
              <a:buNone/>
            </a:pPr>
            <a:r>
              <a:rPr b="0" lang="en-US" sz="1800" spc="-1" strike="noStrike">
                <a:solidFill>
                  <a:srgbClr val="ffffff"/>
                </a:solidFill>
                <a:latin typeface="Arial"/>
              </a:rPr>
              <a:t>Statuses and Workflows </a:t>
            </a:r>
            <a:endParaRPr b="0" lang="en-US" sz="1800" spc="-1" strike="noStrike">
              <a:latin typeface="Arial"/>
            </a:endParaRPr>
          </a:p>
          <a:p>
            <a:pPr>
              <a:lnSpc>
                <a:spcPct val="100000"/>
              </a:lnSpc>
              <a:buNone/>
            </a:pPr>
            <a:r>
              <a:rPr b="0" lang="en-US" sz="1800" spc="-1" strike="noStrike">
                <a:solidFill>
                  <a:srgbClr val="ffffff"/>
                </a:solidFill>
                <a:latin typeface="Arial"/>
              </a:rPr>
              <a:t>that are used in order</a:t>
            </a:r>
            <a:endParaRPr b="0" lang="en-US" sz="1800" spc="-1" strike="noStrike">
              <a:latin typeface="Arial"/>
            </a:endParaRPr>
          </a:p>
          <a:p>
            <a:pPr>
              <a:lnSpc>
                <a:spcPct val="100000"/>
              </a:lnSpc>
              <a:buNone/>
            </a:pPr>
            <a:r>
              <a:rPr b="0" lang="en-US" sz="1800" spc="-1" strike="noStrike">
                <a:solidFill>
                  <a:srgbClr val="ffffff"/>
                </a:solidFill>
                <a:latin typeface="Arial"/>
              </a:rPr>
              <a:t>to process </a:t>
            </a:r>
            <a:endParaRPr b="0" lang="en-US" sz="1800" spc="-1" strike="noStrike">
              <a:latin typeface="Arial"/>
            </a:endParaRPr>
          </a:p>
          <a:p>
            <a:pPr>
              <a:lnSpc>
                <a:spcPct val="100000"/>
              </a:lnSpc>
              <a:buNone/>
            </a:pPr>
            <a:r>
              <a:rPr b="0" lang="en-US" sz="1800" spc="-1" strike="noStrike">
                <a:solidFill>
                  <a:srgbClr val="ffffff"/>
                </a:solidFill>
                <a:latin typeface="Arial"/>
              </a:rPr>
              <a:t>specific requests</a:t>
            </a:r>
            <a:endParaRPr b="0" lang="en-US" sz="1800" spc="-1" strike="noStrike">
              <a:latin typeface="Arial"/>
            </a:endParaRPr>
          </a:p>
        </p:txBody>
      </p:sp>
      <p:sp>
        <p:nvSpPr>
          <p:cNvPr id="4" name="PlaceHolder 3"/>
          <p:cNvSpPr>
            <a:spLocks noGrp="1"/>
          </p:cNvSpPr>
          <p:nvPr>
            <p:ph type="ftr" idx="2"/>
          </p:nvPr>
        </p:nvSpPr>
        <p:spPr/>
        <p:txBody>
          <a:bodyPr/>
          <a:p>
            <a:r>
              <a:t>"Plan B" Application - Nikolay Dimov </a:t>
            </a: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Application Architecture</a:t>
            </a:r>
            <a:endParaRPr b="0" lang="en-US" sz="3300" spc="-1" strike="noStrike">
              <a:solidFill>
                <a:srgbClr val="ffffff"/>
              </a:solidFill>
              <a:latin typeface="Arial"/>
            </a:endParaRPr>
          </a:p>
        </p:txBody>
      </p:sp>
      <p:sp>
        <p:nvSpPr>
          <p:cNvPr id="95" name="PlaceHolder 2"/>
          <p:cNvSpPr>
            <a:spLocks noGrp="1"/>
          </p:cNvSpPr>
          <p:nvPr>
            <p:ph/>
          </p:nvPr>
        </p:nvSpPr>
        <p:spPr>
          <a:xfrm>
            <a:off x="360000" y="1080000"/>
            <a:ext cx="9360000" cy="3600000"/>
          </a:xfrm>
          <a:prstGeom prst="rect">
            <a:avLst/>
          </a:prstGeom>
          <a:noFill/>
          <a:ln w="0">
            <a:noFill/>
          </a:ln>
          <a:effectLst>
            <a:outerShdw dist="0" dir="0" blurRad="0" rotWithShape="0">
              <a:srgbClr val="000000"/>
            </a:outerShdw>
          </a:effectLst>
        </p:spPr>
        <p:txBody>
          <a:bodyPr lIns="0" rIns="0" tIns="0" bIns="0" anchor="t">
            <a:noAutofit/>
          </a:bodyPr>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lgn="ctr">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lgn="ctr">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p:txBody>
      </p:sp>
      <p:sp>
        <p:nvSpPr>
          <p:cNvPr id="96" name=""/>
          <p:cNvSpPr/>
          <p:nvPr/>
        </p:nvSpPr>
        <p:spPr>
          <a:xfrm>
            <a:off x="228600" y="914400"/>
            <a:ext cx="2743200" cy="3200400"/>
          </a:xfrm>
          <a:prstGeom prst="rect">
            <a:avLst/>
          </a:prstGeom>
          <a:solidFill>
            <a:srgbClr val="39b2e5"/>
          </a:solidFill>
          <a:ln w="18000">
            <a:solidFill>
              <a:srgbClr val="009bdd"/>
            </a:solidFill>
            <a:round/>
          </a:ln>
        </p:spPr>
        <p:style>
          <a:lnRef idx="0"/>
          <a:fillRef idx="0"/>
          <a:effectRef idx="0"/>
          <a:fontRef idx="minor"/>
        </p:style>
        <p:txBody>
          <a:bodyPr wrap="none" lIns="90000" rIns="90000" tIns="45000" bIns="45000" anchor="t">
            <a:noAutofit/>
          </a:bodyPr>
          <a:p>
            <a:pPr algn="ctr">
              <a:lnSpc>
                <a:spcPct val="100000"/>
              </a:lnSpc>
              <a:buNone/>
            </a:pPr>
            <a:r>
              <a:rPr b="0" lang="en-US" sz="1300" spc="-1" strike="noStrike">
                <a:solidFill>
                  <a:srgbClr val="ffffff"/>
                </a:solidFill>
                <a:latin typeface="Arial"/>
              </a:rPr>
              <a:t>Services</a:t>
            </a:r>
            <a:r>
              <a:rPr b="0" lang="en-US" sz="1500" spc="-1" strike="noStrike">
                <a:solidFill>
                  <a:srgbClr val="ffffff"/>
                </a:solidFill>
                <a:latin typeface="Arial"/>
              </a:rPr>
              <a:t>:</a:t>
            </a:r>
            <a:endParaRPr b="0" lang="en-US" sz="1500" spc="-1" strike="noStrike">
              <a:latin typeface="Arial"/>
            </a:endParaRPr>
          </a:p>
          <a:p>
            <a:pPr algn="ctr">
              <a:lnSpc>
                <a:spcPct val="100000"/>
              </a:lnSpc>
              <a:buNone/>
            </a:pPr>
            <a:endParaRPr b="0" lang="en-US" sz="1500" spc="-1" strike="noStrike">
              <a:latin typeface="Arial"/>
            </a:endParaRPr>
          </a:p>
          <a:p>
            <a:pPr>
              <a:lnSpc>
                <a:spcPct val="100000"/>
              </a:lnSpc>
              <a:buNone/>
            </a:pPr>
            <a:r>
              <a:rPr b="1" lang="en-US" sz="1000" spc="-1" strike="noStrike">
                <a:solidFill>
                  <a:srgbClr val="ffffff"/>
                </a:solidFill>
                <a:latin typeface="Arial"/>
              </a:rPr>
              <a:t>1.</a:t>
            </a:r>
            <a:r>
              <a:rPr b="0" lang="en-US" sz="1000" spc="-1" strike="noStrike">
                <a:solidFill>
                  <a:srgbClr val="ffffff"/>
                </a:solidFill>
                <a:latin typeface="Arial"/>
              </a:rPr>
              <a:t> A</a:t>
            </a:r>
            <a:r>
              <a:rPr b="1" lang="en-US" sz="1000" spc="-1" strike="noStrike">
                <a:solidFill>
                  <a:srgbClr val="ffffff"/>
                </a:solidFill>
                <a:latin typeface="Arial"/>
              </a:rPr>
              <a:t>uth Service Factory</a:t>
            </a:r>
            <a:r>
              <a:rPr b="0" lang="en-US" sz="1000" spc="-1" strike="noStrike">
                <a:solidFill>
                  <a:srgbClr val="ffffff"/>
                </a:solidFill>
                <a:latin typeface="Arial"/>
              </a:rPr>
              <a:t> – handles </a:t>
            </a:r>
            <a:endParaRPr b="0" lang="en-US" sz="1000" spc="-1" strike="noStrike">
              <a:latin typeface="Arial"/>
            </a:endParaRPr>
          </a:p>
          <a:p>
            <a:pPr>
              <a:lnSpc>
                <a:spcPct val="100000"/>
              </a:lnSpc>
              <a:buNone/>
            </a:pPr>
            <a:r>
              <a:rPr b="0" lang="en-US" sz="1000" spc="-1" strike="noStrike">
                <a:solidFill>
                  <a:srgbClr val="ffffff"/>
                </a:solidFill>
                <a:latin typeface="Arial"/>
              </a:rPr>
              <a:t>login, logout, Register and Change password </a:t>
            </a:r>
            <a:endParaRPr b="0" lang="en-US" sz="1000" spc="-1" strike="noStrike">
              <a:latin typeface="Arial"/>
            </a:endParaRPr>
          </a:p>
          <a:p>
            <a:pPr>
              <a:lnSpc>
                <a:spcPct val="100000"/>
              </a:lnSpc>
              <a:buNone/>
            </a:pPr>
            <a:r>
              <a:rPr b="0" lang="en-US" sz="1000" spc="-1" strike="noStrike">
                <a:solidFill>
                  <a:srgbClr val="ffffff"/>
                </a:solidFill>
                <a:latin typeface="Arial"/>
              </a:rPr>
              <a:t>communication with the server</a:t>
            </a:r>
            <a:endParaRPr b="0" lang="en-US" sz="1000" spc="-1" strike="noStrike">
              <a:latin typeface="Arial"/>
            </a:endParaRPr>
          </a:p>
          <a:p>
            <a:pPr>
              <a:lnSpc>
                <a:spcPct val="100000"/>
              </a:lnSpc>
              <a:buNone/>
            </a:pPr>
            <a:endParaRPr b="0" lang="en-US" sz="1100" spc="-1" strike="noStrike">
              <a:latin typeface="Arial"/>
            </a:endParaRPr>
          </a:p>
          <a:p>
            <a:pPr>
              <a:lnSpc>
                <a:spcPct val="100000"/>
              </a:lnSpc>
              <a:buNone/>
            </a:pPr>
            <a:r>
              <a:rPr b="1" lang="en-US" sz="1000" spc="-1" strike="noStrike">
                <a:solidFill>
                  <a:srgbClr val="ffffff"/>
                </a:solidFill>
                <a:latin typeface="Arial"/>
              </a:rPr>
              <a:t>2. Dashboard Service Factory</a:t>
            </a:r>
            <a:r>
              <a:rPr b="0" lang="en-US" sz="1000" spc="-1" strike="noStrike">
                <a:solidFill>
                  <a:srgbClr val="ffffff"/>
                </a:solidFill>
                <a:latin typeface="Arial"/>
              </a:rPr>
              <a:t> – handles</a:t>
            </a:r>
            <a:endParaRPr b="0" lang="en-US" sz="1000" spc="-1" strike="noStrike">
              <a:latin typeface="Arial"/>
            </a:endParaRPr>
          </a:p>
          <a:p>
            <a:pPr>
              <a:lnSpc>
                <a:spcPct val="100000"/>
              </a:lnSpc>
              <a:buNone/>
            </a:pPr>
            <a:r>
              <a:rPr b="0" lang="en-US" sz="1000" spc="-1" strike="noStrike">
                <a:solidFill>
                  <a:srgbClr val="ffffff"/>
                </a:solidFill>
                <a:latin typeface="Arial"/>
              </a:rPr>
              <a:t>communication with the server </a:t>
            </a:r>
            <a:endParaRPr b="0" lang="en-US" sz="1000" spc="-1" strike="noStrike">
              <a:latin typeface="Arial"/>
            </a:endParaRPr>
          </a:p>
          <a:p>
            <a:pPr>
              <a:lnSpc>
                <a:spcPct val="100000"/>
              </a:lnSpc>
              <a:buNone/>
            </a:pPr>
            <a:r>
              <a:rPr b="0" lang="en-US" sz="1000" spc="-1" strike="noStrike">
                <a:solidFill>
                  <a:srgbClr val="ffffff"/>
                </a:solidFill>
                <a:latin typeface="Arial"/>
              </a:rPr>
              <a:t>regarding requests from “Normal Users” </a:t>
            </a:r>
            <a:endParaRPr b="0" lang="en-US" sz="1000" spc="-1" strike="noStrike">
              <a:latin typeface="Arial"/>
            </a:endParaRPr>
          </a:p>
          <a:p>
            <a:pPr>
              <a:lnSpc>
                <a:spcPct val="100000"/>
              </a:lnSpc>
              <a:buNone/>
            </a:pPr>
            <a:endParaRPr b="0" lang="en-US" sz="1100" spc="-1" strike="noStrike">
              <a:latin typeface="Arial"/>
            </a:endParaRPr>
          </a:p>
          <a:p>
            <a:pPr>
              <a:lnSpc>
                <a:spcPct val="100000"/>
              </a:lnSpc>
              <a:buNone/>
            </a:pPr>
            <a:r>
              <a:rPr b="1" lang="en-US" sz="1000" spc="-1" strike="noStrike">
                <a:solidFill>
                  <a:srgbClr val="ffffff"/>
                </a:solidFill>
                <a:latin typeface="Arial"/>
              </a:rPr>
              <a:t>3. Admin service Factory</a:t>
            </a:r>
            <a:r>
              <a:rPr b="0" lang="en-US" sz="1000" spc="-1" strike="noStrike">
                <a:solidFill>
                  <a:srgbClr val="ffffff"/>
                </a:solidFill>
                <a:latin typeface="Arial"/>
              </a:rPr>
              <a:t>– handles </a:t>
            </a:r>
            <a:endParaRPr b="0" lang="en-US" sz="1000" spc="-1" strike="noStrike">
              <a:latin typeface="Arial"/>
            </a:endParaRPr>
          </a:p>
          <a:p>
            <a:pPr>
              <a:lnSpc>
                <a:spcPct val="100000"/>
              </a:lnSpc>
              <a:buNone/>
            </a:pPr>
            <a:r>
              <a:rPr b="0" lang="en-US" sz="1000" spc="-1" strike="noStrike">
                <a:solidFill>
                  <a:srgbClr val="ffffff"/>
                </a:solidFill>
                <a:latin typeface="Arial"/>
              </a:rPr>
              <a:t>Communication with the server regarding </a:t>
            </a:r>
            <a:endParaRPr b="0" lang="en-US" sz="1000" spc="-1" strike="noStrike">
              <a:latin typeface="Arial"/>
            </a:endParaRPr>
          </a:p>
          <a:p>
            <a:pPr>
              <a:lnSpc>
                <a:spcPct val="100000"/>
              </a:lnSpc>
              <a:buNone/>
            </a:pPr>
            <a:r>
              <a:rPr b="0" lang="en-US" sz="1000" spc="-1" strike="noStrike">
                <a:solidFill>
                  <a:srgbClr val="ffffff"/>
                </a:solidFill>
                <a:latin typeface="Arial"/>
              </a:rPr>
              <a:t>Creation, edition and getting of </a:t>
            </a:r>
            <a:endParaRPr b="0" lang="en-US" sz="1000" spc="-1" strike="noStrike">
              <a:latin typeface="Arial"/>
            </a:endParaRPr>
          </a:p>
          <a:p>
            <a:pPr>
              <a:lnSpc>
                <a:spcPct val="100000"/>
              </a:lnSpc>
              <a:buNone/>
            </a:pPr>
            <a:r>
              <a:rPr b="0" lang="en-US" sz="1000" spc="-1" strike="noStrike">
                <a:solidFill>
                  <a:srgbClr val="ffffff"/>
                </a:solidFill>
                <a:latin typeface="Arial"/>
              </a:rPr>
              <a:t>users (excluding Authentication)</a:t>
            </a:r>
            <a:endParaRPr b="0" lang="en-US" sz="1000" spc="-1" strike="noStrike">
              <a:latin typeface="Arial"/>
            </a:endParaRPr>
          </a:p>
          <a:p>
            <a:pPr>
              <a:lnSpc>
                <a:spcPct val="100000"/>
              </a:lnSpc>
              <a:buNone/>
            </a:pPr>
            <a:endParaRPr b="0" lang="en-US" sz="1100" spc="-1" strike="noStrike">
              <a:latin typeface="Arial"/>
            </a:endParaRPr>
          </a:p>
          <a:p>
            <a:pPr>
              <a:lnSpc>
                <a:spcPct val="100000"/>
              </a:lnSpc>
              <a:buNone/>
            </a:pPr>
            <a:r>
              <a:rPr b="1" lang="en-US" sz="1000" spc="-1" strike="noStrike">
                <a:solidFill>
                  <a:srgbClr val="ffffff"/>
                </a:solidFill>
                <a:latin typeface="Arial"/>
              </a:rPr>
              <a:t>4. Workflow service factory – </a:t>
            </a:r>
            <a:r>
              <a:rPr b="0" lang="en-US" sz="1000" spc="-1" strike="noStrike">
                <a:solidFill>
                  <a:srgbClr val="ffffff"/>
                </a:solidFill>
                <a:latin typeface="Arial"/>
              </a:rPr>
              <a:t>handles </a:t>
            </a:r>
            <a:endParaRPr b="0" lang="en-US" sz="1000" spc="-1" strike="noStrike">
              <a:latin typeface="Arial"/>
            </a:endParaRPr>
          </a:p>
          <a:p>
            <a:pPr>
              <a:lnSpc>
                <a:spcPct val="100000"/>
              </a:lnSpc>
              <a:buNone/>
            </a:pPr>
            <a:r>
              <a:rPr b="0" lang="en-US" sz="1000" spc="-1" strike="noStrike">
                <a:solidFill>
                  <a:srgbClr val="ffffff"/>
                </a:solidFill>
                <a:latin typeface="Arial"/>
              </a:rPr>
              <a:t>Communication with the server regarding</a:t>
            </a:r>
            <a:endParaRPr b="0" lang="en-US" sz="1000" spc="-1" strike="noStrike">
              <a:latin typeface="Arial"/>
            </a:endParaRPr>
          </a:p>
          <a:p>
            <a:pPr>
              <a:lnSpc>
                <a:spcPct val="100000"/>
              </a:lnSpc>
              <a:buNone/>
            </a:pPr>
            <a:r>
              <a:rPr b="0" lang="en-US" sz="1000" spc="-1" strike="noStrike">
                <a:solidFill>
                  <a:srgbClr val="ffffff"/>
                </a:solidFill>
                <a:latin typeface="Arial"/>
              </a:rPr>
              <a:t>Getting, creating, editing workflows, roles, </a:t>
            </a:r>
            <a:endParaRPr b="0" lang="en-US" sz="1000" spc="-1" strike="noStrike">
              <a:latin typeface="Arial"/>
            </a:endParaRPr>
          </a:p>
          <a:p>
            <a:pPr>
              <a:lnSpc>
                <a:spcPct val="100000"/>
              </a:lnSpc>
              <a:buNone/>
            </a:pPr>
            <a:r>
              <a:rPr b="0" lang="en-US" sz="1000" spc="-1" strike="noStrike">
                <a:solidFill>
                  <a:srgbClr val="ffffff"/>
                </a:solidFill>
                <a:latin typeface="Arial"/>
              </a:rPr>
              <a:t>Statuses and Subjects</a:t>
            </a:r>
            <a:endParaRPr b="0" lang="en-US" sz="1000" spc="-1" strike="noStrike">
              <a:latin typeface="Arial"/>
            </a:endParaRPr>
          </a:p>
          <a:p>
            <a:pPr algn="ctr">
              <a:lnSpc>
                <a:spcPct val="100000"/>
              </a:lnSpc>
              <a:buNone/>
            </a:pPr>
            <a:endParaRPr b="0" lang="en-US" sz="1800" spc="-1" strike="noStrike">
              <a:latin typeface="Arial"/>
            </a:endParaRPr>
          </a:p>
        </p:txBody>
      </p:sp>
      <p:sp>
        <p:nvSpPr>
          <p:cNvPr id="97" name=""/>
          <p:cNvSpPr/>
          <p:nvPr/>
        </p:nvSpPr>
        <p:spPr>
          <a:xfrm>
            <a:off x="3200400" y="914400"/>
            <a:ext cx="2971800" cy="1828800"/>
          </a:xfrm>
          <a:prstGeom prst="rect">
            <a:avLst/>
          </a:prstGeom>
          <a:solidFill>
            <a:srgbClr val="39b2e5"/>
          </a:solidFill>
          <a:ln w="18000">
            <a:solidFill>
              <a:srgbClr val="009bdd"/>
            </a:solidFill>
            <a:round/>
          </a:ln>
        </p:spPr>
        <p:style>
          <a:lnRef idx="0"/>
          <a:fillRef idx="0"/>
          <a:effectRef idx="0"/>
          <a:fontRef idx="minor"/>
        </p:style>
        <p:txBody>
          <a:bodyPr wrap="none" lIns="90000" rIns="90000" tIns="45000" bIns="45000" anchor="t">
            <a:noAutofit/>
          </a:bodyPr>
          <a:p>
            <a:pPr algn="ctr">
              <a:lnSpc>
                <a:spcPct val="100000"/>
              </a:lnSpc>
              <a:buNone/>
            </a:pPr>
            <a:r>
              <a:rPr b="0" lang="en-US" sz="1300" spc="-1" strike="noStrike">
                <a:solidFill>
                  <a:srgbClr val="ffffff"/>
                </a:solidFill>
                <a:latin typeface="Arial"/>
              </a:rPr>
              <a:t>Components</a:t>
            </a:r>
            <a:r>
              <a:rPr b="0" lang="en-US" sz="1500" spc="-1" strike="noStrike">
                <a:solidFill>
                  <a:srgbClr val="ffffff"/>
                </a:solidFill>
                <a:latin typeface="Arial"/>
              </a:rPr>
              <a:t>:</a:t>
            </a:r>
            <a:endParaRPr b="0" lang="en-US" sz="1500" spc="-1" strike="noStrike">
              <a:latin typeface="Arial"/>
            </a:endParaRPr>
          </a:p>
          <a:p>
            <a:pPr>
              <a:lnSpc>
                <a:spcPct val="100000"/>
              </a:lnSpc>
              <a:buNone/>
            </a:pPr>
            <a:r>
              <a:rPr b="1" lang="en-US" sz="1000" spc="-1" strike="noStrike">
                <a:solidFill>
                  <a:srgbClr val="ffffff"/>
                </a:solidFill>
                <a:latin typeface="Arial"/>
              </a:rPr>
              <a:t>1.</a:t>
            </a:r>
            <a:r>
              <a:rPr b="0" lang="en-US" sz="1000" spc="-1" strike="noStrike">
                <a:solidFill>
                  <a:srgbClr val="ffffff"/>
                </a:solidFill>
                <a:latin typeface="Arial"/>
              </a:rPr>
              <a:t> Generally Responsible to render HTML and</a:t>
            </a:r>
            <a:endParaRPr b="0" lang="en-US" sz="1000" spc="-1" strike="noStrike">
              <a:latin typeface="Arial"/>
            </a:endParaRPr>
          </a:p>
          <a:p>
            <a:pPr>
              <a:lnSpc>
                <a:spcPct val="100000"/>
              </a:lnSpc>
              <a:buNone/>
            </a:pPr>
            <a:r>
              <a:rPr b="0" lang="en-US" sz="1000" spc="-1" strike="noStrike">
                <a:solidFill>
                  <a:srgbClr val="ffffff"/>
                </a:solidFill>
                <a:latin typeface="Arial"/>
              </a:rPr>
              <a:t>CSS</a:t>
            </a:r>
            <a:endParaRPr b="0" lang="en-US" sz="1000" spc="-1" strike="noStrike">
              <a:latin typeface="Arial"/>
            </a:endParaRPr>
          </a:p>
          <a:p>
            <a:pPr>
              <a:lnSpc>
                <a:spcPct val="100000"/>
              </a:lnSpc>
              <a:buNone/>
            </a:pPr>
            <a:endParaRPr b="0" lang="en-US" sz="1100" spc="-1" strike="noStrike">
              <a:latin typeface="Arial"/>
            </a:endParaRPr>
          </a:p>
          <a:p>
            <a:pPr>
              <a:lnSpc>
                <a:spcPct val="100000"/>
              </a:lnSpc>
              <a:buNone/>
            </a:pPr>
            <a:r>
              <a:rPr b="1" lang="en-US" sz="1000" spc="-1" strike="noStrike">
                <a:solidFill>
                  <a:srgbClr val="ffffff"/>
                </a:solidFill>
                <a:latin typeface="Arial"/>
              </a:rPr>
              <a:t>2. </a:t>
            </a:r>
            <a:r>
              <a:rPr b="0" lang="en-US" sz="1000" spc="-1" strike="noStrike">
                <a:solidFill>
                  <a:srgbClr val="ffffff"/>
                </a:solidFill>
                <a:latin typeface="Arial"/>
              </a:rPr>
              <a:t>In the cases where the state is </a:t>
            </a:r>
            <a:endParaRPr b="0" lang="en-US" sz="1000" spc="-1" strike="noStrike">
              <a:latin typeface="Arial"/>
            </a:endParaRPr>
          </a:p>
          <a:p>
            <a:pPr>
              <a:lnSpc>
                <a:spcPct val="100000"/>
              </a:lnSpc>
              <a:buNone/>
            </a:pPr>
            <a:r>
              <a:rPr b="0" lang="en-US" sz="1000" spc="-1" strike="noStrike">
                <a:solidFill>
                  <a:srgbClr val="ffffff"/>
                </a:solidFill>
                <a:latin typeface="Arial"/>
              </a:rPr>
              <a:t>Simple - it is kept directly in the component </a:t>
            </a:r>
            <a:endParaRPr b="0" lang="en-US" sz="1000" spc="-1" strike="noStrike">
              <a:latin typeface="Arial"/>
            </a:endParaRPr>
          </a:p>
          <a:p>
            <a:pPr>
              <a:lnSpc>
                <a:spcPct val="100000"/>
              </a:lnSpc>
              <a:buNone/>
            </a:pPr>
            <a:r>
              <a:rPr b="0" lang="en-US" sz="1000" spc="-1" strike="noStrike">
                <a:solidFill>
                  <a:srgbClr val="ffffff"/>
                </a:solidFill>
                <a:latin typeface="Arial"/>
              </a:rPr>
              <a:t>itself</a:t>
            </a:r>
            <a:endParaRPr b="0" lang="en-US" sz="1000" spc="-1" strike="noStrike">
              <a:latin typeface="Arial"/>
            </a:endParaRPr>
          </a:p>
          <a:p>
            <a:pPr>
              <a:lnSpc>
                <a:spcPct val="100000"/>
              </a:lnSpc>
              <a:buNone/>
            </a:pPr>
            <a:endParaRPr b="0" lang="en-US" sz="1100" spc="-1" strike="noStrike">
              <a:latin typeface="Arial"/>
            </a:endParaRPr>
          </a:p>
          <a:p>
            <a:pPr>
              <a:lnSpc>
                <a:spcPct val="100000"/>
              </a:lnSpc>
              <a:buNone/>
            </a:pPr>
            <a:r>
              <a:rPr b="1" lang="en-US" sz="1000" spc="-1" strike="noStrike">
                <a:solidFill>
                  <a:srgbClr val="ffffff"/>
                </a:solidFill>
                <a:latin typeface="Arial"/>
              </a:rPr>
              <a:t>3. </a:t>
            </a:r>
            <a:r>
              <a:rPr b="0" lang="en-US" sz="1000" spc="-1" strike="noStrike">
                <a:solidFill>
                  <a:srgbClr val="ffffff"/>
                </a:solidFill>
                <a:latin typeface="Arial"/>
              </a:rPr>
              <a:t>In some cases where the state handling </a:t>
            </a:r>
            <a:endParaRPr b="0" lang="en-US" sz="1000" spc="-1" strike="noStrike">
              <a:latin typeface="Arial"/>
            </a:endParaRPr>
          </a:p>
          <a:p>
            <a:pPr>
              <a:lnSpc>
                <a:spcPct val="100000"/>
              </a:lnSpc>
              <a:buNone/>
            </a:pPr>
            <a:r>
              <a:rPr b="0" lang="en-US" sz="1000" spc="-1" strike="noStrike">
                <a:solidFill>
                  <a:srgbClr val="ffffff"/>
                </a:solidFill>
                <a:latin typeface="Arial"/>
              </a:rPr>
              <a:t>requires specific logic and/or outside libraries-</a:t>
            </a:r>
            <a:endParaRPr b="0" lang="en-US" sz="1000" spc="-1" strike="noStrike">
              <a:latin typeface="Arial"/>
            </a:endParaRPr>
          </a:p>
          <a:p>
            <a:pPr>
              <a:lnSpc>
                <a:spcPct val="100000"/>
              </a:lnSpc>
              <a:buNone/>
            </a:pPr>
            <a:r>
              <a:rPr b="0" lang="en-US" sz="1000" spc="-1" strike="noStrike">
                <a:solidFill>
                  <a:srgbClr val="ffffff"/>
                </a:solidFill>
                <a:latin typeface="Arial"/>
              </a:rPr>
              <a:t>It is done by using hooks</a:t>
            </a:r>
            <a:r>
              <a:rPr b="0" lang="en-US" sz="1100" spc="-1" strike="noStrike">
                <a:solidFill>
                  <a:srgbClr val="ffffff"/>
                </a:solidFill>
                <a:latin typeface="Arial"/>
              </a:rPr>
              <a:t> </a:t>
            </a:r>
            <a:endParaRPr b="0" lang="en-US" sz="1100" spc="-1" strike="noStrike">
              <a:latin typeface="Arial"/>
            </a:endParaRPr>
          </a:p>
          <a:p>
            <a:pPr>
              <a:lnSpc>
                <a:spcPct val="100000"/>
              </a:lnSpc>
              <a:buNone/>
            </a:pPr>
            <a:endParaRPr b="0" lang="en-US" sz="1100" spc="-1" strike="noStrike">
              <a:latin typeface="Arial"/>
            </a:endParaRPr>
          </a:p>
        </p:txBody>
      </p:sp>
      <p:sp>
        <p:nvSpPr>
          <p:cNvPr id="98" name=""/>
          <p:cNvSpPr/>
          <p:nvPr/>
        </p:nvSpPr>
        <p:spPr>
          <a:xfrm>
            <a:off x="3200400" y="2971800"/>
            <a:ext cx="2971800" cy="2057400"/>
          </a:xfrm>
          <a:prstGeom prst="rect">
            <a:avLst/>
          </a:prstGeom>
          <a:solidFill>
            <a:srgbClr val="39b2e5"/>
          </a:solidFill>
          <a:ln w="18000">
            <a:solidFill>
              <a:srgbClr val="009bdd"/>
            </a:solidFill>
            <a:round/>
          </a:ln>
        </p:spPr>
        <p:style>
          <a:lnRef idx="0"/>
          <a:fillRef idx="0"/>
          <a:effectRef idx="0"/>
          <a:fontRef idx="minor"/>
        </p:style>
        <p:txBody>
          <a:bodyPr wrap="none" lIns="90000" rIns="90000" tIns="45000" bIns="45000" anchor="t">
            <a:noAutofit/>
          </a:bodyPr>
          <a:p>
            <a:pPr algn="ctr">
              <a:lnSpc>
                <a:spcPct val="100000"/>
              </a:lnSpc>
              <a:buNone/>
            </a:pPr>
            <a:r>
              <a:rPr b="0" lang="en-US" sz="1300" spc="-1" strike="noStrike">
                <a:solidFill>
                  <a:srgbClr val="ffffff"/>
                </a:solidFill>
                <a:latin typeface="Arial"/>
              </a:rPr>
              <a:t>Hooks</a:t>
            </a:r>
            <a:r>
              <a:rPr b="0" lang="en-US" sz="1500" spc="-1" strike="noStrike">
                <a:solidFill>
                  <a:srgbClr val="ffffff"/>
                </a:solidFill>
                <a:latin typeface="Arial"/>
              </a:rPr>
              <a:t>:</a:t>
            </a:r>
            <a:endParaRPr b="0" lang="en-US" sz="1500" spc="-1" strike="noStrike">
              <a:latin typeface="Arial"/>
            </a:endParaRPr>
          </a:p>
          <a:p>
            <a:pPr>
              <a:lnSpc>
                <a:spcPct val="100000"/>
              </a:lnSpc>
              <a:buNone/>
            </a:pPr>
            <a:r>
              <a:rPr b="1" lang="en-US" sz="1000" spc="-1" strike="noStrike">
                <a:solidFill>
                  <a:srgbClr val="ffffff"/>
                </a:solidFill>
                <a:latin typeface="Arial"/>
              </a:rPr>
              <a:t>1.</a:t>
            </a:r>
            <a:r>
              <a:rPr b="0" lang="en-US" sz="1000" spc="-1" strike="noStrike">
                <a:solidFill>
                  <a:srgbClr val="ffffff"/>
                </a:solidFill>
                <a:latin typeface="Arial"/>
              </a:rPr>
              <a:t> </a:t>
            </a:r>
            <a:r>
              <a:rPr b="1" lang="en-US" sz="1000" spc="-1" strike="noStrike">
                <a:solidFill>
                  <a:srgbClr val="ffffff"/>
                </a:solidFill>
                <a:latin typeface="Arial"/>
              </a:rPr>
              <a:t>useUser</a:t>
            </a:r>
            <a:r>
              <a:rPr b="0" lang="en-US" sz="1000" spc="-1" strike="noStrike">
                <a:solidFill>
                  <a:srgbClr val="ffffff"/>
                </a:solidFill>
                <a:latin typeface="Arial"/>
              </a:rPr>
              <a:t> – keeps the state of the current user </a:t>
            </a:r>
            <a:endParaRPr b="0" lang="en-US" sz="1000" spc="-1" strike="noStrike">
              <a:latin typeface="Arial"/>
            </a:endParaRPr>
          </a:p>
          <a:p>
            <a:pPr>
              <a:lnSpc>
                <a:spcPct val="100000"/>
              </a:lnSpc>
              <a:buNone/>
            </a:pPr>
            <a:r>
              <a:rPr b="0" lang="en-US" sz="1000" spc="-1" strike="noStrike">
                <a:solidFill>
                  <a:srgbClr val="ffffff"/>
                </a:solidFill>
                <a:latin typeface="Arial"/>
              </a:rPr>
              <a:t>and handles the user data in localStorage</a:t>
            </a:r>
            <a:endParaRPr b="0" lang="en-US" sz="1000" spc="-1" strike="noStrike">
              <a:latin typeface="Arial"/>
            </a:endParaRPr>
          </a:p>
          <a:p>
            <a:pPr>
              <a:lnSpc>
                <a:spcPct val="100000"/>
              </a:lnSpc>
              <a:buNone/>
            </a:pPr>
            <a:endParaRPr b="0" lang="en-US" sz="1000" spc="-1" strike="noStrike">
              <a:latin typeface="Arial"/>
            </a:endParaRPr>
          </a:p>
          <a:p>
            <a:pPr>
              <a:lnSpc>
                <a:spcPct val="100000"/>
              </a:lnSpc>
              <a:buNone/>
            </a:pPr>
            <a:r>
              <a:rPr b="1" lang="en-US" sz="1000" spc="-1" strike="noStrike">
                <a:solidFill>
                  <a:srgbClr val="ffffff"/>
                </a:solidFill>
                <a:latin typeface="Arial"/>
              </a:rPr>
              <a:t>2. useForm – </a:t>
            </a:r>
            <a:r>
              <a:rPr b="0" lang="en-US" sz="1000" spc="-1" strike="noStrike">
                <a:solidFill>
                  <a:srgbClr val="ffffff"/>
                </a:solidFill>
                <a:latin typeface="Arial"/>
              </a:rPr>
              <a:t>handles state of the form data</a:t>
            </a:r>
            <a:endParaRPr b="0" lang="en-US" sz="1000" spc="-1" strike="noStrike">
              <a:latin typeface="Arial"/>
            </a:endParaRPr>
          </a:p>
          <a:p>
            <a:pPr>
              <a:lnSpc>
                <a:spcPct val="100000"/>
              </a:lnSpc>
              <a:buNone/>
            </a:pPr>
            <a:endParaRPr b="0" lang="en-US" sz="1000" spc="-1" strike="noStrike">
              <a:latin typeface="Arial"/>
            </a:endParaRPr>
          </a:p>
          <a:p>
            <a:pPr>
              <a:lnSpc>
                <a:spcPct val="100000"/>
              </a:lnSpc>
              <a:buNone/>
            </a:pPr>
            <a:r>
              <a:rPr b="1" lang="en-US" sz="1000" spc="-1" strike="noStrike">
                <a:solidFill>
                  <a:srgbClr val="ffffff"/>
                </a:solidFill>
                <a:latin typeface="Arial"/>
              </a:rPr>
              <a:t>3. useErrors – </a:t>
            </a:r>
            <a:r>
              <a:rPr b="0" lang="en-US" sz="1000" spc="-1" strike="noStrike">
                <a:solidFill>
                  <a:srgbClr val="ffffff"/>
                </a:solidFill>
                <a:latin typeface="Arial"/>
              </a:rPr>
              <a:t>handles state for errors</a:t>
            </a:r>
            <a:endParaRPr b="0" lang="en-US" sz="1000" spc="-1" strike="noStrike">
              <a:latin typeface="Arial"/>
            </a:endParaRPr>
          </a:p>
          <a:p>
            <a:pPr>
              <a:lnSpc>
                <a:spcPct val="100000"/>
              </a:lnSpc>
              <a:buNone/>
            </a:pPr>
            <a:endParaRPr b="0" lang="en-US" sz="1000" spc="-1" strike="noStrike">
              <a:latin typeface="Arial"/>
            </a:endParaRPr>
          </a:p>
          <a:p>
            <a:pPr>
              <a:lnSpc>
                <a:spcPct val="100000"/>
              </a:lnSpc>
              <a:buNone/>
            </a:pPr>
            <a:r>
              <a:rPr b="1" lang="en-US" sz="1000" spc="-1" strike="noStrike">
                <a:solidFill>
                  <a:srgbClr val="ffffff"/>
                </a:solidFill>
                <a:latin typeface="Arial"/>
              </a:rPr>
              <a:t>4. useDashboard</a:t>
            </a:r>
            <a:r>
              <a:rPr b="0" lang="en-US" sz="1100" spc="-1" strike="noStrike">
                <a:solidFill>
                  <a:srgbClr val="ffffff"/>
                </a:solidFill>
                <a:latin typeface="Arial"/>
              </a:rPr>
              <a:t> </a:t>
            </a:r>
            <a:r>
              <a:rPr b="0" lang="en-US" sz="1000" spc="-1" strike="noStrike">
                <a:solidFill>
                  <a:srgbClr val="ffffff"/>
                </a:solidFill>
                <a:latin typeface="Arial"/>
              </a:rPr>
              <a:t>– handles the state</a:t>
            </a:r>
            <a:r>
              <a:rPr b="0" lang="en-US" sz="1100" spc="-1" strike="noStrike">
                <a:solidFill>
                  <a:srgbClr val="ffffff"/>
                </a:solidFill>
                <a:latin typeface="Arial"/>
              </a:rPr>
              <a:t> </a:t>
            </a:r>
            <a:r>
              <a:rPr b="0" lang="en-US" sz="1000" spc="-1" strike="noStrike">
                <a:solidFill>
                  <a:srgbClr val="ffffff"/>
                </a:solidFill>
                <a:latin typeface="Arial"/>
              </a:rPr>
              <a:t>of the </a:t>
            </a:r>
            <a:endParaRPr b="0" lang="en-US" sz="1000" spc="-1" strike="noStrike">
              <a:latin typeface="Arial"/>
            </a:endParaRPr>
          </a:p>
          <a:p>
            <a:pPr>
              <a:lnSpc>
                <a:spcPct val="100000"/>
              </a:lnSpc>
              <a:buNone/>
            </a:pPr>
            <a:r>
              <a:rPr b="0" lang="en-US" sz="1000" spc="-1" strike="noStrike">
                <a:solidFill>
                  <a:srgbClr val="ffffff"/>
                </a:solidFill>
                <a:latin typeface="Arial"/>
              </a:rPr>
              <a:t>dashboard list – list displayed in the “Table” </a:t>
            </a:r>
            <a:endParaRPr b="0" lang="en-US" sz="1000" spc="-1" strike="noStrike">
              <a:latin typeface="Arial"/>
            </a:endParaRPr>
          </a:p>
          <a:p>
            <a:pPr>
              <a:lnSpc>
                <a:spcPct val="100000"/>
              </a:lnSpc>
              <a:buNone/>
            </a:pPr>
            <a:r>
              <a:rPr b="0" lang="en-US" sz="1000" spc="-1" strike="noStrike">
                <a:solidFill>
                  <a:srgbClr val="ffffff"/>
                </a:solidFill>
                <a:latin typeface="Arial"/>
              </a:rPr>
              <a:t>Component</a:t>
            </a:r>
            <a:endParaRPr b="0" lang="en-US" sz="1000" spc="-1" strike="noStrike">
              <a:latin typeface="Arial"/>
            </a:endParaRPr>
          </a:p>
          <a:p>
            <a:pPr>
              <a:lnSpc>
                <a:spcPct val="100000"/>
              </a:lnSpc>
              <a:buNone/>
            </a:pPr>
            <a:r>
              <a:rPr b="1" lang="en-US" sz="1000" spc="-1" strike="noStrike">
                <a:solidFill>
                  <a:srgbClr val="ffffff"/>
                </a:solidFill>
                <a:latin typeface="Arial"/>
              </a:rPr>
              <a:t>5.</a:t>
            </a:r>
            <a:r>
              <a:rPr b="0" lang="en-US" sz="1000" spc="-1" strike="noStrike">
                <a:solidFill>
                  <a:srgbClr val="ffffff"/>
                </a:solidFill>
                <a:latin typeface="Arial"/>
              </a:rPr>
              <a:t>  </a:t>
            </a:r>
            <a:r>
              <a:rPr b="1" lang="en-US" sz="1000" spc="-1" strike="noStrike">
                <a:solidFill>
                  <a:srgbClr val="ffffff"/>
                </a:solidFill>
                <a:latin typeface="Arial"/>
              </a:rPr>
              <a:t>useService – </a:t>
            </a:r>
            <a:r>
              <a:rPr b="0" lang="en-US" sz="1000" spc="-1" strike="noStrike">
                <a:solidFill>
                  <a:srgbClr val="ffffff"/>
                </a:solidFill>
                <a:latin typeface="Arial"/>
              </a:rPr>
              <a:t>attaches access Token to the </a:t>
            </a:r>
            <a:endParaRPr b="0" lang="en-US" sz="1000" spc="-1" strike="noStrike">
              <a:latin typeface="Arial"/>
            </a:endParaRPr>
          </a:p>
          <a:p>
            <a:pPr>
              <a:lnSpc>
                <a:spcPct val="100000"/>
              </a:lnSpc>
              <a:buNone/>
            </a:pPr>
            <a:r>
              <a:rPr b="0" lang="en-US" sz="1000" spc="-1" strike="noStrike">
                <a:solidFill>
                  <a:srgbClr val="ffffff"/>
                </a:solidFill>
                <a:latin typeface="Arial"/>
              </a:rPr>
              <a:t>respective  service</a:t>
            </a:r>
            <a:endParaRPr b="0" lang="en-US" sz="1000" spc="-1" strike="noStrike">
              <a:latin typeface="Arial"/>
            </a:endParaRPr>
          </a:p>
          <a:p>
            <a:pPr>
              <a:lnSpc>
                <a:spcPct val="100000"/>
              </a:lnSpc>
              <a:buNone/>
            </a:pPr>
            <a:endParaRPr b="0" lang="en-US" sz="1100" spc="-1" strike="noStrike">
              <a:latin typeface="Arial"/>
            </a:endParaRPr>
          </a:p>
        </p:txBody>
      </p:sp>
      <p:sp>
        <p:nvSpPr>
          <p:cNvPr id="99" name=""/>
          <p:cNvSpPr/>
          <p:nvPr/>
        </p:nvSpPr>
        <p:spPr>
          <a:xfrm flipH="1">
            <a:off x="2971800" y="2286000"/>
            <a:ext cx="228600" cy="0"/>
          </a:xfrm>
          <a:prstGeom prst="line">
            <a:avLst/>
          </a:prstGeom>
          <a:ln w="18000">
            <a:solidFill>
              <a:srgbClr val="009bdd"/>
            </a:solidFill>
            <a:round/>
            <a:tailEnd len="med" type="triangle" w="med"/>
          </a:ln>
        </p:spPr>
        <p:style>
          <a:lnRef idx="0"/>
          <a:fillRef idx="0"/>
          <a:effectRef idx="0"/>
          <a:fontRef idx="minor"/>
        </p:style>
      </p:sp>
      <p:sp>
        <p:nvSpPr>
          <p:cNvPr id="100" name=""/>
          <p:cNvSpPr/>
          <p:nvPr/>
        </p:nvSpPr>
        <p:spPr>
          <a:xfrm>
            <a:off x="4572000" y="2743200"/>
            <a:ext cx="0" cy="228600"/>
          </a:xfrm>
          <a:prstGeom prst="line">
            <a:avLst/>
          </a:prstGeom>
          <a:ln w="18000">
            <a:solidFill>
              <a:srgbClr val="009bdd"/>
            </a:solidFill>
            <a:round/>
            <a:tailEnd len="med" type="triangle" w="med"/>
          </a:ln>
        </p:spPr>
        <p:style>
          <a:lnRef idx="0"/>
          <a:fillRef idx="0"/>
          <a:effectRef idx="0"/>
          <a:fontRef idx="minor"/>
        </p:style>
      </p:sp>
      <p:sp>
        <p:nvSpPr>
          <p:cNvPr id="101" name=""/>
          <p:cNvSpPr/>
          <p:nvPr/>
        </p:nvSpPr>
        <p:spPr>
          <a:xfrm flipH="1">
            <a:off x="2971800" y="3657600"/>
            <a:ext cx="228600" cy="0"/>
          </a:xfrm>
          <a:prstGeom prst="line">
            <a:avLst/>
          </a:prstGeom>
          <a:ln w="18000">
            <a:solidFill>
              <a:srgbClr val="009bdd"/>
            </a:solidFill>
            <a:round/>
            <a:tailEnd len="med" type="triangle" w="med"/>
          </a:ln>
        </p:spPr>
        <p:style>
          <a:lnRef idx="0"/>
          <a:fillRef idx="0"/>
          <a:effectRef idx="0"/>
          <a:fontRef idx="minor"/>
        </p:style>
      </p:sp>
      <p:sp>
        <p:nvSpPr>
          <p:cNvPr id="102" name=""/>
          <p:cNvSpPr/>
          <p:nvPr/>
        </p:nvSpPr>
        <p:spPr>
          <a:xfrm>
            <a:off x="6629400" y="914400"/>
            <a:ext cx="2971800" cy="2514600"/>
          </a:xfrm>
          <a:prstGeom prst="rect">
            <a:avLst/>
          </a:prstGeom>
          <a:solidFill>
            <a:srgbClr val="39b2e5"/>
          </a:solidFill>
          <a:ln w="18000">
            <a:solidFill>
              <a:srgbClr val="009bdd"/>
            </a:solidFill>
            <a:round/>
          </a:ln>
        </p:spPr>
        <p:style>
          <a:lnRef idx="0"/>
          <a:fillRef idx="0"/>
          <a:effectRef idx="0"/>
          <a:fontRef idx="minor"/>
        </p:style>
        <p:txBody>
          <a:bodyPr wrap="none" lIns="90000" rIns="90000" tIns="45000" bIns="45000" anchor="t">
            <a:noAutofit/>
          </a:bodyPr>
          <a:p>
            <a:pPr algn="ctr">
              <a:lnSpc>
                <a:spcPct val="100000"/>
              </a:lnSpc>
              <a:buNone/>
            </a:pPr>
            <a:r>
              <a:rPr b="0" lang="en-US" sz="1300" spc="-1" strike="noStrike">
                <a:solidFill>
                  <a:srgbClr val="ffffff"/>
                </a:solidFill>
                <a:latin typeface="Arial"/>
              </a:rPr>
              <a:t>Utils</a:t>
            </a:r>
            <a:r>
              <a:rPr b="0" lang="en-US" sz="1500" spc="-1" strike="noStrike">
                <a:solidFill>
                  <a:srgbClr val="ffffff"/>
                </a:solidFill>
                <a:latin typeface="Arial"/>
              </a:rPr>
              <a:t>:</a:t>
            </a:r>
            <a:endParaRPr b="0" lang="en-US" sz="1500" spc="-1" strike="noStrike">
              <a:latin typeface="Arial"/>
            </a:endParaRPr>
          </a:p>
          <a:p>
            <a:pPr>
              <a:lnSpc>
                <a:spcPct val="100000"/>
              </a:lnSpc>
              <a:buNone/>
            </a:pPr>
            <a:r>
              <a:rPr b="0" lang="en-US" sz="1000" spc="-1" strike="noStrike">
                <a:solidFill>
                  <a:srgbClr val="ffffff"/>
                </a:solidFill>
                <a:latin typeface="Arial"/>
              </a:rPr>
              <a:t>Utility functions that are responsible to handle:</a:t>
            </a:r>
            <a:br>
              <a:rPr sz="1000"/>
            </a:br>
            <a:br>
              <a:rPr sz="1000"/>
            </a:br>
            <a:r>
              <a:rPr b="0" lang="en-US" sz="1000" spc="-1" strike="noStrike">
                <a:solidFill>
                  <a:srgbClr val="ffffff"/>
                </a:solidFill>
                <a:latin typeface="Arial"/>
              </a:rPr>
              <a:t>1. Data in the forms – checks for correct data and</a:t>
            </a:r>
            <a:endParaRPr b="0" lang="en-US" sz="1000" spc="-1" strike="noStrike">
              <a:latin typeface="Arial"/>
            </a:endParaRPr>
          </a:p>
          <a:p>
            <a:pPr>
              <a:lnSpc>
                <a:spcPct val="100000"/>
              </a:lnSpc>
              <a:buNone/>
            </a:pPr>
            <a:r>
              <a:rPr b="0" lang="en-US" sz="1000" spc="-1" strike="noStrike">
                <a:solidFill>
                  <a:srgbClr val="ffffff"/>
                </a:solidFill>
                <a:latin typeface="Arial"/>
              </a:rPr>
              <a:t>and correct the data where applicable</a:t>
            </a:r>
            <a:endParaRPr b="0" lang="en-US" sz="1000" spc="-1" strike="noStrike">
              <a:latin typeface="Arial"/>
            </a:endParaRPr>
          </a:p>
          <a:p>
            <a:pPr>
              <a:lnSpc>
                <a:spcPct val="100000"/>
              </a:lnSpc>
              <a:buNone/>
            </a:pPr>
            <a:endParaRPr b="0" lang="en-US" sz="1000" spc="-1" strike="noStrike">
              <a:latin typeface="Arial"/>
            </a:endParaRPr>
          </a:p>
          <a:p>
            <a:pPr>
              <a:lnSpc>
                <a:spcPct val="100000"/>
              </a:lnSpc>
              <a:buNone/>
            </a:pPr>
            <a:r>
              <a:rPr b="0" lang="en-US" sz="1000" spc="-1" strike="noStrike">
                <a:solidFill>
                  <a:srgbClr val="ffffff"/>
                </a:solidFill>
                <a:latin typeface="Arial"/>
              </a:rPr>
              <a:t>2. Format date/time</a:t>
            </a:r>
            <a:endParaRPr b="0" lang="en-US" sz="1000" spc="-1" strike="noStrike">
              <a:latin typeface="Arial"/>
            </a:endParaRPr>
          </a:p>
          <a:p>
            <a:pPr>
              <a:lnSpc>
                <a:spcPct val="100000"/>
              </a:lnSpc>
              <a:buNone/>
            </a:pPr>
            <a:endParaRPr b="0" lang="en-US" sz="1000" spc="-1" strike="noStrike">
              <a:latin typeface="Arial"/>
            </a:endParaRPr>
          </a:p>
          <a:p>
            <a:pPr>
              <a:lnSpc>
                <a:spcPct val="100000"/>
              </a:lnSpc>
              <a:buNone/>
            </a:pPr>
            <a:r>
              <a:rPr b="0" lang="en-US" sz="1000" spc="-1" strike="noStrike">
                <a:solidFill>
                  <a:srgbClr val="ffffff"/>
                </a:solidFill>
                <a:latin typeface="Arial"/>
              </a:rPr>
              <a:t>3. Local storage – store the user information</a:t>
            </a:r>
            <a:endParaRPr b="0" lang="en-US" sz="1000" spc="-1" strike="noStrike">
              <a:latin typeface="Arial"/>
            </a:endParaRPr>
          </a:p>
          <a:p>
            <a:pPr>
              <a:lnSpc>
                <a:spcPct val="100000"/>
              </a:lnSpc>
              <a:buNone/>
            </a:pPr>
            <a:endParaRPr b="0" lang="en-US" sz="1000" spc="-1" strike="noStrike">
              <a:latin typeface="Arial"/>
            </a:endParaRPr>
          </a:p>
          <a:p>
            <a:pPr>
              <a:lnSpc>
                <a:spcPct val="100000"/>
              </a:lnSpc>
              <a:buNone/>
            </a:pPr>
            <a:r>
              <a:rPr b="0" lang="en-US" sz="1000" spc="-1" strike="noStrike">
                <a:solidFill>
                  <a:srgbClr val="ffffff"/>
                </a:solidFill>
                <a:latin typeface="Arial"/>
              </a:rPr>
              <a:t>4. Handle strings</a:t>
            </a:r>
            <a:endParaRPr b="0" lang="en-US" sz="1000" spc="-1" strike="noStrike">
              <a:latin typeface="Arial"/>
            </a:endParaRPr>
          </a:p>
          <a:p>
            <a:pPr>
              <a:lnSpc>
                <a:spcPct val="100000"/>
              </a:lnSpc>
              <a:buNone/>
            </a:pPr>
            <a:endParaRPr b="0" lang="en-US" sz="1000" spc="-1" strike="noStrike">
              <a:latin typeface="Arial"/>
            </a:endParaRPr>
          </a:p>
          <a:p>
            <a:pPr>
              <a:lnSpc>
                <a:spcPct val="100000"/>
              </a:lnSpc>
              <a:buNone/>
            </a:pPr>
            <a:r>
              <a:rPr b="0" lang="en-US" sz="1000" spc="-1" strike="noStrike">
                <a:solidFill>
                  <a:srgbClr val="ffffff"/>
                </a:solidFill>
                <a:latin typeface="Arial"/>
              </a:rPr>
              <a:t>5. Transfer data to excel file</a:t>
            </a:r>
            <a:endParaRPr b="0" lang="en-US" sz="1000" spc="-1" strike="noStrike">
              <a:latin typeface="Arial"/>
            </a:endParaRPr>
          </a:p>
          <a:p>
            <a:pPr>
              <a:lnSpc>
                <a:spcPct val="100000"/>
              </a:lnSpc>
              <a:buNone/>
            </a:pPr>
            <a:endParaRPr b="0" lang="en-US" sz="1100" spc="-1" strike="noStrike">
              <a:latin typeface="Arial"/>
            </a:endParaRPr>
          </a:p>
        </p:txBody>
      </p:sp>
      <p:sp>
        <p:nvSpPr>
          <p:cNvPr id="103" name=""/>
          <p:cNvSpPr/>
          <p:nvPr/>
        </p:nvSpPr>
        <p:spPr>
          <a:xfrm>
            <a:off x="6172200" y="3200400"/>
            <a:ext cx="457200" cy="0"/>
          </a:xfrm>
          <a:prstGeom prst="line">
            <a:avLst/>
          </a:prstGeom>
          <a:ln w="18000">
            <a:solidFill>
              <a:srgbClr val="009bdd"/>
            </a:solidFill>
            <a:round/>
            <a:tailEnd len="med" type="triangle" w="med"/>
          </a:ln>
        </p:spPr>
        <p:style>
          <a:lnRef idx="0"/>
          <a:fillRef idx="0"/>
          <a:effectRef idx="0"/>
          <a:fontRef idx="minor"/>
        </p:style>
      </p:sp>
      <p:sp>
        <p:nvSpPr>
          <p:cNvPr id="104" name=""/>
          <p:cNvSpPr/>
          <p:nvPr/>
        </p:nvSpPr>
        <p:spPr>
          <a:xfrm>
            <a:off x="6172200" y="1828800"/>
            <a:ext cx="457200" cy="0"/>
          </a:xfrm>
          <a:prstGeom prst="line">
            <a:avLst/>
          </a:prstGeom>
          <a:ln w="18000">
            <a:solidFill>
              <a:srgbClr val="009bdd"/>
            </a:solidFill>
            <a:round/>
            <a:tailEnd len="med" type="triangle" w="med"/>
          </a:ln>
        </p:spPr>
        <p:style>
          <a:lnRef idx="0"/>
          <a:fillRef idx="0"/>
          <a:effectRef idx="0"/>
          <a:fontRef idx="minor"/>
        </p:style>
      </p:sp>
      <p:sp>
        <p:nvSpPr>
          <p:cNvPr id="105" name=""/>
          <p:cNvSpPr/>
          <p:nvPr/>
        </p:nvSpPr>
        <p:spPr>
          <a:xfrm>
            <a:off x="6629400" y="3736800"/>
            <a:ext cx="2971800" cy="1063800"/>
          </a:xfrm>
          <a:prstGeom prst="rect">
            <a:avLst/>
          </a:prstGeom>
          <a:solidFill>
            <a:srgbClr val="39b2e5"/>
          </a:solidFill>
          <a:ln w="18000">
            <a:solidFill>
              <a:srgbClr val="009bdd"/>
            </a:solidFill>
            <a:round/>
          </a:ln>
        </p:spPr>
        <p:style>
          <a:lnRef idx="0"/>
          <a:fillRef idx="0"/>
          <a:effectRef idx="0"/>
          <a:fontRef idx="minor"/>
        </p:style>
        <p:txBody>
          <a:bodyPr wrap="none" lIns="90000" rIns="90000" tIns="45000" bIns="45000" anchor="t">
            <a:noAutofit/>
          </a:bodyPr>
          <a:p>
            <a:pPr algn="ctr">
              <a:lnSpc>
                <a:spcPct val="100000"/>
              </a:lnSpc>
              <a:buNone/>
            </a:pPr>
            <a:r>
              <a:rPr b="0" lang="en-US" sz="1300" spc="-1" strike="noStrike">
                <a:solidFill>
                  <a:srgbClr val="ffffff"/>
                </a:solidFill>
                <a:latin typeface="Arial"/>
              </a:rPr>
              <a:t>Table Structures</a:t>
            </a:r>
            <a:r>
              <a:rPr b="0" lang="en-US" sz="1500" spc="-1" strike="noStrike">
                <a:solidFill>
                  <a:srgbClr val="ffffff"/>
                </a:solidFill>
                <a:latin typeface="Arial"/>
              </a:rPr>
              <a:t>:</a:t>
            </a:r>
            <a:endParaRPr b="0" lang="en-US" sz="1500" spc="-1" strike="noStrike">
              <a:latin typeface="Arial"/>
            </a:endParaRPr>
          </a:p>
          <a:p>
            <a:pPr algn="ctr">
              <a:lnSpc>
                <a:spcPct val="100000"/>
              </a:lnSpc>
              <a:buNone/>
            </a:pPr>
            <a:endParaRPr b="0" lang="en-US" sz="1500" spc="-1" strike="noStrike">
              <a:latin typeface="Arial"/>
            </a:endParaRPr>
          </a:p>
          <a:p>
            <a:pPr>
              <a:lnSpc>
                <a:spcPct val="100000"/>
              </a:lnSpc>
              <a:buNone/>
            </a:pPr>
            <a:r>
              <a:rPr b="0" lang="en-US" sz="1000" spc="-1" strike="noStrike">
                <a:solidFill>
                  <a:srgbClr val="ffffff"/>
                </a:solidFill>
                <a:latin typeface="Arial"/>
              </a:rPr>
              <a:t>Keeps the table structures that are </a:t>
            </a:r>
            <a:endParaRPr b="0" lang="en-US" sz="1000" spc="-1" strike="noStrike">
              <a:latin typeface="Arial"/>
            </a:endParaRPr>
          </a:p>
          <a:p>
            <a:pPr>
              <a:lnSpc>
                <a:spcPct val="100000"/>
              </a:lnSpc>
              <a:buNone/>
            </a:pPr>
            <a:r>
              <a:rPr b="0" lang="en-US" sz="1000" spc="-1" strike="noStrike">
                <a:solidFill>
                  <a:srgbClr val="ffffff"/>
                </a:solidFill>
                <a:latin typeface="Arial"/>
              </a:rPr>
              <a:t>used by react-tables via the useDashboard</a:t>
            </a:r>
            <a:endParaRPr b="0" lang="en-US" sz="1000" spc="-1" strike="noStrike">
              <a:latin typeface="Arial"/>
            </a:endParaRPr>
          </a:p>
          <a:p>
            <a:pPr>
              <a:lnSpc>
                <a:spcPct val="100000"/>
              </a:lnSpc>
              <a:buNone/>
            </a:pPr>
            <a:r>
              <a:rPr b="0" lang="en-US" sz="1000" spc="-1" strike="noStrike">
                <a:solidFill>
                  <a:srgbClr val="ffffff"/>
                </a:solidFill>
                <a:latin typeface="Arial"/>
              </a:rPr>
              <a:t>hook</a:t>
            </a:r>
            <a:endParaRPr b="0" lang="en-US" sz="1000" spc="-1" strike="noStrike">
              <a:latin typeface="Arial"/>
            </a:endParaRPr>
          </a:p>
          <a:p>
            <a:pPr>
              <a:lnSpc>
                <a:spcPct val="100000"/>
              </a:lnSpc>
              <a:buNone/>
            </a:pPr>
            <a:endParaRPr b="0" lang="en-US" sz="1100" spc="-1" strike="noStrike">
              <a:latin typeface="Arial"/>
            </a:endParaRPr>
          </a:p>
        </p:txBody>
      </p:sp>
      <p:sp>
        <p:nvSpPr>
          <p:cNvPr id="106" name=""/>
          <p:cNvSpPr/>
          <p:nvPr/>
        </p:nvSpPr>
        <p:spPr>
          <a:xfrm>
            <a:off x="6172200" y="4343400"/>
            <a:ext cx="457200" cy="0"/>
          </a:xfrm>
          <a:prstGeom prst="line">
            <a:avLst/>
          </a:prstGeom>
          <a:ln w="18000">
            <a:solidFill>
              <a:srgbClr val="009bdd"/>
            </a:solidFill>
            <a:round/>
            <a:tailEnd len="med" type="triangle" w="med"/>
          </a:ln>
        </p:spPr>
        <p:style>
          <a:lnRef idx="0"/>
          <a:fillRef idx="0"/>
          <a:effectRef idx="0"/>
          <a:fontRef idx="minor"/>
        </p:style>
      </p:sp>
      <p:sp>
        <p:nvSpPr>
          <p:cNvPr id="107" name=""/>
          <p:cNvSpPr/>
          <p:nvPr/>
        </p:nvSpPr>
        <p:spPr>
          <a:xfrm>
            <a:off x="6629400" y="914400"/>
            <a:ext cx="2971800" cy="2514600"/>
          </a:xfrm>
          <a:prstGeom prst="rect">
            <a:avLst/>
          </a:prstGeom>
          <a:solidFill>
            <a:srgbClr val="39b2e5"/>
          </a:solidFill>
          <a:ln w="18000">
            <a:solidFill>
              <a:srgbClr val="009bdd"/>
            </a:solidFill>
            <a:round/>
          </a:ln>
        </p:spPr>
        <p:style>
          <a:lnRef idx="0"/>
          <a:fillRef idx="0"/>
          <a:effectRef idx="0"/>
          <a:fontRef idx="minor"/>
        </p:style>
        <p:txBody>
          <a:bodyPr wrap="none" lIns="90000" rIns="90000" tIns="45000" bIns="45000" anchor="t">
            <a:noAutofit/>
          </a:bodyPr>
          <a:p>
            <a:pPr algn="ctr">
              <a:lnSpc>
                <a:spcPct val="100000"/>
              </a:lnSpc>
              <a:buNone/>
            </a:pPr>
            <a:r>
              <a:rPr b="0" lang="en-US" sz="1300" spc="-1" strike="noStrike">
                <a:solidFill>
                  <a:srgbClr val="ffffff"/>
                </a:solidFill>
                <a:latin typeface="Arial"/>
              </a:rPr>
              <a:t>Utils</a:t>
            </a:r>
            <a:r>
              <a:rPr b="0" lang="en-US" sz="1500" spc="-1" strike="noStrike">
                <a:solidFill>
                  <a:srgbClr val="ffffff"/>
                </a:solidFill>
                <a:latin typeface="Arial"/>
              </a:rPr>
              <a:t>:</a:t>
            </a:r>
            <a:endParaRPr b="0" lang="en-US" sz="1500" spc="-1" strike="noStrike">
              <a:latin typeface="Arial"/>
            </a:endParaRPr>
          </a:p>
          <a:p>
            <a:pPr algn="ctr">
              <a:lnSpc>
                <a:spcPct val="100000"/>
              </a:lnSpc>
              <a:buNone/>
            </a:pPr>
            <a:endParaRPr b="0" lang="en-US" sz="1500" spc="-1" strike="noStrike">
              <a:latin typeface="Arial"/>
            </a:endParaRPr>
          </a:p>
          <a:p>
            <a:pPr>
              <a:lnSpc>
                <a:spcPct val="100000"/>
              </a:lnSpc>
              <a:buNone/>
            </a:pPr>
            <a:r>
              <a:rPr b="0" lang="en-US" sz="1000" spc="-1" strike="noStrike">
                <a:solidFill>
                  <a:srgbClr val="ffffff"/>
                </a:solidFill>
                <a:latin typeface="Arial"/>
              </a:rPr>
              <a:t>Utility functions that are responsible to handle:</a:t>
            </a:r>
            <a:br>
              <a:rPr sz="1000"/>
            </a:br>
            <a:br>
              <a:rPr sz="1000"/>
            </a:br>
            <a:r>
              <a:rPr b="0" lang="en-US" sz="1000" spc="-1" strike="noStrike">
                <a:solidFill>
                  <a:srgbClr val="ffffff"/>
                </a:solidFill>
                <a:latin typeface="Arial"/>
              </a:rPr>
              <a:t>1. Data in the forms – checks for correct data and</a:t>
            </a:r>
            <a:endParaRPr b="0" lang="en-US" sz="1000" spc="-1" strike="noStrike">
              <a:latin typeface="Arial"/>
            </a:endParaRPr>
          </a:p>
          <a:p>
            <a:pPr>
              <a:lnSpc>
                <a:spcPct val="100000"/>
              </a:lnSpc>
              <a:buNone/>
            </a:pPr>
            <a:r>
              <a:rPr b="0" lang="en-US" sz="1000" spc="-1" strike="noStrike">
                <a:solidFill>
                  <a:srgbClr val="ffffff"/>
                </a:solidFill>
                <a:latin typeface="Arial"/>
              </a:rPr>
              <a:t>and correct the data where applicable</a:t>
            </a:r>
            <a:endParaRPr b="0" lang="en-US" sz="1000" spc="-1" strike="noStrike">
              <a:latin typeface="Arial"/>
            </a:endParaRPr>
          </a:p>
          <a:p>
            <a:pPr>
              <a:lnSpc>
                <a:spcPct val="100000"/>
              </a:lnSpc>
              <a:buNone/>
            </a:pPr>
            <a:endParaRPr b="0" lang="en-US" sz="1000" spc="-1" strike="noStrike">
              <a:latin typeface="Arial"/>
            </a:endParaRPr>
          </a:p>
          <a:p>
            <a:pPr>
              <a:lnSpc>
                <a:spcPct val="100000"/>
              </a:lnSpc>
              <a:buNone/>
            </a:pPr>
            <a:r>
              <a:rPr b="0" lang="en-US" sz="1000" spc="-1" strike="noStrike">
                <a:solidFill>
                  <a:srgbClr val="ffffff"/>
                </a:solidFill>
                <a:latin typeface="Arial"/>
              </a:rPr>
              <a:t>2. Format date/time</a:t>
            </a:r>
            <a:endParaRPr b="0" lang="en-US" sz="1000" spc="-1" strike="noStrike">
              <a:latin typeface="Arial"/>
            </a:endParaRPr>
          </a:p>
          <a:p>
            <a:pPr>
              <a:lnSpc>
                <a:spcPct val="100000"/>
              </a:lnSpc>
              <a:buNone/>
            </a:pPr>
            <a:endParaRPr b="0" lang="en-US" sz="1000" spc="-1" strike="noStrike">
              <a:latin typeface="Arial"/>
            </a:endParaRPr>
          </a:p>
          <a:p>
            <a:pPr>
              <a:lnSpc>
                <a:spcPct val="100000"/>
              </a:lnSpc>
              <a:buNone/>
            </a:pPr>
            <a:r>
              <a:rPr b="0" lang="en-US" sz="1000" spc="-1" strike="noStrike">
                <a:solidFill>
                  <a:srgbClr val="ffffff"/>
                </a:solidFill>
                <a:latin typeface="Arial"/>
              </a:rPr>
              <a:t>3. Local storage – store the user information</a:t>
            </a:r>
            <a:endParaRPr b="0" lang="en-US" sz="1000" spc="-1" strike="noStrike">
              <a:latin typeface="Arial"/>
            </a:endParaRPr>
          </a:p>
          <a:p>
            <a:pPr>
              <a:lnSpc>
                <a:spcPct val="100000"/>
              </a:lnSpc>
              <a:buNone/>
            </a:pPr>
            <a:endParaRPr b="0" lang="en-US" sz="1000" spc="-1" strike="noStrike">
              <a:latin typeface="Arial"/>
            </a:endParaRPr>
          </a:p>
          <a:p>
            <a:pPr>
              <a:lnSpc>
                <a:spcPct val="100000"/>
              </a:lnSpc>
              <a:buNone/>
            </a:pPr>
            <a:r>
              <a:rPr b="0" lang="en-US" sz="1000" spc="-1" strike="noStrike">
                <a:solidFill>
                  <a:srgbClr val="ffffff"/>
                </a:solidFill>
                <a:latin typeface="Arial"/>
              </a:rPr>
              <a:t>4. Handle strings</a:t>
            </a:r>
            <a:endParaRPr b="0" lang="en-US" sz="1000" spc="-1" strike="noStrike">
              <a:latin typeface="Arial"/>
            </a:endParaRPr>
          </a:p>
          <a:p>
            <a:pPr>
              <a:lnSpc>
                <a:spcPct val="100000"/>
              </a:lnSpc>
              <a:buNone/>
            </a:pPr>
            <a:endParaRPr b="0" lang="en-US" sz="1000" spc="-1" strike="noStrike">
              <a:latin typeface="Arial"/>
            </a:endParaRPr>
          </a:p>
          <a:p>
            <a:pPr>
              <a:lnSpc>
                <a:spcPct val="100000"/>
              </a:lnSpc>
              <a:buNone/>
            </a:pPr>
            <a:r>
              <a:rPr b="0" lang="en-US" sz="1000" spc="-1" strike="noStrike">
                <a:solidFill>
                  <a:srgbClr val="ffffff"/>
                </a:solidFill>
                <a:latin typeface="Arial"/>
              </a:rPr>
              <a:t>5. Transfer data to excel file</a:t>
            </a:r>
            <a:endParaRPr b="0" lang="en-US" sz="1000" spc="-1" strike="noStrike">
              <a:latin typeface="Arial"/>
            </a:endParaRPr>
          </a:p>
          <a:p>
            <a:pPr>
              <a:lnSpc>
                <a:spcPct val="100000"/>
              </a:lnSpc>
              <a:buNone/>
            </a:pPr>
            <a:endParaRPr b="0" lang="en-US" sz="1100" spc="-1" strike="noStrike">
              <a:latin typeface="Arial"/>
            </a:endParaRPr>
          </a:p>
        </p:txBody>
      </p:sp>
      <p:sp>
        <p:nvSpPr>
          <p:cNvPr id="4" name="PlaceHolder 3"/>
          <p:cNvSpPr>
            <a:spLocks noGrp="1"/>
          </p:cNvSpPr>
          <p:nvPr>
            <p:ph type="ftr" idx="2"/>
          </p:nvPr>
        </p:nvSpPr>
        <p:spPr/>
        <p:txBody>
          <a:bodyPr/>
          <a:p>
            <a:r>
              <a:t>"Plan B" Application - Nikolay Dimov </a:t>
            </a: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Contexts</a:t>
            </a:r>
            <a:endParaRPr b="0" lang="en-US" sz="3300" spc="-1" strike="noStrike">
              <a:solidFill>
                <a:srgbClr val="ffffff"/>
              </a:solidFill>
              <a:latin typeface="Arial"/>
            </a:endParaRPr>
          </a:p>
        </p:txBody>
      </p:sp>
      <p:sp>
        <p:nvSpPr>
          <p:cNvPr id="109" name="PlaceHolder 2"/>
          <p:cNvSpPr>
            <a:spLocks noGrp="1"/>
          </p:cNvSpPr>
          <p:nvPr>
            <p:ph/>
          </p:nvPr>
        </p:nvSpPr>
        <p:spPr>
          <a:xfrm>
            <a:off x="360000" y="1080000"/>
            <a:ext cx="9360000" cy="3600000"/>
          </a:xfrm>
          <a:prstGeom prst="rect">
            <a:avLst/>
          </a:prstGeom>
          <a:noFill/>
          <a:ln w="0">
            <a:noFill/>
          </a:ln>
          <a:effectLst>
            <a:outerShdw dist="0" dir="0" blurRad="0" rotWithShape="0">
              <a:srgbClr val="000000"/>
            </a:outerShdw>
          </a:effectLst>
        </p:spPr>
        <p:txBody>
          <a:bodyPr lIns="0" rIns="0" tIns="0" bIns="0" anchor="t">
            <a:noAutofit/>
          </a:bodyPr>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lgn="ctr">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lgn="ctr">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p:txBody>
      </p:sp>
      <p:sp>
        <p:nvSpPr>
          <p:cNvPr id="110" name=""/>
          <p:cNvSpPr/>
          <p:nvPr/>
        </p:nvSpPr>
        <p:spPr>
          <a:xfrm>
            <a:off x="1371600" y="1708200"/>
            <a:ext cx="2971800" cy="2971800"/>
          </a:xfrm>
          <a:prstGeom prst="rect">
            <a:avLst/>
          </a:prstGeom>
          <a:solidFill>
            <a:srgbClr val="39b2e5"/>
          </a:solidFill>
          <a:ln w="18000">
            <a:solidFill>
              <a:srgbClr val="009bdd"/>
            </a:solidFill>
            <a:round/>
          </a:ln>
        </p:spPr>
        <p:style>
          <a:lnRef idx="0"/>
          <a:fillRef idx="0"/>
          <a:effectRef idx="0"/>
          <a:fontRef idx="minor"/>
        </p:style>
        <p:txBody>
          <a:bodyPr wrap="none" lIns="90000" rIns="90000" tIns="45000" bIns="45000" anchor="t">
            <a:noAutofit/>
          </a:bodyPr>
          <a:p>
            <a:pPr algn="ctr">
              <a:lnSpc>
                <a:spcPct val="100000"/>
              </a:lnSpc>
              <a:buNone/>
            </a:pPr>
            <a:r>
              <a:rPr b="1" lang="en-US" sz="1300" spc="-1" strike="noStrike">
                <a:solidFill>
                  <a:srgbClr val="ffffff"/>
                </a:solidFill>
                <a:latin typeface="Arial"/>
              </a:rPr>
              <a:t>Global Context</a:t>
            </a:r>
            <a:r>
              <a:rPr b="1" lang="en-US" sz="1500" spc="-1" strike="noStrike">
                <a:solidFill>
                  <a:srgbClr val="ffffff"/>
                </a:solidFill>
                <a:latin typeface="Arial"/>
              </a:rPr>
              <a:t>:</a:t>
            </a:r>
            <a:endParaRPr b="0" lang="en-US" sz="1500" spc="-1" strike="noStrike">
              <a:latin typeface="Arial"/>
            </a:endParaRPr>
          </a:p>
          <a:p>
            <a:pPr algn="ctr">
              <a:lnSpc>
                <a:spcPct val="100000"/>
              </a:lnSpc>
              <a:buNone/>
            </a:pPr>
            <a:endParaRPr b="0" lang="en-US" sz="1500" spc="-1" strike="noStrike">
              <a:latin typeface="Arial"/>
            </a:endParaRPr>
          </a:p>
          <a:p>
            <a:pPr>
              <a:lnSpc>
                <a:spcPct val="100000"/>
              </a:lnSpc>
              <a:buNone/>
            </a:pPr>
            <a:r>
              <a:rPr b="1" lang="en-US" sz="1000" spc="-1" strike="noStrike">
                <a:solidFill>
                  <a:srgbClr val="ffffff"/>
                </a:solidFill>
                <a:latin typeface="Arial"/>
              </a:rPr>
              <a:t>1. Keeps data regarding the user state</a:t>
            </a:r>
            <a:endParaRPr b="0" lang="en-US" sz="1000" spc="-1" strike="noStrike">
              <a:latin typeface="Arial"/>
            </a:endParaRPr>
          </a:p>
          <a:p>
            <a:pPr>
              <a:lnSpc>
                <a:spcPct val="100000"/>
              </a:lnSpc>
              <a:buNone/>
            </a:pPr>
            <a:endParaRPr b="0" lang="en-US" sz="1000" spc="-1" strike="noStrike">
              <a:latin typeface="Arial"/>
            </a:endParaRPr>
          </a:p>
          <a:p>
            <a:pPr>
              <a:lnSpc>
                <a:spcPct val="100000"/>
              </a:lnSpc>
              <a:buNone/>
            </a:pPr>
            <a:r>
              <a:rPr b="1" lang="en-US" sz="1000" spc="-1" strike="noStrike">
                <a:solidFill>
                  <a:srgbClr val="ffffff"/>
                </a:solidFill>
                <a:latin typeface="Arial"/>
              </a:rPr>
              <a:t>2. Keeps the functions that the application</a:t>
            </a:r>
            <a:endParaRPr b="0" lang="en-US" sz="1000" spc="-1" strike="noStrike">
              <a:latin typeface="Arial"/>
            </a:endParaRPr>
          </a:p>
          <a:p>
            <a:pPr>
              <a:lnSpc>
                <a:spcPct val="100000"/>
              </a:lnSpc>
              <a:buNone/>
            </a:pPr>
            <a:r>
              <a:rPr b="1" lang="en-US" sz="1000" spc="-1" strike="noStrike">
                <a:solidFill>
                  <a:srgbClr val="ffffff"/>
                </a:solidFill>
                <a:latin typeface="Arial"/>
              </a:rPr>
              <a:t>needs in order to iterate over the user state</a:t>
            </a:r>
            <a:endParaRPr b="0" lang="en-US" sz="1000" spc="-1" strike="noStrike">
              <a:latin typeface="Arial"/>
            </a:endParaRPr>
          </a:p>
          <a:p>
            <a:pPr>
              <a:lnSpc>
                <a:spcPct val="100000"/>
              </a:lnSpc>
              <a:buNone/>
            </a:pPr>
            <a:endParaRPr b="0" lang="en-US" sz="1000" spc="-1" strike="noStrike">
              <a:latin typeface="Arial"/>
            </a:endParaRPr>
          </a:p>
          <a:p>
            <a:pPr>
              <a:lnSpc>
                <a:spcPct val="100000"/>
              </a:lnSpc>
              <a:buNone/>
            </a:pPr>
            <a:r>
              <a:rPr b="1" lang="en-US" sz="1000" spc="-1" strike="noStrike">
                <a:solidFill>
                  <a:srgbClr val="ffffff"/>
                </a:solidFill>
                <a:latin typeface="Arial"/>
              </a:rPr>
              <a:t>3. Keeps information regarding the state </a:t>
            </a:r>
            <a:endParaRPr b="0" lang="en-US" sz="1000" spc="-1" strike="noStrike">
              <a:latin typeface="Arial"/>
            </a:endParaRPr>
          </a:p>
          <a:p>
            <a:pPr>
              <a:lnSpc>
                <a:spcPct val="100000"/>
              </a:lnSpc>
              <a:buNone/>
            </a:pPr>
            <a:r>
              <a:rPr b="1" lang="en-US" sz="1000" spc="-1" strike="noStrike">
                <a:solidFill>
                  <a:srgbClr val="ffffff"/>
                </a:solidFill>
                <a:latin typeface="Arial"/>
              </a:rPr>
              <a:t>of error messages in the application</a:t>
            </a:r>
            <a:endParaRPr b="0" lang="en-US" sz="1000" spc="-1" strike="noStrike">
              <a:latin typeface="Arial"/>
            </a:endParaRPr>
          </a:p>
          <a:p>
            <a:pPr>
              <a:lnSpc>
                <a:spcPct val="100000"/>
              </a:lnSpc>
              <a:buNone/>
            </a:pPr>
            <a:endParaRPr b="0" lang="en-US" sz="1000" spc="-1" strike="noStrike">
              <a:latin typeface="Arial"/>
            </a:endParaRPr>
          </a:p>
          <a:p>
            <a:pPr>
              <a:lnSpc>
                <a:spcPct val="100000"/>
              </a:lnSpc>
              <a:buNone/>
            </a:pPr>
            <a:r>
              <a:rPr b="1" lang="en-US" sz="1000" spc="-1" strike="noStrike">
                <a:solidFill>
                  <a:srgbClr val="ffffff"/>
                </a:solidFill>
                <a:latin typeface="Arial"/>
              </a:rPr>
              <a:t>4. Keeps information regarding form fields </a:t>
            </a:r>
            <a:endParaRPr b="0" lang="en-US" sz="1000" spc="-1" strike="noStrike">
              <a:latin typeface="Arial"/>
            </a:endParaRPr>
          </a:p>
          <a:p>
            <a:pPr>
              <a:lnSpc>
                <a:spcPct val="100000"/>
              </a:lnSpc>
              <a:buNone/>
            </a:pPr>
            <a:r>
              <a:rPr b="1" lang="en-US" sz="1000" spc="-1" strike="noStrike">
                <a:solidFill>
                  <a:srgbClr val="ffffff"/>
                </a:solidFill>
                <a:latin typeface="Arial"/>
              </a:rPr>
              <a:t>that are marked as wrongly populated</a:t>
            </a:r>
            <a:endParaRPr b="0" lang="en-US" sz="1000" spc="-1" strike="noStrike">
              <a:latin typeface="Arial"/>
            </a:endParaRPr>
          </a:p>
          <a:p>
            <a:pPr>
              <a:lnSpc>
                <a:spcPct val="100000"/>
              </a:lnSpc>
              <a:buNone/>
            </a:pPr>
            <a:endParaRPr b="0" lang="en-US" sz="1000" spc="-1" strike="noStrike">
              <a:latin typeface="Arial"/>
            </a:endParaRPr>
          </a:p>
          <a:p>
            <a:pPr>
              <a:lnSpc>
                <a:spcPct val="100000"/>
              </a:lnSpc>
              <a:buNone/>
            </a:pPr>
            <a:r>
              <a:rPr b="1" lang="en-US" sz="1000" spc="-1" strike="noStrike">
                <a:solidFill>
                  <a:srgbClr val="ffffff"/>
                </a:solidFill>
                <a:latin typeface="Arial"/>
              </a:rPr>
              <a:t>5. Keeps the functions necessary to handle the </a:t>
            </a:r>
            <a:endParaRPr b="0" lang="en-US" sz="1000" spc="-1" strike="noStrike">
              <a:latin typeface="Arial"/>
            </a:endParaRPr>
          </a:p>
          <a:p>
            <a:pPr>
              <a:lnSpc>
                <a:spcPct val="100000"/>
              </a:lnSpc>
              <a:buNone/>
            </a:pPr>
            <a:r>
              <a:rPr b="1" lang="en-US" sz="1000" spc="-1" strike="noStrike">
                <a:solidFill>
                  <a:srgbClr val="ffffff"/>
                </a:solidFill>
                <a:latin typeface="Arial"/>
              </a:rPr>
              <a:t>States in points 3 and 4</a:t>
            </a:r>
            <a:endParaRPr b="0" lang="en-US" sz="1000" spc="-1" strike="noStrike">
              <a:latin typeface="Arial"/>
            </a:endParaRPr>
          </a:p>
          <a:p>
            <a:pPr>
              <a:lnSpc>
                <a:spcPct val="100000"/>
              </a:lnSpc>
              <a:buNone/>
            </a:pPr>
            <a:endParaRPr b="0" lang="en-US" sz="1000" spc="-1" strike="noStrike">
              <a:latin typeface="Arial"/>
            </a:endParaRPr>
          </a:p>
          <a:p>
            <a:pPr>
              <a:lnSpc>
                <a:spcPct val="100000"/>
              </a:lnSpc>
              <a:buNone/>
            </a:pPr>
            <a:r>
              <a:rPr b="1" lang="en-US" sz="1000" spc="-1" strike="noStrike">
                <a:solidFill>
                  <a:srgbClr val="ffffff"/>
                </a:solidFill>
                <a:latin typeface="Arial"/>
              </a:rPr>
              <a:t>6. The whole app has access to it</a:t>
            </a:r>
            <a:endParaRPr b="0" lang="en-US" sz="1000" spc="-1" strike="noStrike">
              <a:latin typeface="Arial"/>
            </a:endParaRPr>
          </a:p>
        </p:txBody>
      </p:sp>
      <p:sp>
        <p:nvSpPr>
          <p:cNvPr id="111" name=""/>
          <p:cNvSpPr/>
          <p:nvPr/>
        </p:nvSpPr>
        <p:spPr>
          <a:xfrm>
            <a:off x="5715000" y="1708200"/>
            <a:ext cx="2971800" cy="2971800"/>
          </a:xfrm>
          <a:prstGeom prst="rect">
            <a:avLst/>
          </a:prstGeom>
          <a:solidFill>
            <a:srgbClr val="39b2e5"/>
          </a:solidFill>
          <a:ln w="18000">
            <a:solidFill>
              <a:srgbClr val="009bdd"/>
            </a:solidFill>
            <a:round/>
          </a:ln>
        </p:spPr>
        <p:style>
          <a:lnRef idx="0"/>
          <a:fillRef idx="0"/>
          <a:effectRef idx="0"/>
          <a:fontRef idx="minor"/>
        </p:style>
        <p:txBody>
          <a:bodyPr wrap="none" lIns="90000" rIns="90000" tIns="45000" bIns="45000" anchor="t">
            <a:noAutofit/>
          </a:bodyPr>
          <a:p>
            <a:pPr algn="ctr">
              <a:lnSpc>
                <a:spcPct val="100000"/>
              </a:lnSpc>
              <a:buNone/>
            </a:pPr>
            <a:r>
              <a:rPr b="1" lang="en-US" sz="1300" spc="-1" strike="noStrike">
                <a:solidFill>
                  <a:srgbClr val="ffffff"/>
                </a:solidFill>
                <a:latin typeface="Arial"/>
              </a:rPr>
              <a:t>Dashboard Context</a:t>
            </a:r>
            <a:r>
              <a:rPr b="1" lang="en-US" sz="1500" spc="-1" strike="noStrike">
                <a:solidFill>
                  <a:srgbClr val="ffffff"/>
                </a:solidFill>
                <a:latin typeface="Arial"/>
              </a:rPr>
              <a:t>:</a:t>
            </a:r>
            <a:endParaRPr b="0" lang="en-US" sz="1500" spc="-1" strike="noStrike">
              <a:latin typeface="Arial"/>
            </a:endParaRPr>
          </a:p>
          <a:p>
            <a:pPr algn="ctr">
              <a:lnSpc>
                <a:spcPct val="100000"/>
              </a:lnSpc>
              <a:buNone/>
            </a:pPr>
            <a:endParaRPr b="0" lang="en-US" sz="1500" spc="-1" strike="noStrike">
              <a:latin typeface="Arial"/>
            </a:endParaRPr>
          </a:p>
          <a:p>
            <a:pPr>
              <a:lnSpc>
                <a:spcPct val="100000"/>
              </a:lnSpc>
              <a:buNone/>
            </a:pPr>
            <a:r>
              <a:rPr b="1" lang="en-US" sz="1000" spc="-1" strike="noStrike">
                <a:solidFill>
                  <a:srgbClr val="ffffff"/>
                </a:solidFill>
                <a:latin typeface="Arial"/>
              </a:rPr>
              <a:t>1. Keeps information what type is the current</a:t>
            </a:r>
            <a:endParaRPr b="0" lang="en-US" sz="1000" spc="-1" strike="noStrike">
              <a:latin typeface="Arial"/>
            </a:endParaRPr>
          </a:p>
          <a:p>
            <a:pPr>
              <a:lnSpc>
                <a:spcPct val="100000"/>
              </a:lnSpc>
              <a:buNone/>
            </a:pPr>
            <a:r>
              <a:rPr b="1" lang="en-US" sz="1000" spc="-1" strike="noStrike">
                <a:solidFill>
                  <a:srgbClr val="ffffff"/>
                </a:solidFill>
                <a:latin typeface="Arial"/>
              </a:rPr>
              <a:t>Dashboard – “user”, “admin”, “roles”, </a:t>
            </a:r>
            <a:endParaRPr b="0" lang="en-US" sz="1000" spc="-1" strike="noStrike">
              <a:latin typeface="Arial"/>
            </a:endParaRPr>
          </a:p>
          <a:p>
            <a:pPr>
              <a:lnSpc>
                <a:spcPct val="100000"/>
              </a:lnSpc>
              <a:buNone/>
            </a:pPr>
            <a:r>
              <a:rPr b="1" lang="en-US" sz="1000" spc="-1" strike="noStrike">
                <a:solidFill>
                  <a:srgbClr val="ffffff"/>
                </a:solidFill>
                <a:latin typeface="Arial"/>
              </a:rPr>
              <a:t>“</a:t>
            </a:r>
            <a:r>
              <a:rPr b="1" lang="en-US" sz="1000" spc="-1" strike="noStrike">
                <a:solidFill>
                  <a:srgbClr val="ffffff"/>
                </a:solidFill>
                <a:latin typeface="Arial"/>
              </a:rPr>
              <a:t>statuses”, “workflows”, “subjects” as well as </a:t>
            </a:r>
            <a:endParaRPr b="0" lang="en-US" sz="1000" spc="-1" strike="noStrike">
              <a:latin typeface="Arial"/>
            </a:endParaRPr>
          </a:p>
          <a:p>
            <a:pPr>
              <a:lnSpc>
                <a:spcPct val="100000"/>
              </a:lnSpc>
              <a:buNone/>
            </a:pPr>
            <a:r>
              <a:rPr b="1" lang="en-US" sz="1000" spc="-1" strike="noStrike">
                <a:solidFill>
                  <a:srgbClr val="ffffff"/>
                </a:solidFill>
                <a:latin typeface="Arial"/>
              </a:rPr>
              <a:t>the functions necessary to determine </a:t>
            </a:r>
            <a:endParaRPr b="0" lang="en-US" sz="1000" spc="-1" strike="noStrike">
              <a:latin typeface="Arial"/>
            </a:endParaRPr>
          </a:p>
          <a:p>
            <a:pPr>
              <a:lnSpc>
                <a:spcPct val="100000"/>
              </a:lnSpc>
              <a:buNone/>
            </a:pPr>
            <a:r>
              <a:rPr b="1" lang="en-US" sz="1000" spc="-1" strike="noStrike">
                <a:solidFill>
                  <a:srgbClr val="ffffff"/>
                </a:solidFill>
                <a:latin typeface="Arial"/>
              </a:rPr>
              <a:t>and change the table structure based </a:t>
            </a:r>
            <a:endParaRPr b="0" lang="en-US" sz="1000" spc="-1" strike="noStrike">
              <a:latin typeface="Arial"/>
            </a:endParaRPr>
          </a:p>
          <a:p>
            <a:pPr>
              <a:lnSpc>
                <a:spcPct val="100000"/>
              </a:lnSpc>
              <a:buNone/>
            </a:pPr>
            <a:r>
              <a:rPr b="1" lang="en-US" sz="1000" spc="-1" strike="noStrike">
                <a:solidFill>
                  <a:srgbClr val="ffffff"/>
                </a:solidFill>
                <a:latin typeface="Arial"/>
              </a:rPr>
              <a:t>on the dashboard type.</a:t>
            </a:r>
            <a:endParaRPr b="0" lang="en-US" sz="1000" spc="-1" strike="noStrike">
              <a:latin typeface="Arial"/>
            </a:endParaRPr>
          </a:p>
          <a:p>
            <a:pPr>
              <a:lnSpc>
                <a:spcPct val="100000"/>
              </a:lnSpc>
              <a:buNone/>
            </a:pPr>
            <a:endParaRPr b="0" lang="en-US" sz="1000" spc="-1" strike="noStrike">
              <a:latin typeface="Arial"/>
            </a:endParaRPr>
          </a:p>
          <a:p>
            <a:pPr>
              <a:lnSpc>
                <a:spcPct val="100000"/>
              </a:lnSpc>
              <a:buNone/>
            </a:pPr>
            <a:r>
              <a:rPr b="1" lang="en-US" sz="1000" spc="-1" strike="noStrike">
                <a:solidFill>
                  <a:srgbClr val="ffffff"/>
                </a:solidFill>
                <a:latin typeface="Arial"/>
              </a:rPr>
              <a:t>2. Keeps the function that process</a:t>
            </a:r>
            <a:endParaRPr b="0" lang="en-US" sz="1000" spc="-1" strike="noStrike">
              <a:latin typeface="Arial"/>
            </a:endParaRPr>
          </a:p>
          <a:p>
            <a:pPr>
              <a:lnSpc>
                <a:spcPct val="100000"/>
              </a:lnSpc>
              <a:buNone/>
            </a:pPr>
            <a:r>
              <a:rPr b="1" lang="en-US" sz="1000" spc="-1" strike="noStrike">
                <a:solidFill>
                  <a:srgbClr val="ffffff"/>
                </a:solidFill>
                <a:latin typeface="Arial"/>
              </a:rPr>
              <a:t>the dashboard raw data from the server before </a:t>
            </a:r>
            <a:endParaRPr b="0" lang="en-US" sz="1000" spc="-1" strike="noStrike">
              <a:latin typeface="Arial"/>
            </a:endParaRPr>
          </a:p>
          <a:p>
            <a:pPr>
              <a:lnSpc>
                <a:spcPct val="100000"/>
              </a:lnSpc>
              <a:buNone/>
            </a:pPr>
            <a:r>
              <a:rPr b="1" lang="en-US" sz="1000" spc="-1" strike="noStrike">
                <a:solidFill>
                  <a:srgbClr val="ffffff"/>
                </a:solidFill>
                <a:latin typeface="Arial"/>
              </a:rPr>
              <a:t>it is rendered</a:t>
            </a:r>
            <a:endParaRPr b="0" lang="en-US" sz="1000" spc="-1" strike="noStrike">
              <a:latin typeface="Arial"/>
            </a:endParaRPr>
          </a:p>
          <a:p>
            <a:pPr>
              <a:lnSpc>
                <a:spcPct val="100000"/>
              </a:lnSpc>
              <a:buNone/>
            </a:pPr>
            <a:endParaRPr b="0" lang="en-US" sz="1000" spc="-1" strike="noStrike">
              <a:latin typeface="Arial"/>
            </a:endParaRPr>
          </a:p>
          <a:p>
            <a:pPr>
              <a:lnSpc>
                <a:spcPct val="100000"/>
              </a:lnSpc>
              <a:buNone/>
            </a:pPr>
            <a:r>
              <a:rPr b="1" lang="en-US" sz="1000" spc="-1" strike="noStrike">
                <a:solidFill>
                  <a:srgbClr val="ffffff"/>
                </a:solidFill>
                <a:latin typeface="Arial"/>
              </a:rPr>
              <a:t>3. Keeps the necessary functions from </a:t>
            </a:r>
            <a:endParaRPr b="0" lang="en-US" sz="1000" spc="-1" strike="noStrike">
              <a:latin typeface="Arial"/>
            </a:endParaRPr>
          </a:p>
          <a:p>
            <a:pPr>
              <a:lnSpc>
                <a:spcPct val="100000"/>
              </a:lnSpc>
              <a:buNone/>
            </a:pPr>
            <a:r>
              <a:rPr b="1" lang="en-US" sz="1000" spc="-1" strike="noStrike">
                <a:solidFill>
                  <a:srgbClr val="ffffff"/>
                </a:solidFill>
                <a:latin typeface="Arial"/>
              </a:rPr>
              <a:t>react-table that are responsible to prepare data</a:t>
            </a:r>
            <a:endParaRPr b="0" lang="en-US" sz="1000" spc="-1" strike="noStrike">
              <a:latin typeface="Arial"/>
            </a:endParaRPr>
          </a:p>
          <a:p>
            <a:pPr>
              <a:lnSpc>
                <a:spcPct val="100000"/>
              </a:lnSpc>
              <a:buNone/>
            </a:pPr>
            <a:r>
              <a:rPr b="1" lang="en-US" sz="1000" spc="-1" strike="noStrike">
                <a:solidFill>
                  <a:srgbClr val="ffffff"/>
                </a:solidFill>
                <a:latin typeface="Arial"/>
              </a:rPr>
              <a:t>for rendering in the table</a:t>
            </a:r>
            <a:endParaRPr b="0" lang="en-US" sz="1000" spc="-1" strike="noStrike">
              <a:latin typeface="Arial"/>
            </a:endParaRPr>
          </a:p>
        </p:txBody>
      </p:sp>
      <p:sp>
        <p:nvSpPr>
          <p:cNvPr id="4" name="PlaceHolder 3"/>
          <p:cNvSpPr>
            <a:spLocks noGrp="1"/>
          </p:cNvSpPr>
          <p:nvPr>
            <p:ph type="ftr" idx="2"/>
          </p:nvPr>
        </p:nvSpPr>
        <p:spPr/>
        <p:txBody>
          <a:bodyPr/>
          <a:p>
            <a:r>
              <a:t>"Plan B" Application - Nikolay Dimov </a:t>
            </a: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Functionality explained - </a:t>
            </a:r>
            <a:r>
              <a:rPr b="1" lang="en-US" sz="3300" spc="-1" strike="noStrike">
                <a:solidFill>
                  <a:srgbClr val="ffffff"/>
                </a:solidFill>
                <a:latin typeface="Arial"/>
              </a:rPr>
              <a:t>Dashboard</a:t>
            </a:r>
            <a:endParaRPr b="0" lang="en-US" sz="3300" spc="-1" strike="noStrike">
              <a:solidFill>
                <a:srgbClr val="ffffff"/>
              </a:solidFill>
              <a:latin typeface="Arial"/>
            </a:endParaRPr>
          </a:p>
        </p:txBody>
      </p:sp>
      <p:sp>
        <p:nvSpPr>
          <p:cNvPr id="113" name="PlaceHolder 2"/>
          <p:cNvSpPr>
            <a:spLocks noGrp="1"/>
          </p:cNvSpPr>
          <p:nvPr>
            <p:ph/>
          </p:nvPr>
        </p:nvSpPr>
        <p:spPr>
          <a:xfrm>
            <a:off x="360000" y="7434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600" spc="-1" strike="noStrike">
                <a:solidFill>
                  <a:srgbClr val="009bdd"/>
                </a:solidFill>
                <a:latin typeface="Arial"/>
              </a:rPr>
              <a:t>In order user to </a:t>
            </a:r>
            <a:r>
              <a:rPr b="1" lang="en-US" sz="1600" spc="-1" strike="noStrike">
                <a:solidFill>
                  <a:srgbClr val="009bdd"/>
                </a:solidFill>
                <a:latin typeface="Arial"/>
              </a:rPr>
              <a:t>register</a:t>
            </a:r>
            <a:r>
              <a:rPr b="0" lang="en-US" sz="1600" spc="-1" strike="noStrike">
                <a:solidFill>
                  <a:srgbClr val="009bdd"/>
                </a:solidFill>
                <a:latin typeface="Arial"/>
              </a:rPr>
              <a:t> – first it has to be created by the Admin. The admin defines user’s role, status – Active/ Inactive and branch number.</a:t>
            </a: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600" spc="-1" strike="noStrike">
                <a:solidFill>
                  <a:srgbClr val="009bdd"/>
                </a:solidFill>
                <a:latin typeface="Arial"/>
              </a:rPr>
              <a:t>Upon successful login the user is redirected to the </a:t>
            </a:r>
            <a:r>
              <a:rPr b="1" lang="en-US" sz="1600" spc="-1" strike="noStrike">
                <a:solidFill>
                  <a:srgbClr val="009bdd"/>
                </a:solidFill>
                <a:latin typeface="Arial"/>
              </a:rPr>
              <a:t>Dashboard page</a:t>
            </a:r>
            <a:r>
              <a:rPr b="0" lang="en-US" sz="1600" spc="-1" strike="noStrike">
                <a:solidFill>
                  <a:srgbClr val="009bdd"/>
                </a:solidFill>
                <a:latin typeface="Arial"/>
              </a:rPr>
              <a:t>. Where all the pending tickets he/ she is responsible to process are presented. </a:t>
            </a: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600" spc="-1" strike="noStrike">
                <a:solidFill>
                  <a:srgbClr val="009bdd"/>
                </a:solidFill>
                <a:latin typeface="Arial"/>
              </a:rPr>
              <a:t>The dashboard has:</a:t>
            </a:r>
            <a:endParaRPr b="0" lang="en-US" sz="16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1" lang="en-US" sz="1600" spc="-1" strike="noStrike">
                <a:solidFill>
                  <a:srgbClr val="009bdd"/>
                </a:solidFill>
                <a:latin typeface="Arial"/>
              </a:rPr>
              <a:t>Search form</a:t>
            </a:r>
            <a:r>
              <a:rPr b="0" lang="en-US" sz="1600" spc="-1" strike="noStrike">
                <a:solidFill>
                  <a:srgbClr val="009bdd"/>
                </a:solidFill>
                <a:latin typeface="Arial"/>
              </a:rPr>
              <a:t> – where the user can search via request to the server</a:t>
            </a:r>
            <a:endParaRPr b="0" lang="en-US" sz="16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1" lang="en-US" sz="1600" spc="-1" strike="noStrike">
                <a:solidFill>
                  <a:srgbClr val="009bdd"/>
                </a:solidFill>
                <a:latin typeface="Arial"/>
              </a:rPr>
              <a:t>Reports buttons </a:t>
            </a:r>
            <a:r>
              <a:rPr b="0" lang="en-US" sz="1600" spc="-1" strike="noStrike">
                <a:solidFill>
                  <a:srgbClr val="009bdd"/>
                </a:solidFill>
                <a:latin typeface="Arial"/>
              </a:rPr>
              <a:t>– where he can display his </a:t>
            </a:r>
            <a:r>
              <a:rPr b="0" i="1" lang="en-US" sz="1600" spc="-1" strike="noStrike">
                <a:solidFill>
                  <a:srgbClr val="009bdd"/>
                </a:solidFill>
                <a:latin typeface="Arial"/>
              </a:rPr>
              <a:t>“Pending Applications”</a:t>
            </a:r>
            <a:r>
              <a:rPr b="0" lang="en-US" sz="1600" spc="-1" strike="noStrike">
                <a:solidFill>
                  <a:srgbClr val="009bdd"/>
                </a:solidFill>
                <a:latin typeface="Arial"/>
              </a:rPr>
              <a:t>, </a:t>
            </a:r>
            <a:r>
              <a:rPr b="0" i="1" lang="en-US" sz="1600" spc="-1" strike="noStrike">
                <a:solidFill>
                  <a:srgbClr val="009bdd"/>
                </a:solidFill>
                <a:latin typeface="Arial"/>
              </a:rPr>
              <a:t>“Delayed Applications”</a:t>
            </a:r>
            <a:r>
              <a:rPr b="0" lang="en-US" sz="1600" spc="-1" strike="noStrike">
                <a:solidFill>
                  <a:srgbClr val="009bdd"/>
                </a:solidFill>
                <a:latin typeface="Arial"/>
              </a:rPr>
              <a:t>, </a:t>
            </a:r>
            <a:r>
              <a:rPr b="0" i="1" lang="en-US" sz="1600" spc="-1" strike="noStrike">
                <a:solidFill>
                  <a:srgbClr val="009bdd"/>
                </a:solidFill>
                <a:latin typeface="Arial"/>
              </a:rPr>
              <a:t>“Active Applications”</a:t>
            </a:r>
            <a:r>
              <a:rPr b="0" lang="en-US" sz="1600" spc="-1" strike="noStrike">
                <a:solidFill>
                  <a:srgbClr val="009bdd"/>
                </a:solidFill>
                <a:latin typeface="Arial"/>
              </a:rPr>
              <a:t> and </a:t>
            </a:r>
            <a:r>
              <a:rPr b="0" i="1" lang="en-US" sz="1600" spc="-1" strike="noStrike">
                <a:solidFill>
                  <a:srgbClr val="009bdd"/>
                </a:solidFill>
                <a:latin typeface="Arial"/>
              </a:rPr>
              <a:t>“All Applications”</a:t>
            </a:r>
            <a:endParaRPr b="0" lang="en-US" sz="16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1" lang="en-US" sz="1600" spc="-1" strike="noStrike">
                <a:solidFill>
                  <a:srgbClr val="009bdd"/>
                </a:solidFill>
                <a:latin typeface="Arial"/>
              </a:rPr>
              <a:t>Filter input</a:t>
            </a:r>
            <a:r>
              <a:rPr b="0" lang="en-US" sz="1600" spc="-1" strike="noStrike">
                <a:solidFill>
                  <a:srgbClr val="009bdd"/>
                </a:solidFill>
                <a:latin typeface="Arial"/>
              </a:rPr>
              <a:t> – where he/she can type string that will filter out the data presented on the screen (without request to the server)</a:t>
            </a:r>
            <a:endParaRPr b="0" lang="en-US" sz="16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1" lang="en-US" sz="1600" spc="-1" strike="noStrike">
                <a:solidFill>
                  <a:srgbClr val="009bdd"/>
                </a:solidFill>
                <a:latin typeface="Arial"/>
              </a:rPr>
              <a:t>Sort functionality </a:t>
            </a:r>
            <a:r>
              <a:rPr b="0" lang="en-US" sz="1600" spc="-1" strike="noStrike">
                <a:solidFill>
                  <a:srgbClr val="009bdd"/>
                </a:solidFill>
                <a:latin typeface="Arial"/>
              </a:rPr>
              <a:t>by each of the table headers</a:t>
            </a:r>
            <a:endParaRPr b="0" lang="en-US" sz="16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1" lang="en-US" sz="1600" spc="-1" strike="noStrike">
                <a:solidFill>
                  <a:srgbClr val="009bdd"/>
                </a:solidFill>
                <a:latin typeface="Arial"/>
              </a:rPr>
              <a:t>Extract info in Excel Button </a:t>
            </a:r>
            <a:r>
              <a:rPr b="0" lang="en-US" sz="1600" spc="-1" strike="noStrike">
                <a:solidFill>
                  <a:srgbClr val="009bdd"/>
                </a:solidFill>
                <a:latin typeface="Arial"/>
              </a:rPr>
              <a:t>– the data presented on the screen can be stored and downloaded in excel file</a:t>
            </a: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p:txBody>
      </p:sp>
      <p:sp>
        <p:nvSpPr>
          <p:cNvPr id="4" name="PlaceHolder 3"/>
          <p:cNvSpPr>
            <a:spLocks noGrp="1"/>
          </p:cNvSpPr>
          <p:nvPr>
            <p:ph type="ftr" idx="2"/>
          </p:nvPr>
        </p:nvSpPr>
        <p:spPr/>
        <p:txBody>
          <a:bodyPr/>
          <a:p>
            <a:r>
              <a:t>"Plan B" Application - Nikolay Dimov </a:t>
            </a: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Functionality explained - </a:t>
            </a:r>
            <a:r>
              <a:rPr b="1" lang="en-US" sz="3300" spc="-1" strike="noStrike">
                <a:solidFill>
                  <a:srgbClr val="ffffff"/>
                </a:solidFill>
                <a:latin typeface="Arial"/>
              </a:rPr>
              <a:t>Details</a:t>
            </a:r>
            <a:endParaRPr b="0" lang="en-US" sz="3300" spc="-1" strike="noStrike">
              <a:solidFill>
                <a:srgbClr val="ffffff"/>
              </a:solidFill>
              <a:latin typeface="Arial"/>
            </a:endParaRPr>
          </a:p>
        </p:txBody>
      </p:sp>
      <p:sp>
        <p:nvSpPr>
          <p:cNvPr id="115" name="PlaceHolder 2"/>
          <p:cNvSpPr>
            <a:spLocks noGrp="1"/>
          </p:cNvSpPr>
          <p:nvPr>
            <p:ph/>
          </p:nvPr>
        </p:nvSpPr>
        <p:spPr>
          <a:xfrm>
            <a:off x="353160" y="7434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600" spc="-1" strike="noStrike">
                <a:solidFill>
                  <a:srgbClr val="009bdd"/>
                </a:solidFill>
                <a:latin typeface="Arial"/>
              </a:rPr>
              <a:t>When the user opens the request </a:t>
            </a:r>
            <a:r>
              <a:rPr b="1" lang="en-US" sz="1600" spc="-1" strike="noStrike">
                <a:solidFill>
                  <a:srgbClr val="009bdd"/>
                </a:solidFill>
                <a:latin typeface="Arial"/>
              </a:rPr>
              <a:t>Details</a:t>
            </a:r>
            <a:r>
              <a:rPr b="0" lang="en-US" sz="1600" spc="-1" strike="noStrike">
                <a:solidFill>
                  <a:srgbClr val="009bdd"/>
                </a:solidFill>
                <a:latin typeface="Arial"/>
              </a:rPr>
              <a:t> in the upper-left of the screen he/she sees the basic request status info.</a:t>
            </a: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600" spc="-1" strike="noStrike">
                <a:solidFill>
                  <a:srgbClr val="009bdd"/>
                </a:solidFill>
                <a:latin typeface="Arial"/>
              </a:rPr>
              <a:t>On the upper right screen the </a:t>
            </a:r>
            <a:r>
              <a:rPr b="1" lang="en-US" sz="1600" spc="-1" strike="noStrike">
                <a:solidFill>
                  <a:srgbClr val="009bdd"/>
                </a:solidFill>
                <a:latin typeface="Arial"/>
              </a:rPr>
              <a:t>last comment</a:t>
            </a:r>
            <a:r>
              <a:rPr b="0" lang="en-US" sz="1600" spc="-1" strike="noStrike">
                <a:solidFill>
                  <a:srgbClr val="009bdd"/>
                </a:solidFill>
                <a:latin typeface="Arial"/>
              </a:rPr>
              <a:t> is displayed.</a:t>
            </a: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600" spc="-1" strike="noStrike">
                <a:solidFill>
                  <a:srgbClr val="009bdd"/>
                </a:solidFill>
                <a:latin typeface="Arial"/>
              </a:rPr>
              <a:t>Below them - in the left information is presented from the bank's application that was retrieved when the request was initially created</a:t>
            </a: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600" spc="-1" strike="noStrike">
                <a:solidFill>
                  <a:srgbClr val="009bdd"/>
                </a:solidFill>
                <a:latin typeface="Arial"/>
              </a:rPr>
              <a:t>In the right – there is information regarding request Description</a:t>
            </a: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600" spc="-1" strike="noStrike">
                <a:solidFill>
                  <a:srgbClr val="009bdd"/>
                </a:solidFill>
                <a:latin typeface="Arial"/>
              </a:rPr>
              <a:t>In the center is the place where the actual user interaction happens:</a:t>
            </a: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600" spc="-1" strike="noStrike">
                <a:solidFill>
                  <a:srgbClr val="009bdd"/>
                </a:solidFill>
                <a:latin typeface="Arial"/>
              </a:rPr>
              <a:t>Select tag for new status choice and button </a:t>
            </a:r>
            <a:r>
              <a:rPr b="1" lang="en-US" sz="1600" spc="-1" strike="noStrike">
                <a:solidFill>
                  <a:srgbClr val="009bdd"/>
                </a:solidFill>
                <a:latin typeface="Arial"/>
              </a:rPr>
              <a:t>“Смени статус”</a:t>
            </a:r>
            <a:r>
              <a:rPr b="0" lang="en-US" sz="1600" spc="-1" strike="noStrike">
                <a:solidFill>
                  <a:srgbClr val="009bdd"/>
                </a:solidFill>
                <a:latin typeface="Arial"/>
              </a:rPr>
              <a:t> will be displayed if the application is “pending application” for the user, where pending application means that the user role is equal to the status type of the current status of the request. Also, in this case in the select tag the possible statuses for choice (set as Next Statuses for the current status will appear). The user choose the status he wish to send the request to and presses "Смени статус”</a:t>
            </a: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15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p:txBody>
      </p:sp>
      <p:sp>
        <p:nvSpPr>
          <p:cNvPr id="4" name="PlaceHolder 3"/>
          <p:cNvSpPr>
            <a:spLocks noGrp="1"/>
          </p:cNvSpPr>
          <p:nvPr>
            <p:ph type="ftr" idx="2"/>
          </p:nvPr>
        </p:nvSpPr>
        <p:spPr/>
        <p:txBody>
          <a:bodyPr/>
          <a:p>
            <a:r>
              <a:t>"Plan B" Application - Nikolay Dimov </a:t>
            </a: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Functionality explained - Details</a:t>
            </a:r>
            <a:endParaRPr b="0" lang="en-US" sz="3300" spc="-1" strike="noStrike">
              <a:solidFill>
                <a:srgbClr val="ffffff"/>
              </a:solidFill>
              <a:latin typeface="Arial"/>
            </a:endParaRPr>
          </a:p>
        </p:txBody>
      </p:sp>
      <p:sp>
        <p:nvSpPr>
          <p:cNvPr id="117" name="PlaceHolder 2"/>
          <p:cNvSpPr>
            <a:spLocks noGrp="1"/>
          </p:cNvSpPr>
          <p:nvPr>
            <p:ph/>
          </p:nvPr>
        </p:nvSpPr>
        <p:spPr>
          <a:xfrm>
            <a:off x="360000" y="9144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1" lang="en-US" sz="1600" spc="-1" strike="noStrike">
                <a:solidFill>
                  <a:srgbClr val="009bdd"/>
                </a:solidFill>
                <a:latin typeface="Arial"/>
              </a:rPr>
              <a:t>“</a:t>
            </a:r>
            <a:r>
              <a:rPr b="1" lang="en-US" sz="1600" spc="-1" strike="noStrike">
                <a:solidFill>
                  <a:srgbClr val="009bdd"/>
                </a:solidFill>
                <a:latin typeface="Arial"/>
              </a:rPr>
              <a:t>Смени статус” </a:t>
            </a:r>
            <a:r>
              <a:rPr b="0" lang="en-US" sz="1600" spc="-1" strike="noStrike">
                <a:solidFill>
                  <a:srgbClr val="009bdd"/>
                </a:solidFill>
                <a:latin typeface="Arial"/>
              </a:rPr>
              <a:t>button and the select Tag for status choice </a:t>
            </a:r>
            <a:r>
              <a:rPr b="0" lang="en-US" sz="1600" spc="-1" strike="noStrike">
                <a:solidFill>
                  <a:srgbClr val="009bdd"/>
                </a:solidFill>
                <a:latin typeface="Arial"/>
              </a:rPr>
              <a:t>will also be visible for the user if his/her role is set as Super User Role in the Workflow that is handling the request. In this case the user will see the Next Statuses for the current status, but will also be able to directly close the request.</a:t>
            </a: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500" spc="-1" strike="noStrike">
                <a:solidFill>
                  <a:srgbClr val="009bdd"/>
                </a:solidFill>
                <a:latin typeface="Arial"/>
              </a:rPr>
              <a:t>If the request is </a:t>
            </a:r>
            <a:r>
              <a:rPr b="1" lang="en-US" sz="1500" spc="-1" strike="noStrike">
                <a:solidFill>
                  <a:srgbClr val="009bdd"/>
                </a:solidFill>
                <a:latin typeface="Arial"/>
              </a:rPr>
              <a:t>not in user’s pending list</a:t>
            </a:r>
            <a:r>
              <a:rPr b="0" lang="en-US" sz="1500" spc="-1" strike="noStrike">
                <a:solidFill>
                  <a:srgbClr val="009bdd"/>
                </a:solidFill>
                <a:latin typeface="Arial"/>
              </a:rPr>
              <a:t> and </a:t>
            </a:r>
            <a:r>
              <a:rPr b="1" lang="en-US" sz="1500" spc="-1" strike="noStrike">
                <a:solidFill>
                  <a:srgbClr val="009bdd"/>
                </a:solidFill>
                <a:latin typeface="Arial"/>
              </a:rPr>
              <a:t>his role is not super user role</a:t>
            </a:r>
            <a:r>
              <a:rPr b="0" lang="en-US" sz="1500" spc="-1" strike="noStrike">
                <a:solidFill>
                  <a:srgbClr val="009bdd"/>
                </a:solidFill>
                <a:latin typeface="Arial"/>
              </a:rPr>
              <a:t> – he/she </a:t>
            </a:r>
            <a:r>
              <a:rPr b="1" lang="en-US" sz="1500" spc="-1" strike="noStrike">
                <a:solidFill>
                  <a:srgbClr val="009bdd"/>
                </a:solidFill>
                <a:latin typeface="Arial"/>
              </a:rPr>
              <a:t>will not</a:t>
            </a:r>
            <a:r>
              <a:rPr b="0" lang="en-US" sz="1500" spc="-1" strike="noStrike">
                <a:solidFill>
                  <a:srgbClr val="009bdd"/>
                </a:solidFill>
                <a:latin typeface="Arial"/>
              </a:rPr>
              <a:t> see the Select tag and the </a:t>
            </a:r>
            <a:r>
              <a:rPr b="1" lang="en-US" sz="1500" spc="-1" strike="noStrike">
                <a:solidFill>
                  <a:srgbClr val="009bdd"/>
                </a:solidFill>
                <a:latin typeface="Arial"/>
              </a:rPr>
              <a:t>“Смени статус”</a:t>
            </a:r>
            <a:r>
              <a:rPr b="0" lang="en-US" sz="1500" spc="-1" strike="noStrike">
                <a:solidFill>
                  <a:srgbClr val="009bdd"/>
                </a:solidFill>
                <a:latin typeface="Arial"/>
              </a:rPr>
              <a:t> button</a:t>
            </a:r>
            <a:endParaRPr b="0" lang="en-US" sz="15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600" spc="-1" strike="noStrike">
                <a:solidFill>
                  <a:srgbClr val="009bdd"/>
                </a:solidFill>
                <a:latin typeface="Arial"/>
              </a:rPr>
              <a:t>The </a:t>
            </a:r>
            <a:r>
              <a:rPr b="1" lang="en-US" sz="1600" spc="-1" strike="noStrike">
                <a:solidFill>
                  <a:srgbClr val="009bdd"/>
                </a:solidFill>
                <a:latin typeface="Arial"/>
              </a:rPr>
              <a:t>user is able to edit the request</a:t>
            </a:r>
            <a:r>
              <a:rPr b="0" lang="en-US" sz="1600" spc="-1" strike="noStrike">
                <a:solidFill>
                  <a:srgbClr val="009bdd"/>
                </a:solidFill>
                <a:latin typeface="Arial"/>
              </a:rPr>
              <a:t>, only if the request has workflow with super user role that matches his role as user. The only information the user is allowed to edit in the request is a new deadline date and it is compulsory to add comment upon submitting the edit form.</a:t>
            </a: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600" spc="-1" strike="noStrike">
                <a:solidFill>
                  <a:srgbClr val="009bdd"/>
                </a:solidFill>
                <a:latin typeface="Arial"/>
              </a:rPr>
              <a:t>Every “simple” user can </a:t>
            </a:r>
            <a:r>
              <a:rPr b="1" lang="en-US" sz="1600" spc="-1" strike="noStrike">
                <a:solidFill>
                  <a:srgbClr val="009bdd"/>
                </a:solidFill>
                <a:latin typeface="Arial"/>
              </a:rPr>
              <a:t>write comment </a:t>
            </a:r>
            <a:r>
              <a:rPr b="0" lang="en-US" sz="1600" spc="-1" strike="noStrike">
                <a:solidFill>
                  <a:srgbClr val="009bdd"/>
                </a:solidFill>
                <a:latin typeface="Arial"/>
              </a:rPr>
              <a:t>– regardless if the request is in his/her pending requests list or even if it is closed.</a:t>
            </a: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1600" spc="-1" strike="noStrike">
              <a:solidFill>
                <a:srgbClr val="009bdd"/>
              </a:solidFill>
              <a:latin typeface="Arial"/>
            </a:endParaRPr>
          </a:p>
        </p:txBody>
      </p:sp>
      <p:sp>
        <p:nvSpPr>
          <p:cNvPr id="4" name="PlaceHolder 3"/>
          <p:cNvSpPr>
            <a:spLocks noGrp="1"/>
          </p:cNvSpPr>
          <p:nvPr>
            <p:ph type="ftr" idx="2"/>
          </p:nvPr>
        </p:nvSpPr>
        <p:spPr/>
        <p:txBody>
          <a:bodyPr/>
          <a:p>
            <a:r>
              <a:t>"Plan B" Application - Nikolay Dimov </a:t>
            </a: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algn="ctr">
              <a:buNone/>
            </a:pPr>
            <a:r>
              <a:rPr b="0" lang="en-US" sz="3300" spc="-1" strike="noStrike">
                <a:solidFill>
                  <a:srgbClr val="ffffff"/>
                </a:solidFill>
                <a:latin typeface="Arial"/>
              </a:rPr>
              <a:t>Functionality explained-Create</a:t>
            </a:r>
            <a:endParaRPr b="0" lang="en-US" sz="3300" spc="-1" strike="noStrike">
              <a:solidFill>
                <a:srgbClr val="ffffff"/>
              </a:solidFill>
              <a:latin typeface="Arial"/>
            </a:endParaRPr>
          </a:p>
        </p:txBody>
      </p:sp>
      <p:sp>
        <p:nvSpPr>
          <p:cNvPr id="11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endParaRPr b="0" lang="en-US"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600" spc="-1" strike="noStrike">
                <a:solidFill>
                  <a:srgbClr val="009bdd"/>
                </a:solidFill>
                <a:latin typeface="Arial"/>
              </a:rPr>
              <a:t>User can open </a:t>
            </a:r>
            <a:r>
              <a:rPr b="1" lang="en-US" sz="1600" spc="-1" strike="noStrike">
                <a:solidFill>
                  <a:srgbClr val="009bdd"/>
                </a:solidFill>
                <a:latin typeface="Arial"/>
              </a:rPr>
              <a:t>create requests</a:t>
            </a:r>
            <a:r>
              <a:rPr b="0" lang="en-US" sz="1600" spc="-1" strike="noStrike">
                <a:solidFill>
                  <a:srgbClr val="009bdd"/>
                </a:solidFill>
                <a:latin typeface="Arial"/>
              </a:rPr>
              <a:t> form by clicking </a:t>
            </a:r>
            <a:r>
              <a:rPr b="1" lang="en-US" sz="1600" spc="-1" strike="noStrike">
                <a:solidFill>
                  <a:srgbClr val="009bdd"/>
                </a:solidFill>
                <a:latin typeface="Arial"/>
              </a:rPr>
              <a:t>"Създай заявка"</a:t>
            </a:r>
            <a:r>
              <a:rPr b="0" lang="en-US" sz="1600" spc="-1" strike="noStrike">
                <a:solidFill>
                  <a:srgbClr val="009bdd"/>
                </a:solidFill>
                <a:latin typeface="Arial"/>
              </a:rPr>
              <a:t> in the navigation. The form </a:t>
            </a:r>
            <a:r>
              <a:rPr b="0" lang="en-US" sz="1600" spc="-1" strike="noStrike">
                <a:solidFill>
                  <a:srgbClr val="009bdd"/>
                </a:solidFill>
                <a:latin typeface="Arial"/>
              </a:rPr>
              <a:t>that opens needs the following data:</a:t>
            </a: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r>
              <a:rPr b="1" lang="en-US" sz="1600" spc="-1" strike="noStrike">
                <a:solidFill>
                  <a:srgbClr val="009bdd"/>
                </a:solidFill>
                <a:latin typeface="Arial"/>
              </a:rPr>
              <a:t>Iapply ID</a:t>
            </a:r>
            <a:r>
              <a:rPr b="0" lang="en-US" sz="1600" spc="-1" strike="noStrike">
                <a:solidFill>
                  <a:srgbClr val="009bdd"/>
                </a:solidFill>
                <a:latin typeface="Arial"/>
              </a:rPr>
              <a:t>: The number of the application in the organizations's application's system. Upon Blur the </a:t>
            </a:r>
            <a:r>
              <a:rPr b="0" lang="en-US" sz="1600" spc="-1" strike="noStrike">
                <a:solidFill>
                  <a:srgbClr val="009bdd"/>
                </a:solidFill>
                <a:latin typeface="Arial"/>
              </a:rPr>
              <a:t>app sends request to the server and data is automatically retrieved. If the respective Iapply Id is </a:t>
            </a:r>
            <a:r>
              <a:rPr b="0" lang="en-US" sz="1600" spc="-1" strike="noStrike">
                <a:solidFill>
                  <a:srgbClr val="009bdd"/>
                </a:solidFill>
                <a:latin typeface="Arial"/>
              </a:rPr>
              <a:t>not found by the server - an error message will be displayed. If successful - all fields, except </a:t>
            </a:r>
            <a:r>
              <a:rPr b="0" lang="en-US" sz="1600" spc="-1" strike="noStrike">
                <a:solidFill>
                  <a:srgbClr val="009bdd"/>
                </a:solidFill>
                <a:latin typeface="Arial"/>
              </a:rPr>
              <a:t>"Краен срок" and "Описание" will be fulfilled.</a:t>
            </a: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r>
              <a:rPr b="1" lang="en-US" sz="1600" spc="-1" strike="noStrike">
                <a:solidFill>
                  <a:srgbClr val="009bdd"/>
                </a:solidFill>
                <a:latin typeface="Arial"/>
              </a:rPr>
              <a:t>"Краен срок"</a:t>
            </a:r>
            <a:r>
              <a:rPr b="0" lang="en-US" sz="1600" spc="-1" strike="noStrike">
                <a:solidFill>
                  <a:srgbClr val="009bdd"/>
                </a:solidFill>
                <a:latin typeface="Arial"/>
              </a:rPr>
              <a:t> should be </a:t>
            </a:r>
            <a:r>
              <a:rPr b="1" lang="en-US" sz="1600" spc="-1" strike="noStrike">
                <a:solidFill>
                  <a:srgbClr val="009bdd"/>
                </a:solidFill>
                <a:latin typeface="Arial"/>
              </a:rPr>
              <a:t>future date</a:t>
            </a:r>
            <a:r>
              <a:rPr b="0" lang="en-US" sz="1600" spc="-1" strike="noStrike">
                <a:solidFill>
                  <a:srgbClr val="009bdd"/>
                </a:solidFill>
                <a:latin typeface="Arial"/>
              </a:rPr>
              <a:t> and </a:t>
            </a:r>
            <a:r>
              <a:rPr b="1" lang="en-US" sz="1600" spc="-1" strike="noStrike">
                <a:solidFill>
                  <a:srgbClr val="009bdd"/>
                </a:solidFill>
                <a:latin typeface="Arial"/>
              </a:rPr>
              <a:t>"Описание"</a:t>
            </a:r>
            <a:r>
              <a:rPr b="0" lang="en-US" sz="1600" spc="-1" strike="noStrike">
                <a:solidFill>
                  <a:srgbClr val="009bdd"/>
                </a:solidFill>
                <a:latin typeface="Arial"/>
              </a:rPr>
              <a:t> should be at least </a:t>
            </a:r>
            <a:r>
              <a:rPr b="1" lang="en-US" sz="1600" spc="-1" strike="noStrike">
                <a:solidFill>
                  <a:srgbClr val="009bdd"/>
                </a:solidFill>
                <a:latin typeface="Arial"/>
              </a:rPr>
              <a:t>15 chars long.</a:t>
            </a: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n-US" sz="1600" spc="-1" strike="noStrike">
                <a:solidFill>
                  <a:srgbClr val="009bdd"/>
                </a:solidFill>
                <a:latin typeface="Arial"/>
              </a:rPr>
              <a:t>From the </a:t>
            </a:r>
            <a:r>
              <a:rPr b="1" lang="en-US" sz="1600" spc="-1" strike="noStrike">
                <a:solidFill>
                  <a:srgbClr val="009bdd"/>
                </a:solidFill>
                <a:latin typeface="Arial"/>
              </a:rPr>
              <a:t>Subject select field</a:t>
            </a:r>
            <a:r>
              <a:rPr b="0" lang="en-US" sz="1600" spc="-1" strike="noStrike">
                <a:solidFill>
                  <a:srgbClr val="009bdd"/>
                </a:solidFill>
                <a:latin typeface="Arial"/>
              </a:rPr>
              <a:t> the user chooses the workflow the request is bound to. The user </a:t>
            </a:r>
            <a:r>
              <a:rPr b="0" lang="en-US" sz="1600" spc="-1" strike="noStrike">
                <a:solidFill>
                  <a:srgbClr val="009bdd"/>
                </a:solidFill>
                <a:latin typeface="Arial"/>
              </a:rPr>
              <a:t>will see only subjects that are connected to a workflow that has initial status with status type that </a:t>
            </a:r>
            <a:r>
              <a:rPr b="0" lang="en-US" sz="1600" spc="-1" strike="noStrike">
                <a:solidFill>
                  <a:srgbClr val="009bdd"/>
                </a:solidFill>
                <a:latin typeface="Arial"/>
              </a:rPr>
              <a:t>is equal to the user’s role. If the user does not have at least one subject that is bound to a </a:t>
            </a:r>
            <a:r>
              <a:rPr b="0" lang="en-US" sz="1600" spc="-1" strike="noStrike">
                <a:solidFill>
                  <a:srgbClr val="009bdd"/>
                </a:solidFill>
                <a:latin typeface="Arial"/>
              </a:rPr>
              <a:t>workflow with initial status that have a status type equal to the role of the user - the select tag will </a:t>
            </a:r>
            <a:r>
              <a:rPr b="0" lang="en-US" sz="1600" spc="-1" strike="noStrike">
                <a:solidFill>
                  <a:srgbClr val="009bdd"/>
                </a:solidFill>
                <a:latin typeface="Arial"/>
              </a:rPr>
              <a:t>be empty.</a:t>
            </a:r>
            <a:endParaRPr b="0" lang="en-US" sz="1600" spc="-1" strike="noStrike">
              <a:solidFill>
                <a:srgbClr val="009bdd"/>
              </a:solidFill>
              <a:latin typeface="Arial"/>
            </a:endParaRPr>
          </a:p>
          <a:p>
            <a:pPr marL="432000" indent="-324000">
              <a:spcBef>
                <a:spcPts val="1060"/>
              </a:spcBef>
              <a:buClr>
                <a:srgbClr val="77caee"/>
              </a:buClr>
              <a:buSzPct val="45000"/>
              <a:buFont typeface="Wingdings" charset="2"/>
              <a:buChar char=""/>
            </a:pPr>
            <a:endParaRPr b="0" lang="en-US" sz="1600" spc="-1" strike="noStrike">
              <a:solidFill>
                <a:srgbClr val="009bdd"/>
              </a:solidFill>
              <a:latin typeface="Arial"/>
            </a:endParaRPr>
          </a:p>
        </p:txBody>
      </p:sp>
      <p:sp>
        <p:nvSpPr>
          <p:cNvPr id="4" name="PlaceHolder 3"/>
          <p:cNvSpPr>
            <a:spLocks noGrp="1"/>
          </p:cNvSpPr>
          <p:nvPr>
            <p:ph type="ftr" idx="2"/>
          </p:nvPr>
        </p:nvSpPr>
        <p:spPr/>
        <p:txBody>
          <a:bodyPr/>
          <a:p>
            <a:r>
              <a:t>"Plan B" Application - Nikolay Dimov </a:t>
            </a: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61</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2023-12-18T09:40:32Z</dcterms:created>
  <dc:creator/>
  <dc:description/>
  <dc:language>en-US</dc:language>
  <cp:lastModifiedBy/>
  <dcterms:modified xsi:type="dcterms:W3CDTF">2024-05-16T13:46:27Z</dcterms:modified>
  <cp:revision>5</cp:revision>
  <dc:subject/>
  <dc:title>Blue Curve</dc:title>
</cp:coreProperties>
</file>