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28F639E-19CF-4C48-BB05-D41D6B6E7B47}">
  <a:tblStyle styleId="{128F639E-19CF-4C48-BB05-D41D6B6E7B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bfb3d04a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bfb3d04a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3bfb3d04a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3bfb3d04a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bfb3d04a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bfb3d04a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bfb3d04a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3bfb3d04a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bfb3d04a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bfb3d04a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bfb3d04a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bfb3d04a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5a6bda3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75a6bda3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bfb3d04a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3bfb3d04a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bfb3d04a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3bfb3d04a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3bfb3d04a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3bfb3d04a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bfb3d04a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bfb3d04a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3bfb3d04a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3bfb3d04a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3bfb3d04ae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3bfb3d04a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3bfb3d04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3bfb3d04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bfb3d04a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bfb3d04a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bfb3d04a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bfb3d04a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bfb3d04a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bfb3d04a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bfb3d04a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bfb3d04a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5a6bda35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5a6bda35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bfb3d04a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bfb3d04a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16.png"/><Relationship Id="rId8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Relationship Id="rId5" Type="http://schemas.openxmlformats.org/officeDocument/2006/relationships/image" Target="../media/image19.png"/><Relationship Id="rId6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hyperlink" Target="https://hits.seeyoufarm.com/" TargetMode="External"/><Relationship Id="rId5" Type="http://schemas.openxmlformats.org/officeDocument/2006/relationships/image" Target="../media/image23.png"/><Relationship Id="rId6" Type="http://schemas.openxmlformats.org/officeDocument/2006/relationships/image" Target="../media/image9.png"/><Relationship Id="rId7" Type="http://schemas.openxmlformats.org/officeDocument/2006/relationships/image" Target="../media/image2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.png"/><Relationship Id="rId9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Learnings from</a:t>
            </a:r>
            <a:br>
              <a:rPr lang="en"/>
            </a:br>
            <a:r>
              <a:rPr lang="en"/>
              <a:t>Open Source in Go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@nikolaydubina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2023-08-25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Tip: Ship ASAP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275700" y="1234825"/>
            <a:ext cx="6966000" cy="1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Pick projects that you can finish in chunks or even at once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You may lose context and </a:t>
            </a:r>
            <a:r>
              <a:rPr lang="en"/>
              <a:t>interest</a:t>
            </a:r>
            <a:r>
              <a:rPr lang="en"/>
              <a:t> and passion over time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You may find something better to do (i.e. life), Negative feedback may kick-in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Account for energy you have</a:t>
            </a:r>
            <a:endParaRPr/>
          </a:p>
        </p:txBody>
      </p:sp>
      <p:cxnSp>
        <p:nvCxnSpPr>
          <p:cNvPr id="121" name="Google Shape;121;p22"/>
          <p:cNvCxnSpPr/>
          <p:nvPr/>
        </p:nvCxnSpPr>
        <p:spPr>
          <a:xfrm>
            <a:off x="1094625" y="4011750"/>
            <a:ext cx="540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22"/>
          <p:cNvCxnSpPr/>
          <p:nvPr/>
        </p:nvCxnSpPr>
        <p:spPr>
          <a:xfrm rot="10800000">
            <a:off x="1247025" y="2369250"/>
            <a:ext cx="0" cy="17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22"/>
          <p:cNvSpPr/>
          <p:nvPr/>
        </p:nvSpPr>
        <p:spPr>
          <a:xfrm>
            <a:off x="1256625" y="2601234"/>
            <a:ext cx="5085000" cy="1419525"/>
          </a:xfrm>
          <a:custGeom>
            <a:rect b="b" l="l" r="r" t="t"/>
            <a:pathLst>
              <a:path extrusionOk="0" h="56781" w="203400">
                <a:moveTo>
                  <a:pt x="0" y="56781"/>
                </a:moveTo>
                <a:cubicBezTo>
                  <a:pt x="4800" y="47331"/>
                  <a:pt x="16980" y="1371"/>
                  <a:pt x="28800" y="81"/>
                </a:cubicBezTo>
                <a:cubicBezTo>
                  <a:pt x="40620" y="-1209"/>
                  <a:pt x="41820" y="39651"/>
                  <a:pt x="70920" y="49041"/>
                </a:cubicBezTo>
                <a:cubicBezTo>
                  <a:pt x="100020" y="58431"/>
                  <a:pt x="181320" y="55191"/>
                  <a:pt x="203400" y="5642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Google Shape;124;p22"/>
          <p:cNvSpPr txBox="1"/>
          <p:nvPr/>
        </p:nvSpPr>
        <p:spPr>
          <a:xfrm>
            <a:off x="140625" y="2371650"/>
            <a:ext cx="10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</a:t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5527125" y="4121550"/>
            <a:ext cx="10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683367" y="2351250"/>
            <a:ext cx="1705650" cy="2273325"/>
          </a:xfrm>
          <a:custGeom>
            <a:rect b="b" l="l" r="r" t="t"/>
            <a:pathLst>
              <a:path extrusionOk="0" h="90933" w="68226">
                <a:moveTo>
                  <a:pt x="44170" y="0"/>
                </a:moveTo>
                <a:cubicBezTo>
                  <a:pt x="34284" y="824"/>
                  <a:pt x="26071" y="8613"/>
                  <a:pt x="18430" y="14940"/>
                </a:cubicBezTo>
                <a:cubicBezTo>
                  <a:pt x="10240" y="21722"/>
                  <a:pt x="2358" y="30911"/>
                  <a:pt x="610" y="41400"/>
                </a:cubicBezTo>
                <a:cubicBezTo>
                  <a:pt x="-1677" y="55124"/>
                  <a:pt x="2954" y="71401"/>
                  <a:pt x="12670" y="81360"/>
                </a:cubicBezTo>
                <a:cubicBezTo>
                  <a:pt x="17320" y="86126"/>
                  <a:pt x="24291" y="88492"/>
                  <a:pt x="30850" y="89640"/>
                </a:cubicBezTo>
                <a:cubicBezTo>
                  <a:pt x="35348" y="90427"/>
                  <a:pt x="40135" y="91600"/>
                  <a:pt x="44530" y="90360"/>
                </a:cubicBezTo>
                <a:cubicBezTo>
                  <a:pt x="56466" y="86993"/>
                  <a:pt x="62736" y="71918"/>
                  <a:pt x="65950" y="59940"/>
                </a:cubicBezTo>
                <a:cubicBezTo>
                  <a:pt x="69106" y="48175"/>
                  <a:pt x="68741" y="35335"/>
                  <a:pt x="66310" y="23400"/>
                </a:cubicBezTo>
                <a:cubicBezTo>
                  <a:pt x="64964" y="16794"/>
                  <a:pt x="64064" y="9073"/>
                  <a:pt x="59110" y="4500"/>
                </a:cubicBezTo>
                <a:cubicBezTo>
                  <a:pt x="55911" y="1547"/>
                  <a:pt x="50599" y="2654"/>
                  <a:pt x="46330" y="1800"/>
                </a:cubicBezTo>
              </a:path>
            </a:pathLst>
          </a:custGeom>
          <a:noFill/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Google Shape;127;p22"/>
          <p:cNvSpPr txBox="1"/>
          <p:nvPr/>
        </p:nvSpPr>
        <p:spPr>
          <a:xfrm>
            <a:off x="2039625" y="4457250"/>
            <a:ext cx="259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to finish at least MVP </a:t>
            </a:r>
            <a:r>
              <a:rPr lang="en"/>
              <a:t>while you are here</a:t>
            </a:r>
            <a:endParaRPr/>
          </a:p>
        </p:txBody>
      </p:sp>
      <p:cxnSp>
        <p:nvCxnSpPr>
          <p:cNvPr id="128" name="Google Shape;128;p22"/>
          <p:cNvCxnSpPr/>
          <p:nvPr/>
        </p:nvCxnSpPr>
        <p:spPr>
          <a:xfrm rot="10800000">
            <a:off x="2363625" y="4115250"/>
            <a:ext cx="603000" cy="3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Tip: Publish, don't Delete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Ship ASAP to get feedback ASAP and move 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Publishing half-finished projects that are at risk of abandoning is ok too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Tip: Community Channels are important</a:t>
            </a:r>
            <a:endParaRPr/>
          </a:p>
        </p:txBody>
      </p:sp>
      <p:graphicFrame>
        <p:nvGraphicFramePr>
          <p:cNvPr id="140" name="Google Shape;140;p24"/>
          <p:cNvGraphicFramePr/>
          <p:nvPr/>
        </p:nvGraphicFramePr>
        <p:xfrm>
          <a:off x="9525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{128F639E-19CF-4C48-BB05-D41D6B6E7B47}</a:tableStyleId>
              </a:tblPr>
              <a:tblGrid>
                <a:gridCol w="1659300"/>
                <a:gridCol w="520800"/>
                <a:gridCol w="1245300"/>
                <a:gridCol w="1006800"/>
                <a:gridCol w="2806800"/>
              </a:tblGrid>
              <a:tr h="26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channel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reach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people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timeline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notes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43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reddit.com/r/golang/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large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beginner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short term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66675" lvl="0" marL="8572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Char char="-"/>
                      </a:pPr>
                      <a:r>
                        <a:rPr lang="en" sz="600"/>
                        <a:t>not much negative feedback</a:t>
                      </a:r>
                      <a:endParaRPr sz="600"/>
                    </a:p>
                    <a:p>
                      <a:pPr indent="-66675" lvl="0" marL="8572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Char char="-"/>
                      </a:pPr>
                      <a:r>
                        <a:rPr lang="en" sz="600"/>
                        <a:t>especially good if you hit enough traction at start, it amplifies already successful things well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5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groups.google.com/g/golang-nuts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small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mid, senior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long term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5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golangweekly.com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large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beginner, mid, senior, professionals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short term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66675" lvl="0" marL="8572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Char char="-"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to get here you need to get trending in other places already (GitHub, /r/golang, etc.)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5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github.com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large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beginner, mid, </a:t>
                      </a:r>
                      <a:r>
                        <a:rPr lang="en" sz="600"/>
                        <a:t>senior,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professionals, very senior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long term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66675" lvl="0" marL="8572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Char char="-"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to get here you need critical mass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-66675" lvl="0" marL="8572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Char char="-"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looks like smallest critical mass you need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awesome lists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small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beginner, mid, </a:t>
                      </a:r>
                      <a:r>
                        <a:rPr lang="en" sz="600"/>
                        <a:t>senior, professionals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long term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575" lvl="0" marL="8572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x.com (twitter)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medium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senior</a:t>
                      </a:r>
                      <a:r>
                        <a:rPr lang="en" sz="600"/>
                        <a:t>, professionals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long term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5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blogs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medium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long term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66675" lvl="0" marL="8572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Char char="-"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surprising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4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hacker news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small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senior, professionals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short term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66675" lvl="0" marL="8572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Char char="-"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surprising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-66675" lvl="0" marL="8572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Char char="-"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to get here you need very very critical mass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youtube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?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?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?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5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google scholar, arxiv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zero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academics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long term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66675" lvl="0" marL="8572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Char char="-"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absolute zero here</a:t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Tip: Luck is important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one-evening projects would get you hundreds of likes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months-long projects would get you totally unnoticed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29" y="2103750"/>
            <a:ext cx="2323176" cy="279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2525" y="2103750"/>
            <a:ext cx="2243300" cy="274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8700" y="3161250"/>
            <a:ext cx="2658475" cy="73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1025" y="3092113"/>
            <a:ext cx="2952976" cy="82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70330" y="2772775"/>
            <a:ext cx="928198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89805" y="2822300"/>
            <a:ext cx="809475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2953125" y="2459250"/>
            <a:ext cx="13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evening</a:t>
            </a:r>
            <a:endParaRPr/>
          </a:p>
        </p:txBody>
      </p:sp>
      <p:sp>
        <p:nvSpPr>
          <p:cNvPr id="154" name="Google Shape;154;p25"/>
          <p:cNvSpPr txBox="1"/>
          <p:nvPr/>
        </p:nvSpPr>
        <p:spPr>
          <a:xfrm>
            <a:off x="7225325" y="2371650"/>
            <a:ext cx="13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months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Tip: Documentation is important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152475"/>
            <a:ext cx="4405500" cy="18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Most traffic would not even scroll your Readme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forget about installing and trying it out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Show that you have tests and coverage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Show that it is </a:t>
            </a:r>
            <a:r>
              <a:rPr b="1" lang="en"/>
              <a:t>actually working</a:t>
            </a:r>
            <a:endParaRPr b="1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Show how to get it with copy-paste command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Show how to run it with copy-paste command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Show example output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But don't be too brief</a:t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100" y="1017725"/>
            <a:ext cx="4122000" cy="362198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2" name="Google Shape;16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09148" y="2729275"/>
            <a:ext cx="1679725" cy="195525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3" name="Google Shape;16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6668" y="2985774"/>
            <a:ext cx="1555026" cy="19321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4" name="Google Shape;16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4612" y="3243450"/>
            <a:ext cx="1387476" cy="173804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Tip: Make Something People Want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Don't know what people want? Build something you want, but don't have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something you passionate about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something you think you can do better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 bugs in major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Accept rate is very high, but expect back-and-forth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things in major projects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Accept rate is 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expect discussions before Merge or even </a:t>
            </a:r>
            <a:r>
              <a:rPr lang="en"/>
              <a:t>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expect strong </a:t>
            </a:r>
            <a:r>
              <a:rPr lang="en"/>
              <a:t>opinions and communications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Nourish your sense what people want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hacktoberfest.com — October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24pullrequests.com — December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contributor, good opportunity to make PRs to other projects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did few PRs before, but nothing major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host, new small traffic to your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however</a:t>
            </a:r>
            <a:r>
              <a:rPr lang="en"/>
              <a:t>, never got PRs from it</a:t>
            </a:r>
            <a:endParaRPr/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Tip: Events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Tip: Don't Listen to Naysayers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Negative feedback is strong and devastating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</a:t>
            </a:r>
            <a:r>
              <a:rPr lang="en"/>
              <a:t>criticize</a:t>
            </a:r>
            <a:r>
              <a:rPr lang="en"/>
              <a:t> a project before it even started to its grave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on you to </a:t>
            </a:r>
            <a:r>
              <a:rPr lang="en"/>
              <a:t>persevere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Without you it would not happen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Tip: How does traffic look like?</a:t>
            </a:r>
            <a:endParaRPr/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200" y="1311775"/>
            <a:ext cx="4064826" cy="18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975" y="1338774"/>
            <a:ext cx="3399226" cy="15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Tip: Exponential Curve is Real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 to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to 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 to 100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100 to 1,000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1,000 to 10,000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... </a:t>
            </a:r>
            <a:r>
              <a:rPr lang="en"/>
              <a:t>all have different rules of the game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07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github.com/nikolaydubina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4+ years of open 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8+ years professionally SWE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50+ open source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PRs to major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 achievements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2.7K stars in one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trending on GitHub Explore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</a:t>
            </a:r>
            <a:r>
              <a:rPr lang="en"/>
              <a:t>appearances</a:t>
            </a:r>
            <a:r>
              <a:rPr lang="en"/>
              <a:t> in golang-weekly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500" y="445025"/>
            <a:ext cx="4447944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2"/>
          <p:cNvPicPr preferRelativeResize="0"/>
          <p:nvPr/>
        </p:nvPicPr>
        <p:blipFill rotWithShape="1">
          <a:blip r:embed="rId3">
            <a:alphaModFix/>
          </a:blip>
          <a:srcRect b="0" l="9806" r="2788" t="0"/>
          <a:stretch/>
        </p:blipFill>
        <p:spPr>
          <a:xfrm>
            <a:off x="4064625" y="1152475"/>
            <a:ext cx="4720502" cy="36630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01" name="Google Shape;20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Tip: Fill your Cookie-Jar</a:t>
            </a:r>
            <a:endParaRPr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311700" y="1152475"/>
            <a:ext cx="3078000" cy="1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GitHub Project Insights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Google Analytics for websites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Page Hits for Readmes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https://hits.seeyoufarm.com/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Collect who is liking your projects</a:t>
            </a:r>
            <a:endParaRPr/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700" y="2729925"/>
            <a:ext cx="1286920" cy="643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4" name="Google Shape;204;p32"/>
          <p:cNvPicPr preferRelativeResize="0"/>
          <p:nvPr/>
        </p:nvPicPr>
        <p:blipFill rotWithShape="1">
          <a:blip r:embed="rId6">
            <a:alphaModFix/>
          </a:blip>
          <a:srcRect b="0" l="0" r="22940" t="0"/>
          <a:stretch/>
        </p:blipFill>
        <p:spPr>
          <a:xfrm>
            <a:off x="1382625" y="2598800"/>
            <a:ext cx="3487498" cy="2353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5" name="Google Shape;205;p32"/>
          <p:cNvPicPr preferRelativeResize="0"/>
          <p:nvPr/>
        </p:nvPicPr>
        <p:blipFill rotWithShape="1">
          <a:blip r:embed="rId7">
            <a:alphaModFix/>
          </a:blip>
          <a:srcRect b="0" l="0" r="19678" t="0"/>
          <a:stretch/>
        </p:blipFill>
        <p:spPr>
          <a:xfrm>
            <a:off x="154125" y="3472375"/>
            <a:ext cx="2785500" cy="1551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6" name="Google Shape;206;p32"/>
          <p:cNvPicPr preferRelativeResize="0"/>
          <p:nvPr/>
        </p:nvPicPr>
        <p:blipFill rotWithShape="1">
          <a:blip r:embed="rId3">
            <a:alphaModFix/>
          </a:blip>
          <a:srcRect b="0" l="0" r="30483" t="0"/>
          <a:stretch/>
        </p:blipFill>
        <p:spPr>
          <a:xfrm>
            <a:off x="3848950" y="988350"/>
            <a:ext cx="2444723" cy="23850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are not going to get paid for this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Source is notoriously hard to sell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Patreon, GitHub Sponsors pays absolute zero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multi-billion companies using your stuff would not pay you even 5$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saw this myself, but countless examples, case in point: numpy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 to even get likes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like rate is &lt;1%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Recruiters do not care about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Interviewers do not care about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Employer do not care about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zero impact in yearly reviews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even negative impact to your performance (surprising!)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big employers outright legally prohibit it (Google, Meta, Qualcomm, ...)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why to do it?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very few things that will outlive internal code at your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even your time at company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even your company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even your career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brand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</a:t>
            </a:r>
            <a:r>
              <a:rPr lang="en"/>
              <a:t> what you do not know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</a:t>
            </a:r>
            <a:r>
              <a:rPr lang="en"/>
              <a:t> what you do       know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Bring something new to life </a:t>
            </a:r>
            <a:r>
              <a:rPr lang="en"/>
              <a:t>🌱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Tip: Very </a:t>
            </a:r>
            <a:r>
              <a:rPr lang="en"/>
              <a:t>different</a:t>
            </a:r>
            <a:r>
              <a:rPr lang="en"/>
              <a:t> from your dayjob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Expect that you can spend only minimum effort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You are working unpaid, tired after work, in your free time at expense of other activities (i.e. life)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Thus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no complex CI/CD setups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no over-optimizations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no exhaustive tests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tests are very useful of course, just not expect to make a lot of them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some projects actively benefit from no tests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you can focus 80/100 time on tests or on feature. you have limited pool of time. use wisely.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no complex infra setups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AWS Lightsail instead of AWS EKS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GitHub Pages for web-hosting whenever possible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GitHub Actions for CI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Codecov for coverage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Tip: People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are on your 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community is full of random people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they have no stake in your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have no stake in their project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majority</a:t>
            </a:r>
            <a:r>
              <a:rPr lang="en"/>
              <a:t> is not qualified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1% wants to do actual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interactions with fellow SWEs spread around world is nice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interactions with legendary people is nice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500" y="3808923"/>
            <a:ext cx="3727127" cy="9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1625" y="3728251"/>
            <a:ext cx="3854274" cy="11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Tip: People Contributions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3919500" cy="14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happens rarely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99% are </a:t>
            </a:r>
            <a:r>
              <a:rPr lang="en"/>
              <a:t>beginners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1% is very good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expect to step-in to unblock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834" y="2164950"/>
            <a:ext cx="3722474" cy="240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3400" y="2403775"/>
            <a:ext cx="1696700" cy="41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4800" y="3939500"/>
            <a:ext cx="2274825" cy="96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99500" y="4427963"/>
            <a:ext cx="1696699" cy="51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9100" y="2754200"/>
            <a:ext cx="3086076" cy="12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8625" y="3827330"/>
            <a:ext cx="3086075" cy="968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68760" y="2571750"/>
            <a:ext cx="1306239" cy="253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Tip: Always finish what you start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5323500" cy="1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Worst is work for years on something nobody wants and not even finish it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saw this myself in other people's projects multiple times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 have few big projects that failed after months of effort. It is the worst.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e.g. "native Go graph layout rendering (aka Graphviz in Go)"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Feeling to give up halfway through is real and is regular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especially if you doing something hard and valuable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5224" y="785025"/>
            <a:ext cx="2679900" cy="328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1125" y="3125525"/>
            <a:ext cx="3933000" cy="15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