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76" r:id="rId2"/>
    <p:sldId id="577" r:id="rId3"/>
    <p:sldId id="578" r:id="rId4"/>
    <p:sldId id="579" r:id="rId5"/>
    <p:sldId id="580" r:id="rId6"/>
    <p:sldId id="581" r:id="rId7"/>
    <p:sldId id="582" r:id="rId8"/>
    <p:sldId id="583" r:id="rId9"/>
    <p:sldId id="584" r:id="rId10"/>
    <p:sldId id="612" r:id="rId11"/>
    <p:sldId id="586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614" r:id="rId25"/>
    <p:sldId id="613" r:id="rId26"/>
    <p:sldId id="610" r:id="rId27"/>
    <p:sldId id="615" r:id="rId28"/>
    <p:sldId id="616" r:id="rId29"/>
    <p:sldId id="617" r:id="rId30"/>
    <p:sldId id="6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76"/>
            <p14:sldId id="577"/>
            <p14:sldId id="578"/>
          </p14:sldIdLst>
        </p14:section>
        <p14:section name="Architecture" id="{BC4A3995-4CED-4320-A673-95328C9C809D}">
          <p14:sldIdLst>
            <p14:sldId id="579"/>
            <p14:sldId id="580"/>
            <p14:sldId id="581"/>
            <p14:sldId id="582"/>
            <p14:sldId id="583"/>
            <p14:sldId id="584"/>
            <p14:sldId id="612"/>
            <p14:sldId id="586"/>
            <p14:sldId id="587"/>
            <p14:sldId id="588"/>
            <p14:sldId id="589"/>
            <p14:sldId id="590"/>
          </p14:sldIdLst>
        </p14:section>
        <p14:section name="Refactoring" id="{4C2182BE-4B88-4D56-9DB6-E01540733B09}">
          <p14:sldIdLst>
            <p14:sldId id="591"/>
            <p14:sldId id="592"/>
            <p14:sldId id="593"/>
            <p14:sldId id="594"/>
          </p14:sldIdLst>
        </p14:section>
        <p14:section name="Enumarations" id="{4952FA96-F6B1-4564-A053-CE2B5F00C729}">
          <p14:sldIdLst>
            <p14:sldId id="595"/>
            <p14:sldId id="596"/>
            <p14:sldId id="597"/>
            <p14:sldId id="598"/>
            <p14:sldId id="614"/>
            <p14:sldId id="613"/>
          </p14:sldIdLst>
        </p14:section>
        <p14:section name="Conclusion" id="{10E03AB1-9AA8-4E86-9A64-D741901E50A2}">
          <p14:sldIdLst>
            <p14:sldId id="610"/>
            <p14:sldId id="615"/>
            <p14:sldId id="616"/>
            <p14:sldId id="617"/>
            <p14:sldId id="6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20" autoAdjust="0"/>
  </p:normalViewPr>
  <p:slideViewPr>
    <p:cSldViewPr snapToGrid="0" showGuides="1">
      <p:cViewPr varScale="1">
        <p:scale>
          <a:sx n="77" d="100"/>
          <a:sy n="77" d="100"/>
        </p:scale>
        <p:origin x="86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2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8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30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80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56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005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8394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6405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2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2099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90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3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65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3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3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6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2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4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2/25/2019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495/Working-with-Abstraction-La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judge.softuni.bg/Contests/1495/Working-with-Abstraction-Lab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59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57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61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62.png"/><Relationship Id="rId10" Type="http://schemas.openxmlformats.org/officeDocument/2006/relationships/image" Target="../media/image56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53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7.png"/><Relationship Id="rId22" Type="http://schemas.openxmlformats.org/officeDocument/2006/relationships/image" Target="../media/image31.png"/><Relationship Id="rId27" Type="http://schemas.openxmlformats.org/officeDocument/2006/relationships/hyperlink" Target="http://smartit.bg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3.jpeg"/><Relationship Id="rId7" Type="http://schemas.openxmlformats.org/officeDocument/2006/relationships/image" Target="../media/image6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4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6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495/Working-with-Abstraction-La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Abstraction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03142"/>
            <a:ext cx="10965303" cy="882654"/>
          </a:xfrm>
        </p:spPr>
        <p:txBody>
          <a:bodyPr/>
          <a:lstStyle/>
          <a:p>
            <a:r>
              <a:rPr lang="en-US" dirty="0"/>
              <a:t>Architecture, Refactoring and Enumerations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886" y="2020622"/>
            <a:ext cx="3222172" cy="3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92264" y="1283347"/>
            <a:ext cx="9007472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static void PrintRow(int figureSize, int starCount)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i = 0; i &lt; figureSize - starCount;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for (int col = 1; col &lt; starCount; col++)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  Console.Write("*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Console.WriteLine("*");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2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Classes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Just like methods,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should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know or do too much</a:t>
            </a:r>
          </a:p>
          <a:p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525727" y="2350209"/>
            <a:ext cx="7239710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4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/>
              <a:t>GodMode master = new GodMode();</a:t>
            </a:r>
          </a:p>
          <a:p>
            <a:r>
              <a:rPr lang="en-US" dirty="0"/>
              <a:t>int[] numbers = master.ParseAny(args);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int[] numbers2 = master.CopyAny(numbers);</a:t>
            </a:r>
          </a:p>
          <a:p>
            <a:r>
              <a:rPr lang="en-US" dirty="0"/>
              <a:t>master.PrintToConsole(master.GetDate());</a:t>
            </a:r>
          </a:p>
          <a:p>
            <a:r>
              <a:rPr lang="en-US" dirty="0"/>
              <a:t>master.PrintToConsole(numbers);</a:t>
            </a:r>
          </a:p>
        </p:txBody>
      </p:sp>
    </p:spTree>
    <p:extLst>
      <p:ext uri="{BB962C8B-B14F-4D97-AF65-F5344CB8AC3E}">
        <p14:creationId xmlns:p14="http://schemas.microsoft.com/office/powerpoint/2010/main" val="136212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729210"/>
          </a:xfrm>
        </p:spPr>
        <p:txBody>
          <a:bodyPr/>
          <a:lstStyle/>
          <a:p>
            <a:r>
              <a:rPr lang="en-GB" dirty="0"/>
              <a:t>We can also break our code up logically into </a:t>
            </a:r>
            <a:r>
              <a:rPr lang="en-GB" b="1" dirty="0" smtClean="0">
                <a:solidFill>
                  <a:schemeClr val="bg1"/>
                </a:solidFill>
              </a:rPr>
              <a:t>classes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Code into Classes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300451" y="2052769"/>
            <a:ext cx="9895895" cy="11426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int[] numbers = args.Split().Select(int.Parse).ToArray();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. . 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Console.Write(string.Join(" ", numbers));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2122919" y="4079987"/>
            <a:ext cx="8250961" cy="1992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bg1"/>
                </a:solidFill>
                <a:effectLst/>
              </a:rPr>
              <a:t>ArrayParser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 parser = new </a:t>
            </a:r>
            <a:r>
              <a:rPr lang="en-US" sz="2400" dirty="0">
                <a:solidFill>
                  <a:schemeClr val="bg1"/>
                </a:solidFill>
                <a:effectLst/>
              </a:rPr>
              <a:t>ArrayParser()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 err="1" smtClean="0">
                <a:solidFill>
                  <a:schemeClr val="bg1"/>
                </a:solidFill>
                <a:effectLst/>
              </a:rPr>
              <a:t>OuputWriter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printer = new </a:t>
            </a:r>
            <a:r>
              <a:rPr lang="en-US" sz="2400" dirty="0" err="1" smtClean="0">
                <a:solidFill>
                  <a:schemeClr val="bg1"/>
                </a:solidFill>
                <a:effectLst/>
              </a:rPr>
              <a:t>OuputWriter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numbers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.IntegersParse(args);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int[] coordinates = </a:t>
            </a:r>
            <a:r>
              <a:rPr lang="en-US" sz="2400" dirty="0">
                <a:solidFill>
                  <a:schemeClr val="bg1"/>
                </a:solidFill>
                <a:effectLst/>
              </a:rPr>
              <a:t>parser</a:t>
            </a:r>
            <a:r>
              <a:rPr lang="en-US" sz="2400" dirty="0">
                <a:solidFill>
                  <a:schemeClr val="tx1"/>
                </a:solidFill>
                <a:effectLst/>
              </a:rPr>
              <a:t>.IntegerParse(args1);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printer</a:t>
            </a:r>
            <a:r>
              <a:rPr lang="en-US" sz="2400" dirty="0">
                <a:solidFill>
                  <a:schemeClr val="tx1"/>
                </a:solidFill>
                <a:effectLst/>
              </a:rPr>
              <a:t>.PrintToConsole(numbers);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54616" y="3565693"/>
            <a:ext cx="3202222" cy="454954"/>
          </a:xfrm>
          <a:prstGeom prst="wedgeRoundRectCallout">
            <a:avLst>
              <a:gd name="adj1" fmla="val -54213"/>
              <a:gd name="adj2" fmla="val 440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 implementation 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9305077" y="4286788"/>
            <a:ext cx="2802613" cy="690984"/>
          </a:xfrm>
          <a:prstGeom prst="wedgeRoundRectCallout">
            <a:avLst>
              <a:gd name="adj1" fmla="val -57350"/>
              <a:gd name="adj2" fmla="val -7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Allow us to change output destination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8223565" y="5740847"/>
            <a:ext cx="2348700" cy="774480"/>
          </a:xfrm>
          <a:prstGeom prst="wedgeRoundRectCallout">
            <a:avLst>
              <a:gd name="adj1" fmla="val -56004"/>
              <a:gd name="adj2" fmla="val -465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Helps us avoid repeating code</a:t>
            </a:r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F705F000-DE77-41C2-B238-E17739DD7129}"/>
              </a:ext>
            </a:extLst>
          </p:cNvPr>
          <p:cNvSpPr/>
          <p:nvPr/>
        </p:nvSpPr>
        <p:spPr>
          <a:xfrm>
            <a:off x="5902956" y="3329786"/>
            <a:ext cx="508000" cy="62276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33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200" dirty="0"/>
              <a:t>Create a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Point class </a:t>
            </a:r>
            <a:r>
              <a:rPr lang="en-GB" sz="3200" dirty="0"/>
              <a:t>holding</a:t>
            </a:r>
            <a:r>
              <a:rPr lang="en-GB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200" dirty="0"/>
              <a:t>the horizontal and vertical coordinates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Create a </a:t>
            </a:r>
            <a:r>
              <a:rPr lang="en-GB" sz="3200" b="1" dirty="0">
                <a:solidFill>
                  <a:schemeClr val="bg1"/>
                </a:solidFill>
              </a:rPr>
              <a:t>Rectangle class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Holds 2 </a:t>
            </a:r>
            <a:r>
              <a:rPr lang="en-GB" sz="3000" b="1" dirty="0">
                <a:solidFill>
                  <a:schemeClr val="bg1"/>
                </a:solidFill>
              </a:rPr>
              <a:t>points</a:t>
            </a:r>
          </a:p>
          <a:p>
            <a:pPr lvl="2">
              <a:buClr>
                <a:schemeClr val="tx1"/>
              </a:buClr>
            </a:pPr>
            <a:r>
              <a:rPr lang="en-GB" sz="2800" b="1" dirty="0">
                <a:solidFill>
                  <a:schemeClr val="bg1"/>
                </a:solidFill>
              </a:rPr>
              <a:t>Top left </a:t>
            </a:r>
            <a:r>
              <a:rPr lang="en-GB" sz="2800" dirty="0"/>
              <a:t>and </a:t>
            </a:r>
            <a:r>
              <a:rPr lang="en-GB" sz="2800" b="1" dirty="0">
                <a:solidFill>
                  <a:schemeClr val="bg1"/>
                </a:solidFill>
              </a:rPr>
              <a:t>bottom right 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Add </a:t>
            </a:r>
            <a:r>
              <a:rPr lang="en-GB" sz="3200" b="1" dirty="0">
                <a:solidFill>
                  <a:schemeClr val="bg1"/>
                </a:solidFill>
              </a:rPr>
              <a:t>Contains</a:t>
            </a:r>
            <a:r>
              <a:rPr lang="en-GB" sz="3200" dirty="0"/>
              <a:t> method </a:t>
            </a:r>
          </a:p>
          <a:p>
            <a:pPr lvl="1">
              <a:buClr>
                <a:schemeClr val="tx1"/>
              </a:buClr>
            </a:pPr>
            <a:r>
              <a:rPr lang="en-GB" sz="3000" dirty="0"/>
              <a:t>Takes a </a:t>
            </a:r>
            <a:r>
              <a:rPr lang="en-GB" sz="3000" b="1" dirty="0">
                <a:solidFill>
                  <a:schemeClr val="bg1"/>
                </a:solidFill>
              </a:rPr>
              <a:t>Point </a:t>
            </a:r>
            <a:r>
              <a:rPr lang="en-GB" sz="3000" dirty="0"/>
              <a:t>as an argument</a:t>
            </a:r>
          </a:p>
          <a:p>
            <a:pPr lvl="1"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Rturns </a:t>
            </a:r>
            <a:r>
              <a:rPr lang="en-GB" sz="3000" dirty="0"/>
              <a:t>it if it’s inside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en-GB" sz="3000" dirty="0"/>
              <a:t>the current object of the </a:t>
            </a:r>
            <a:r>
              <a:rPr lang="en-GB" sz="3000" b="1" dirty="0">
                <a:solidFill>
                  <a:schemeClr val="bg1"/>
                </a:solidFill>
              </a:rPr>
              <a:t>Rectangle class</a:t>
            </a:r>
            <a:endParaRPr lang="en-GB" sz="3000" dirty="0"/>
          </a:p>
          <a:p>
            <a:pPr>
              <a:buClr>
                <a:schemeClr val="tx1"/>
              </a:buClr>
            </a:pP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af-ZA" dirty="0"/>
              <a:t>Point in 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55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CA94C0-3D3A-484E-AACB-F6A43B84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233" y="1306111"/>
            <a:ext cx="5427533" cy="48134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Point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x;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private int y;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}	</a:t>
            </a:r>
            <a:endParaRPr lang="af-ZA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class Rectangle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topLeft;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private Point bottomRight;</a:t>
            </a:r>
            <a:endParaRPr lang="bg-BG" sz="2000" b="1" noProof="1"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af-ZA" sz="20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Public properties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public bool Contains(Point point)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af-ZA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af-ZA" sz="2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af-ZA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0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92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in </a:t>
            </a:r>
            <a:r>
              <a:rPr lang="af-ZA" dirty="0"/>
              <a:t>Rectangle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68112" y="1248518"/>
            <a:ext cx="9376400" cy="48020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(Point point)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isInHorizontal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this.TopLeft.X &lt;= point.X 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this.BottomRight.X &gt;= point.X;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isInVertical =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this.TopLeft.Y &lt;= point.Y &amp;&amp; </a:t>
            </a:r>
            <a:br>
              <a:rPr lang="af-ZA" sz="2400" b="1" noProof="1">
                <a:latin typeface="Consolas" pitchFamily="49" charset="0"/>
                <a:cs typeface="Consolas" pitchFamily="49" charset="0"/>
              </a:rPr>
            </a:br>
            <a:r>
              <a:rPr lang="af-ZA" sz="2400" b="1" noProof="1">
                <a:latin typeface="Consolas" pitchFamily="49" charset="0"/>
                <a:cs typeface="Consolas" pitchFamily="49" charset="0"/>
              </a:rPr>
              <a:t>    this.BottomRight.Y &gt;= point.Y;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bool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isInHorizontal</a:t>
            </a:r>
            <a:r>
              <a:rPr lang="af-ZA" sz="2400" b="1" noProof="1">
                <a:latin typeface="Consolas" pitchFamily="49" charset="0"/>
                <a:cs typeface="Consolas" pitchFamily="49" charset="0"/>
              </a:rPr>
              <a:t> &amp;&amp;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isInVertical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af-ZA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  return </a:t>
            </a:r>
            <a:r>
              <a:rPr lang="af-ZA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isInRectangle;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af-ZA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95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Restructuring and Organizing Code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30" y="1104900"/>
            <a:ext cx="3480540" cy="348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Restructures </a:t>
            </a:r>
            <a:r>
              <a:rPr lang="en-GB" dirty="0"/>
              <a:t>code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without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changing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the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behaviour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Improves</a:t>
            </a:r>
            <a:r>
              <a:rPr lang="en-GB" dirty="0"/>
              <a:t> code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readability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Reduces</a:t>
            </a:r>
            <a:r>
              <a:rPr lang="en-GB" dirty="0"/>
              <a:t>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complexity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1996773" y="3309217"/>
            <a:ext cx="9242357" cy="450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ProblemSolver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DoMagic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 … } 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1673128" y="4484907"/>
            <a:ext cx="10191485" cy="11610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CommandParser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Func&lt;T, T&gt; </a:t>
            </a:r>
            <a:r>
              <a:rPr lang="en-US" sz="2200" dirty="0">
                <a:solidFill>
                  <a:schemeClr val="bg1"/>
                </a:solidFill>
                <a:effectLst/>
              </a:rPr>
              <a:t>ParseCommand()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DataModifier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T </a:t>
            </a:r>
            <a:r>
              <a:rPr lang="en-US" sz="2200" dirty="0">
                <a:solidFill>
                  <a:schemeClr val="bg1"/>
                </a:solidFill>
                <a:effectLst/>
              </a:rPr>
              <a:t>Execute()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…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class </a:t>
            </a:r>
            <a:r>
              <a:rPr lang="en-US" sz="2200" dirty="0">
                <a:solidFill>
                  <a:schemeClr val="bg1"/>
                </a:solidFill>
                <a:effectLst/>
              </a:rPr>
              <a:t>OutputFormatter</a:t>
            </a:r>
            <a:r>
              <a:rPr lang="en-US" sz="2200" dirty="0">
                <a:solidFill>
                  <a:schemeClr val="tx1"/>
                </a:solidFill>
                <a:effectLst/>
              </a:rPr>
              <a:t> { public static void </a:t>
            </a:r>
            <a:r>
              <a:rPr lang="en-US" sz="2200" dirty="0">
                <a:solidFill>
                  <a:schemeClr val="bg1"/>
                </a:solidFill>
                <a:effectLst/>
              </a:rPr>
              <a:t>Print()</a:t>
            </a:r>
            <a:r>
              <a:rPr lang="en-US" sz="2200" dirty="0">
                <a:solidFill>
                  <a:schemeClr val="tx1"/>
                </a:solidFill>
                <a:effectLst/>
              </a:rPr>
              <a:t>; </a:t>
            </a:r>
            <a:r>
              <a:rPr lang="en-US" sz="2200" dirty="0">
                <a:effectLst/>
              </a:rPr>
              <a:t>…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7BAB8ED-414C-4B21-AA55-D647C43459EF}"/>
              </a:ext>
            </a:extLst>
          </p:cNvPr>
          <p:cNvSpPr/>
          <p:nvPr/>
        </p:nvSpPr>
        <p:spPr bwMode="auto">
          <a:xfrm>
            <a:off x="6467030" y="3897062"/>
            <a:ext cx="301841" cy="4501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29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Breaking code </a:t>
            </a:r>
            <a:r>
              <a:rPr lang="en-GB" sz="3000" dirty="0"/>
              <a:t>into reusable units</a:t>
            </a:r>
          </a:p>
          <a:p>
            <a:pPr>
              <a:buClr>
                <a:schemeClr val="tx1"/>
              </a:buClr>
            </a:pPr>
            <a:r>
              <a:rPr lang="en-GB" sz="3000" b="1" dirty="0">
                <a:solidFill>
                  <a:schemeClr val="bg1"/>
                </a:solidFill>
              </a:rPr>
              <a:t>Extracting parts of methods </a:t>
            </a:r>
            <a:r>
              <a:rPr lang="en-GB" sz="3000" dirty="0"/>
              <a:t>and </a:t>
            </a:r>
            <a:r>
              <a:rPr lang="en-GB" sz="3000" b="1" dirty="0">
                <a:solidFill>
                  <a:schemeClr val="bg1"/>
                </a:solidFill>
              </a:rPr>
              <a:t>classes</a:t>
            </a:r>
            <a:r>
              <a:rPr lang="en-GB" sz="3000" dirty="0"/>
              <a:t> into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ones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Refactoring Techniques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748263" y="2644950"/>
            <a:ext cx="3886200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DepositOrWithdraw</a:t>
            </a:r>
            <a:r>
              <a:rPr lang="en-US" sz="2700" b="0" dirty="0">
                <a:solidFill>
                  <a:schemeClr val="tx1"/>
                </a:solidFill>
                <a:effectLst/>
              </a:rPr>
              <a:t>()</a:t>
            </a: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EA2FEDA5-0CA4-4AAD-9D35-DABC067DBE0E}"/>
              </a:ext>
            </a:extLst>
          </p:cNvPr>
          <p:cNvSpPr/>
          <p:nvPr/>
        </p:nvSpPr>
        <p:spPr>
          <a:xfrm>
            <a:off x="4926487" y="274888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92B72B-EE43-4CB4-9089-178A985ACFEF}"/>
              </a:ext>
            </a:extLst>
          </p:cNvPr>
          <p:cNvSpPr txBox="1">
            <a:spLocks/>
          </p:cNvSpPr>
          <p:nvPr/>
        </p:nvSpPr>
        <p:spPr>
          <a:xfrm>
            <a:off x="190404" y="3370286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 Improving names </a:t>
            </a:r>
            <a:r>
              <a:rPr lang="en-US" sz="3000" dirty="0"/>
              <a:t>of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variables, methods, classes, etc.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A230D9F-9EA4-409F-9227-B555BCEA3FA7}"/>
              </a:ext>
            </a:extLst>
          </p:cNvPr>
          <p:cNvSpPr txBox="1">
            <a:spLocks/>
          </p:cNvSpPr>
          <p:nvPr/>
        </p:nvSpPr>
        <p:spPr>
          <a:xfrm>
            <a:off x="5640364" y="2457975"/>
            <a:ext cx="2209800" cy="893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Deposit()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Withdraw()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7F693E-0EC5-45AA-A0C5-4BC0D76E0023}"/>
              </a:ext>
            </a:extLst>
          </p:cNvPr>
          <p:cNvSpPr txBox="1">
            <a:spLocks/>
          </p:cNvSpPr>
          <p:nvPr/>
        </p:nvSpPr>
        <p:spPr>
          <a:xfrm>
            <a:off x="193255" y="4988098"/>
            <a:ext cx="11847599" cy="68592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Moving methods </a:t>
            </a:r>
            <a:r>
              <a:rPr lang="en-US" sz="3000" dirty="0"/>
              <a:t>or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fields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to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more appropriate classes</a:t>
            </a:r>
            <a:endParaRPr lang="en-GB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03FF3BB-2757-4C52-A074-134C427B7D58}"/>
              </a:ext>
            </a:extLst>
          </p:cNvPr>
          <p:cNvSpPr txBox="1">
            <a:spLocks/>
          </p:cNvSpPr>
          <p:nvPr/>
        </p:nvSpPr>
        <p:spPr>
          <a:xfrm>
            <a:off x="748264" y="4228622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str;</a:t>
            </a: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E6CF416D-EC3E-42FA-A838-54585829911E}"/>
              </a:ext>
            </a:extLst>
          </p:cNvPr>
          <p:cNvSpPr/>
          <p:nvPr/>
        </p:nvSpPr>
        <p:spPr>
          <a:xfrm>
            <a:off x="3429001" y="4306135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A0CACC8-04CA-4674-9EAE-CA516CF1CD8D}"/>
              </a:ext>
            </a:extLst>
          </p:cNvPr>
          <p:cNvSpPr txBox="1">
            <a:spLocks/>
          </p:cNvSpPr>
          <p:nvPr/>
        </p:nvSpPr>
        <p:spPr>
          <a:xfrm>
            <a:off x="4178698" y="4228622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string </a:t>
            </a:r>
            <a:r>
              <a:rPr lang="en-US" sz="2700" dirty="0">
                <a:solidFill>
                  <a:schemeClr val="bg1"/>
                </a:solidFill>
                <a:effectLst/>
              </a:rPr>
              <a:t>name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A3D6A1A-8C85-4196-806D-FDB65B5B9AED}"/>
              </a:ext>
            </a:extLst>
          </p:cNvPr>
          <p:cNvSpPr txBox="1">
            <a:spLocks/>
          </p:cNvSpPr>
          <p:nvPr/>
        </p:nvSpPr>
        <p:spPr>
          <a:xfrm>
            <a:off x="748263" y="5745178"/>
            <a:ext cx="2375937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  <a:effectLst/>
              </a:rPr>
              <a:t>Car.Open()</a:t>
            </a: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6690AB9D-07FD-4404-83D5-384236639231}"/>
              </a:ext>
            </a:extLst>
          </p:cNvPr>
          <p:cNvSpPr/>
          <p:nvPr/>
        </p:nvSpPr>
        <p:spPr>
          <a:xfrm>
            <a:off x="3429000" y="5829288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5ADC2181-DB2A-48FF-834A-74DE23AF71AD}"/>
              </a:ext>
            </a:extLst>
          </p:cNvPr>
          <p:cNvSpPr txBox="1">
            <a:spLocks/>
          </p:cNvSpPr>
          <p:nvPr/>
        </p:nvSpPr>
        <p:spPr>
          <a:xfrm>
            <a:off x="4178697" y="5756023"/>
            <a:ext cx="2559563" cy="5193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  <a:effectLst/>
              </a:rPr>
              <a:t>Door.Open()</a:t>
            </a:r>
          </a:p>
        </p:txBody>
      </p:sp>
    </p:spTree>
    <p:extLst>
      <p:ext uri="{BB962C8B-B14F-4D97-AF65-F5344CB8AC3E}">
        <p14:creationId xmlns:p14="http://schemas.microsoft.com/office/powerpoint/2010/main" val="163557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are given 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working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dirty="0"/>
              <a:t>Student System project to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refactor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Break it up </a:t>
            </a:r>
            <a:r>
              <a:rPr lang="en-GB" dirty="0"/>
              <a:t>into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smaller functional units </a:t>
            </a:r>
            <a:r>
              <a:rPr lang="en-GB" dirty="0"/>
              <a:t>and make sure it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works</a:t>
            </a:r>
          </a:p>
          <a:p>
            <a:r>
              <a:rPr lang="en-GB" dirty="0"/>
              <a:t>It supports the following </a:t>
            </a:r>
            <a:r>
              <a:rPr lang="en-GB" b="1" dirty="0">
                <a:solidFill>
                  <a:schemeClr val="bg1"/>
                </a:solidFill>
              </a:rPr>
              <a:t>commands</a:t>
            </a:r>
            <a:r>
              <a:rPr lang="en-GB" dirty="0"/>
              <a:t>:</a:t>
            </a:r>
          </a:p>
          <a:p>
            <a:pPr lvl="1"/>
            <a:r>
              <a:rPr lang="en-US" sz="3000" noProof="1"/>
              <a:t>"Create</a:t>
            </a:r>
            <a:r>
              <a:rPr lang="en-US" sz="3000" b="1" noProof="1">
                <a:solidFill>
                  <a:schemeClr val="accent1"/>
                </a:solidFill>
              </a:rPr>
              <a:t> </a:t>
            </a:r>
            <a:r>
              <a:rPr lang="en-US" sz="3000" noProof="1"/>
              <a:t>&lt;studentName&gt; &lt;studentAge&gt; &lt;studentGrade&gt;"</a:t>
            </a:r>
            <a:endParaRPr lang="en-US" sz="3000" b="1" noProof="1">
              <a:solidFill>
                <a:schemeClr val="bg1"/>
              </a:solidFill>
            </a:endParaRPr>
          </a:p>
          <a:p>
            <a:pPr lvl="2"/>
            <a:r>
              <a:rPr lang="en-US" sz="2800" dirty="0"/>
              <a:t>creates a new student</a:t>
            </a:r>
          </a:p>
          <a:p>
            <a:pPr lvl="1"/>
            <a:r>
              <a:rPr lang="en-US" sz="3000" noProof="1"/>
              <a:t>"Show</a:t>
            </a:r>
            <a:r>
              <a:rPr lang="en-US" sz="3000" b="1" noProof="1"/>
              <a:t> </a:t>
            </a:r>
            <a:r>
              <a:rPr lang="en-US" sz="3000" noProof="1"/>
              <a:t>&lt;studentName&gt;"</a:t>
            </a:r>
            <a:endParaRPr lang="en-US" sz="3000" b="1" noProof="1"/>
          </a:p>
          <a:p>
            <a:pPr lvl="2"/>
            <a:r>
              <a:rPr lang="en-US" sz="2800" dirty="0"/>
              <a:t>prints information about a student </a:t>
            </a:r>
          </a:p>
          <a:p>
            <a:pPr lvl="1"/>
            <a:r>
              <a:rPr lang="en-US" sz="2800" dirty="0"/>
              <a:t>"</a:t>
            </a:r>
            <a:r>
              <a:rPr lang="en-US" sz="3000" dirty="0"/>
              <a:t>Exit</a:t>
            </a:r>
            <a:r>
              <a:rPr lang="en-US" sz="2800" dirty="0"/>
              <a:t>"</a:t>
            </a:r>
            <a:endParaRPr lang="en-US" sz="3000" dirty="0"/>
          </a:p>
          <a:p>
            <a:pPr lvl="2"/>
            <a:r>
              <a:rPr lang="en-US" sz="2800" dirty="0"/>
              <a:t>closes the program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Student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68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Project Architecture</a:t>
            </a:r>
          </a:p>
          <a:p>
            <a:pPr lvl="1"/>
            <a:r>
              <a:rPr lang="en-US" noProof="1"/>
              <a:t>Methods</a:t>
            </a:r>
          </a:p>
          <a:p>
            <a:pPr lvl="1"/>
            <a:r>
              <a:rPr lang="en-US" noProof="1"/>
              <a:t>Classes</a:t>
            </a:r>
          </a:p>
          <a:p>
            <a:pPr lvl="1"/>
            <a:r>
              <a:rPr lang="en-US" noProof="1"/>
              <a:t>Projects</a:t>
            </a:r>
          </a:p>
          <a:p>
            <a:r>
              <a:rPr lang="en-US" noProof="1"/>
              <a:t>Code Refactoring</a:t>
            </a:r>
          </a:p>
          <a:p>
            <a:r>
              <a:rPr lang="en-US" noProof="1"/>
              <a:t>Enumerations</a:t>
            </a:r>
          </a:p>
          <a:p>
            <a:endParaRPr lang="en-US" noProof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00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Enumerations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Syntax and Usage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78152-5470-4440-B187-7D3AC79CBE8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6000"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265" y="1777331"/>
            <a:ext cx="3228921" cy="189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Represent a numeric value from a fixed set as a text</a:t>
            </a:r>
          </a:p>
          <a:p>
            <a:r>
              <a:rPr lang="en-GB" dirty="0">
                <a:solidFill>
                  <a:schemeClr val="tx2"/>
                </a:solidFill>
              </a:rPr>
              <a:t>We can use them to pass </a:t>
            </a:r>
            <a:r>
              <a:rPr lang="en-GB" b="1" dirty="0">
                <a:solidFill>
                  <a:schemeClr val="bg1"/>
                </a:solidFill>
              </a:rPr>
              <a:t>arguments</a:t>
            </a:r>
            <a:r>
              <a:rPr lang="en-GB" dirty="0">
                <a:solidFill>
                  <a:schemeClr val="tx2"/>
                </a:solidFill>
              </a:rPr>
              <a:t> to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>
                <a:solidFill>
                  <a:schemeClr val="tx2"/>
                </a:solidFill>
              </a:rPr>
              <a:t> 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without making code confusing</a:t>
            </a:r>
          </a:p>
          <a:p>
            <a:endParaRPr lang="en-GB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/>
              </a:solidFill>
            </a:endParaRPr>
          </a:p>
          <a:p>
            <a:r>
              <a:rPr lang="en-GB" dirty="0">
                <a:solidFill>
                  <a:schemeClr val="tx2"/>
                </a:solidFill>
              </a:rPr>
              <a:t>By default </a:t>
            </a:r>
            <a:r>
              <a:rPr lang="en-GB" b="1" dirty="0">
                <a:solidFill>
                  <a:schemeClr val="bg1"/>
                </a:solidFill>
              </a:rPr>
              <a:t>enums</a:t>
            </a:r>
            <a:r>
              <a:rPr lang="en-GB" dirty="0">
                <a:solidFill>
                  <a:schemeClr val="tx2"/>
                </a:solidFill>
              </a:rPr>
              <a:t> start at 0</a:t>
            </a:r>
          </a:p>
          <a:p>
            <a:r>
              <a:rPr lang="en-GB" dirty="0">
                <a:solidFill>
                  <a:schemeClr val="tx2"/>
                </a:solidFill>
              </a:rPr>
              <a:t>Every next value is incremented by 1</a:t>
            </a:r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7E18205-E734-49BD-AE50-6A4ED592564E}"/>
              </a:ext>
            </a:extLst>
          </p:cNvPr>
          <p:cNvSpPr txBox="1">
            <a:spLocks/>
          </p:cNvSpPr>
          <p:nvPr/>
        </p:nvSpPr>
        <p:spPr>
          <a:xfrm>
            <a:off x="2752809" y="3821774"/>
            <a:ext cx="3507976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</a:rPr>
              <a:t>0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19962D1-8EB2-4464-9D3A-53AC2D32BCE4}"/>
              </a:ext>
            </a:extLst>
          </p:cNvPr>
          <p:cNvSpPr txBox="1">
            <a:spLocks/>
          </p:cNvSpPr>
          <p:nvPr/>
        </p:nvSpPr>
        <p:spPr>
          <a:xfrm>
            <a:off x="7166127" y="3821773"/>
            <a:ext cx="4567733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effectLst/>
              </a:rPr>
              <a:t>GetDailySchedule</a:t>
            </a:r>
            <a:r>
              <a:rPr lang="en-US" sz="2400" dirty="0">
                <a:solidFill>
                  <a:schemeClr val="bg1"/>
                </a:solidFill>
                <a:effectLst/>
              </a:rPr>
              <a:t>(Day.Mon)</a:t>
            </a:r>
          </a:p>
        </p:txBody>
      </p:sp>
      <p:sp>
        <p:nvSpPr>
          <p:cNvPr id="10" name="Right Arrow 7">
            <a:extLst>
              <a:ext uri="{FF2B5EF4-FFF2-40B4-BE49-F238E27FC236}">
                <a16:creationId xmlns:a16="http://schemas.microsoft.com/office/drawing/2014/main" id="{E766B31E-7580-49C4-8F51-B3586C5101EC}"/>
              </a:ext>
            </a:extLst>
          </p:cNvPr>
          <p:cNvSpPr/>
          <p:nvPr/>
        </p:nvSpPr>
        <p:spPr>
          <a:xfrm>
            <a:off x="6546549" y="3870596"/>
            <a:ext cx="444897" cy="351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65E40D0-F959-4A7A-B8A1-0BFCB25B0F41}"/>
              </a:ext>
            </a:extLst>
          </p:cNvPr>
          <p:cNvSpPr txBox="1">
            <a:spLocks/>
          </p:cNvSpPr>
          <p:nvPr/>
        </p:nvSpPr>
        <p:spPr>
          <a:xfrm>
            <a:off x="2752809" y="3190097"/>
            <a:ext cx="8047461" cy="4778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/>
              </a:rPr>
              <a:t>enum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tx2"/>
                </a:solidFill>
                <a:effectLst/>
              </a:rPr>
              <a:t>Day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</a:rPr>
              <a:t>{ Mon, Tue, Wed, Thu, Fri, Sat, Sun }</a:t>
            </a:r>
          </a:p>
        </p:txBody>
      </p:sp>
    </p:spTree>
    <p:extLst>
      <p:ext uri="{BB962C8B-B14F-4D97-AF65-F5344CB8AC3E}">
        <p14:creationId xmlns:p14="http://schemas.microsoft.com/office/powerpoint/2010/main" val="18549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1">
                <a:solidFill>
                  <a:schemeClr val="tx2"/>
                </a:solidFill>
              </a:rPr>
              <a:t>We can </a:t>
            </a:r>
            <a:r>
              <a:rPr lang="en-GB" b="1" noProof="1">
                <a:solidFill>
                  <a:schemeClr val="bg1"/>
                </a:solidFill>
              </a:rPr>
              <a:t>customize</a:t>
            </a:r>
            <a:r>
              <a:rPr lang="en-GB" noProof="1">
                <a:solidFill>
                  <a:schemeClr val="tx2"/>
                </a:solidFill>
              </a:rPr>
              <a:t> enum </a:t>
            </a:r>
            <a:r>
              <a:rPr lang="en-GB" b="1" noProof="1">
                <a:solidFill>
                  <a:schemeClr val="bg1"/>
                </a:solidFill>
              </a:rPr>
              <a:t>values</a:t>
            </a:r>
            <a:endParaRPr lang="en-GB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Enumerations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3375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822923" y="2007157"/>
            <a:ext cx="3341725" cy="38079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Day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Mon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= 1</a:t>
            </a:r>
            <a:r>
              <a:rPr lang="en-US" sz="2800" dirty="0">
                <a:solidFill>
                  <a:schemeClr val="tx1"/>
                </a:solidFill>
                <a:effectLst/>
              </a:rPr>
              <a:t>,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Tue,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//2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Wed,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//3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Thu,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//4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Fri,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//5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Sat,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//6</a:t>
            </a:r>
            <a:r>
              <a:rPr lang="en-US" sz="28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Sun      </a:t>
            </a:r>
            <a:r>
              <a:rPr lang="en-US" sz="2800" i="1" dirty="0">
                <a:solidFill>
                  <a:schemeClr val="accent2"/>
                </a:solidFill>
                <a:effectLst/>
              </a:rPr>
              <a:t>//7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BE20CFD-D283-4ABE-8EA2-75AFDB1C5460}"/>
              </a:ext>
            </a:extLst>
          </p:cNvPr>
          <p:cNvSpPr txBox="1">
            <a:spLocks/>
          </p:cNvSpPr>
          <p:nvPr/>
        </p:nvSpPr>
        <p:spPr>
          <a:xfrm>
            <a:off x="6505121" y="2675031"/>
            <a:ext cx="3315733" cy="24721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effectLst/>
              </a:rPr>
              <a:t>enum</a:t>
            </a:r>
            <a:r>
              <a:rPr lang="en-US" sz="2800" dirty="0">
                <a:solidFill>
                  <a:schemeClr val="tx1"/>
                </a:solidFill>
                <a:effectLst/>
              </a:rPr>
              <a:t> CoffeeSize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{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  </a:t>
            </a:r>
            <a:r>
              <a:rPr lang="en-US" altLang="ko-KR" sz="2800" dirty="0">
                <a:solidFill>
                  <a:schemeClr val="bg1"/>
                </a:solidFill>
                <a:effectLst/>
              </a:rPr>
              <a:t>Small = 100</a:t>
            </a:r>
            <a:r>
              <a:rPr lang="en-US" altLang="ko-KR" sz="2800" dirty="0">
                <a:solidFill>
                  <a:schemeClr val="tx1"/>
                </a:solidFill>
                <a:effectLst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Normal = 150,</a:t>
            </a:r>
          </a:p>
          <a:p>
            <a:pPr>
              <a:lnSpc>
                <a:spcPct val="90000"/>
              </a:lnSpc>
            </a:pPr>
            <a:r>
              <a:rPr lang="en-US" altLang="ko-KR" sz="2800" dirty="0">
                <a:solidFill>
                  <a:schemeClr val="tx1"/>
                </a:solidFill>
                <a:effectLst/>
              </a:rPr>
              <a:t>  Double = 300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pic>
        <p:nvPicPr>
          <p:cNvPr id="10" name="Picture 3" descr="C:\Documents\Courses\OOP\OOP Images\cup_PNG2002.png">
            <a:extLst>
              <a:ext uri="{FF2B5EF4-FFF2-40B4-BE49-F238E27FC236}">
                <a16:creationId xmlns:a16="http://schemas.microsoft.com/office/drawing/2014/main" id="{B2242A04-2E7D-401E-8E7A-51130451A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428" y="4026588"/>
            <a:ext cx="2155910" cy="26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3338949" y="4900259"/>
            <a:ext cx="3026988" cy="1531548"/>
            <a:chOff x="5757212" y="1301668"/>
            <a:chExt cx="3516604" cy="18974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C98F160-CC72-4F8D-B929-A86F8419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570" y="1676550"/>
              <a:ext cx="1660246" cy="146011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6B24934-469B-4F75-85ED-88D701D05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7212" y="1738987"/>
              <a:ext cx="1679700" cy="146011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F9F5CAC-E162-4FBF-84A4-8822FE27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2412" y="1301668"/>
              <a:ext cx="1654428" cy="14601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987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1818096" cy="520106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Create a class </a:t>
            </a:r>
            <a:r>
              <a:rPr lang="en-GB" noProof="1"/>
              <a:t>PriceCalculator</a:t>
            </a:r>
            <a:r>
              <a:rPr lang="en-GB" dirty="0"/>
              <a:t> that calculates the total price of a holiday,   </a:t>
            </a:r>
            <a:br>
              <a:rPr lang="en-GB" dirty="0"/>
            </a:br>
            <a:r>
              <a:rPr lang="en-GB" dirty="0"/>
              <a:t>by given </a:t>
            </a:r>
            <a:r>
              <a:rPr lang="en-GB" b="1" dirty="0">
                <a:solidFill>
                  <a:schemeClr val="bg1"/>
                </a:solidFill>
              </a:rPr>
              <a:t>price per day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 of days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the season </a:t>
            </a:r>
            <a:r>
              <a:rPr lang="en-GB" dirty="0"/>
              <a:t>and a </a:t>
            </a:r>
            <a:r>
              <a:rPr lang="en-GB" b="1" dirty="0">
                <a:solidFill>
                  <a:schemeClr val="bg1"/>
                </a:solidFill>
              </a:rPr>
              <a:t>discount type</a:t>
            </a:r>
          </a:p>
          <a:p>
            <a:r>
              <a:rPr lang="en-GB" dirty="0"/>
              <a:t>The discount type and season </a:t>
            </a:r>
            <a:br>
              <a:rPr lang="en-GB" dirty="0"/>
            </a:br>
            <a:r>
              <a:rPr lang="en-GB" dirty="0"/>
              <a:t>should be </a:t>
            </a:r>
            <a:r>
              <a:rPr lang="en-GB" b="1" noProof="1">
                <a:solidFill>
                  <a:schemeClr val="bg1"/>
                </a:solidFill>
              </a:rPr>
              <a:t>enums</a:t>
            </a:r>
          </a:p>
          <a:p>
            <a:r>
              <a:rPr lang="en-GB" dirty="0"/>
              <a:t>The price multipliers will be:</a:t>
            </a:r>
          </a:p>
          <a:p>
            <a:pPr lvl="1"/>
            <a:r>
              <a:rPr lang="en-GB" dirty="0"/>
              <a:t>1x for Autumn, 2x for Spring, etc.</a:t>
            </a:r>
          </a:p>
          <a:p>
            <a:r>
              <a:rPr lang="en-GB" dirty="0"/>
              <a:t>The discount types will be:</a:t>
            </a:r>
          </a:p>
          <a:p>
            <a:pPr lvl="1"/>
            <a:r>
              <a:rPr lang="en-GB" noProof="1"/>
              <a:t>None – 0%</a:t>
            </a:r>
          </a:p>
          <a:p>
            <a:pPr lvl="1"/>
            <a:r>
              <a:rPr lang="en-GB" noProof="1"/>
              <a:t>SecondVisit – 10%</a:t>
            </a:r>
          </a:p>
          <a:p>
            <a:pPr lvl="1"/>
            <a:r>
              <a:rPr lang="en-GB" noProof="1"/>
              <a:t>VIP – 20%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Hotel Reservation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F00E5-DB9F-4A3D-9534-7AAB3513A1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97" y="2286000"/>
            <a:ext cx="4342976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1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4" y="1358574"/>
            <a:ext cx="3448052" cy="46858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Season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Spring = 2,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Summer = 4,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Autumn = 1,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Winter = 3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enum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Discount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None,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SecondVisit = 10,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VIP = 20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3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EA70CD-B651-459B-B297-F80E330A5E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Hotel Reservation (2)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F5448-B335-4AD8-BE58-2D359F9CD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53" y="1358574"/>
            <a:ext cx="11101693" cy="49782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PriceCalculator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static decimal CalculatePrice(decimal pricePerDay, int 					numberOfDays, Season season, Discount discount)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int multiplier = (int)season;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discountMultiplier = (decimal)discount / 100;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priceBeforeDiscount = numberOfDays * pricePerDay * 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discountedAmount = priceBeforeDiscount * discountMultiplier;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decimal finalPrice = priceBeforeDiscount - discountedAmount;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finalPrice;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5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Well organized code is easier to work with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reduce complexity using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Classes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Projects</a:t>
            </a:r>
          </a:p>
          <a:p>
            <a:pPr marL="358775" indent="-358775">
              <a:lnSpc>
                <a:spcPct val="95000"/>
              </a:lnSpc>
            </a:pPr>
            <a:r>
              <a:rPr lang="en-US" sz="3200" dirty="0">
                <a:solidFill>
                  <a:schemeClr val="bg2"/>
                </a:solidFill>
              </a:rPr>
              <a:t>We can refactor existing code by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breaking code apart</a:t>
            </a:r>
          </a:p>
          <a:p>
            <a:pPr>
              <a:buClr>
                <a:schemeClr val="bg2"/>
              </a:buClr>
            </a:pPr>
            <a:r>
              <a:rPr lang="en-US" sz="3200" b="1" noProof="1">
                <a:solidFill>
                  <a:schemeClr val="bg1"/>
                </a:solidFill>
              </a:rPr>
              <a:t>Enumerations</a:t>
            </a:r>
            <a:r>
              <a:rPr lang="en-US" sz="3200" noProof="1">
                <a:solidFill>
                  <a:schemeClr val="bg2"/>
                </a:solidFill>
              </a:rPr>
              <a:t> define a fixed </a:t>
            </a:r>
            <a:r>
              <a:rPr lang="en-US" sz="3200" b="1" noProof="1">
                <a:solidFill>
                  <a:schemeClr val="bg1"/>
                </a:solidFill>
              </a:rPr>
              <a:t>set of constants</a:t>
            </a:r>
          </a:p>
          <a:p>
            <a:pPr lvl="1"/>
            <a:r>
              <a:rPr lang="en-GB" sz="3200" noProof="1">
                <a:solidFill>
                  <a:schemeClr val="bg2"/>
                </a:solidFill>
              </a:rPr>
              <a:t>R</a:t>
            </a:r>
            <a:r>
              <a:rPr lang="en-US" sz="3200" noProof="1">
                <a:solidFill>
                  <a:schemeClr val="bg2"/>
                </a:solidFill>
              </a:rPr>
              <a:t>epresent </a:t>
            </a:r>
            <a:r>
              <a:rPr lang="en-US" sz="3200" b="1" noProof="1">
                <a:solidFill>
                  <a:schemeClr val="bg1"/>
                </a:solidFill>
              </a:rPr>
              <a:t>numeric values</a:t>
            </a:r>
            <a:endParaRPr lang="en-US" sz="3200" b="1" noProof="1">
              <a:solidFill>
                <a:schemeClr val="bg2"/>
              </a:solidFill>
            </a:endParaRPr>
          </a:p>
          <a:p>
            <a:pPr lvl="1"/>
            <a:r>
              <a:rPr lang="en-US" sz="3200" noProof="1">
                <a:solidFill>
                  <a:schemeClr val="bg2"/>
                </a:solidFill>
              </a:rPr>
              <a:t>We can easily </a:t>
            </a:r>
            <a:r>
              <a:rPr lang="en-US" sz="3200" b="1" noProof="1">
                <a:solidFill>
                  <a:schemeClr val="bg1"/>
                </a:solidFill>
              </a:rPr>
              <a:t>cast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enums</a:t>
            </a:r>
            <a:r>
              <a:rPr lang="en-US" sz="3200" noProof="1">
                <a:solidFill>
                  <a:schemeClr val="bg2"/>
                </a:solidFill>
              </a:rPr>
              <a:t> to </a:t>
            </a:r>
            <a:r>
              <a:rPr lang="en-US" sz="3200" b="1" noProof="1">
                <a:solidFill>
                  <a:schemeClr val="bg1"/>
                </a:solidFill>
              </a:rPr>
              <a:t>numeric</a:t>
            </a:r>
            <a:r>
              <a:rPr lang="en-US" sz="3200" noProof="1">
                <a:solidFill>
                  <a:schemeClr val="bg2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222484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  <a:extLst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  <a:extLst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8" name="Codexio">
            <a:hlinkClick r:id="rId7"/>
            <a:extLst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4658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  <a:extLst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8697" y="5565810"/>
            <a:ext cx="5566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  <a:extLst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163" y="5565810"/>
            <a:ext cx="1955353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  <a:extLst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  <a:extLst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25" name="Telenor">
            <a:hlinkClick r:id="rId17"/>
            <a:extLst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  <a:extLst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  <a:extLst/>
          </p:cNvPr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  <a:extLst/>
        </p:spPr>
      </p:pic>
      <p:pic>
        <p:nvPicPr>
          <p:cNvPr id="37" name="SmartIT">
            <a:hlinkClick r:id="rId27"/>
            <a:extLst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590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59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1" y="2538113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728" y="2057401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4201" y="3654372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lang="bg-BG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7200" b="1" u="sng" dirty="0">
                <a:solidFill>
                  <a:schemeClr val="bg1"/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en-US" sz="11500" b="1" noProof="1"/>
              <a:t>fund-csharp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2146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55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Splitting Code into Logical Parts</a:t>
            </a:r>
          </a:p>
          <a:p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40F542-784B-486A-9B0C-C65CB227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53" y="1190624"/>
            <a:ext cx="3036094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3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We use </a:t>
            </a:r>
            <a:r>
              <a:rPr lang="en-GB" b="1" dirty="0">
                <a:solidFill>
                  <a:schemeClr val="bg1"/>
                </a:solidFill>
              </a:rPr>
              <a:t>methods</a:t>
            </a:r>
            <a:r>
              <a:rPr lang="en-GB" dirty="0"/>
              <a:t> to split code into functional blocks</a:t>
            </a:r>
          </a:p>
          <a:p>
            <a:pPr lvl="1"/>
            <a:r>
              <a:rPr lang="en-GB" dirty="0"/>
              <a:t>Improves code </a:t>
            </a:r>
            <a:r>
              <a:rPr lang="en-GB" b="1" dirty="0">
                <a:solidFill>
                  <a:schemeClr val="bg1"/>
                </a:solidFill>
              </a:rPr>
              <a:t>readability</a:t>
            </a:r>
          </a:p>
          <a:p>
            <a:pPr lvl="1"/>
            <a:r>
              <a:rPr lang="en-GB" dirty="0"/>
              <a:t>Allows for easier </a:t>
            </a:r>
            <a:r>
              <a:rPr lang="en-GB" b="1" dirty="0">
                <a:solidFill>
                  <a:schemeClr val="bg1"/>
                </a:solidFill>
              </a:rPr>
              <a:t>debugging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366623" y="3254504"/>
            <a:ext cx="6451427" cy="32958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foreach (char move in moves)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for (int r = 0; r &lt; room.Length; r++)</a:t>
            </a:r>
          </a:p>
          <a:p>
            <a:r>
              <a:rPr lang="en-US" sz="2000" dirty="0"/>
              <a:t>    for (int c = 0; c &lt; room[r].Length; c++)</a:t>
            </a:r>
          </a:p>
          <a:p>
            <a:r>
              <a:rPr lang="en-US" sz="2000" dirty="0"/>
              <a:t>      if (room[row][col] == 'b')</a:t>
            </a:r>
          </a:p>
          <a:p>
            <a:r>
              <a:rPr lang="en-US" sz="2000" dirty="0"/>
              <a:t>        …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7727869" y="3485336"/>
            <a:ext cx="4216135" cy="2834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000" dirty="0"/>
              <a:t>foreach (char m in moves)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MoveEnemies();</a:t>
            </a:r>
          </a:p>
          <a:p>
            <a:r>
              <a:rPr lang="en-US" sz="2000" dirty="0"/>
              <a:t>  KillerCheck();</a:t>
            </a:r>
          </a:p>
          <a:p>
            <a:r>
              <a:rPr lang="en-US" sz="2000" dirty="0"/>
              <a:t>  MovePlayer(move);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3AE8BD6-6B45-460B-9AC1-78F61D6CEA60}"/>
              </a:ext>
            </a:extLst>
          </p:cNvPr>
          <p:cNvSpPr/>
          <p:nvPr/>
        </p:nvSpPr>
        <p:spPr bwMode="auto">
          <a:xfrm>
            <a:off x="6994271" y="4634382"/>
            <a:ext cx="572408" cy="5361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68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let us easily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r>
              <a:rPr lang="en-US" dirty="0"/>
              <a:t> code</a:t>
            </a:r>
          </a:p>
          <a:p>
            <a:r>
              <a:rPr lang="en-GB" dirty="0"/>
              <a:t>We change the </a:t>
            </a:r>
            <a:r>
              <a:rPr lang="en-GB" b="1" dirty="0">
                <a:solidFill>
                  <a:schemeClr val="bg1"/>
                </a:solidFill>
              </a:rPr>
              <a:t>method</a:t>
            </a:r>
            <a:r>
              <a:rPr lang="en-GB" dirty="0"/>
              <a:t> once to affect </a:t>
            </a:r>
            <a:r>
              <a:rPr lang="en-GB" b="1" dirty="0">
                <a:solidFill>
                  <a:schemeClr val="bg1"/>
                </a:solidFill>
              </a:rPr>
              <a:t>all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calls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33C08E-F74F-424E-A31A-B6E286830508}"/>
              </a:ext>
            </a:extLst>
          </p:cNvPr>
          <p:cNvSpPr txBox="1">
            <a:spLocks/>
          </p:cNvSpPr>
          <p:nvPr/>
        </p:nvSpPr>
        <p:spPr>
          <a:xfrm>
            <a:off x="638966" y="2522516"/>
            <a:ext cx="10175214" cy="3348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bankAcc = new BankAccount();</a:t>
            </a:r>
          </a:p>
          <a:p>
            <a:r>
              <a:rPr lang="en-US" dirty="0"/>
              <a:t>bankAcc.Id = 1;</a:t>
            </a:r>
          </a:p>
          <a:p>
            <a:r>
              <a:rPr lang="en-US" dirty="0"/>
              <a:t>bankAcc.Deposit(20);</a:t>
            </a:r>
          </a:p>
          <a:p>
            <a:r>
              <a:rPr lang="en-US" dirty="0"/>
              <a:t>Console.WriteLine($"Account {bankAcc.Id}, balance {bankAcc.Balance}");</a:t>
            </a:r>
          </a:p>
          <a:p>
            <a:r>
              <a:rPr lang="en-US" dirty="0"/>
              <a:t>bankAcc.Withdraw(10);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Console.WriteLine($"Account {bankAcc.Id}, balance {bankAcc.Balance}");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396D25D-98EA-4DCF-9C1B-D20C49602FA8}"/>
              </a:ext>
            </a:extLst>
          </p:cNvPr>
          <p:cNvSpPr txBox="1">
            <a:spLocks/>
          </p:cNvSpPr>
          <p:nvPr/>
        </p:nvSpPr>
        <p:spPr>
          <a:xfrm>
            <a:off x="5166613" y="6081070"/>
            <a:ext cx="5647567" cy="525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Console.WriteLine(bankAcc.ToString());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320F07E-A663-4631-9D85-28B2A468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3781" y="4580965"/>
            <a:ext cx="3606800" cy="735355"/>
          </a:xfrm>
          <a:prstGeom prst="wedgeRoundRectCallout">
            <a:avLst>
              <a:gd name="adj1" fmla="val -52786"/>
              <a:gd name="adj2" fmla="val 404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 .ToString() to set a global printing format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A98FF0C3-CCEE-4512-88E1-54DDF8070694}"/>
              </a:ext>
            </a:extLst>
          </p:cNvPr>
          <p:cNvSpPr/>
          <p:nvPr/>
        </p:nvSpPr>
        <p:spPr bwMode="auto">
          <a:xfrm rot="5400000">
            <a:off x="4444580" y="5990681"/>
            <a:ext cx="525886" cy="493945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8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method should complete a </a:t>
            </a:r>
            <a:r>
              <a:rPr lang="en-GB" b="1" dirty="0">
                <a:solidFill>
                  <a:schemeClr val="bg1"/>
                </a:solidFill>
              </a:rPr>
              <a:t>single task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728152A-94B5-475B-BA95-25AF0353651C}"/>
              </a:ext>
            </a:extLst>
          </p:cNvPr>
          <p:cNvSpPr txBox="1">
            <a:spLocks/>
          </p:cNvSpPr>
          <p:nvPr/>
        </p:nvSpPr>
        <p:spPr>
          <a:xfrm>
            <a:off x="1776125" y="4548939"/>
            <a:ext cx="4407263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Withdraw</a:t>
            </a:r>
            <a:r>
              <a:rPr lang="en-US" sz="2400" dirty="0"/>
              <a:t> ( … )</a:t>
            </a:r>
          </a:p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</a:t>
            </a:r>
            <a:r>
              <a:rPr lang="en-US" sz="2400" dirty="0"/>
              <a:t> ( … )</a:t>
            </a:r>
          </a:p>
          <a:p>
            <a:r>
              <a:rPr lang="en-US" sz="2400" dirty="0"/>
              <a:t>decimal </a:t>
            </a:r>
            <a:r>
              <a:rPr lang="en-US" sz="2400" dirty="0">
                <a:solidFill>
                  <a:schemeClr val="bg1"/>
                </a:solidFill>
              </a:rPr>
              <a:t>GetBalance</a:t>
            </a:r>
            <a:r>
              <a:rPr lang="en-US" sz="2400" dirty="0"/>
              <a:t> ( … )</a:t>
            </a:r>
          </a:p>
          <a:p>
            <a:r>
              <a:rPr lang="en-US" sz="2400" dirty="0"/>
              <a:t>string </a:t>
            </a:r>
            <a:r>
              <a:rPr lang="en-US" sz="2400" dirty="0">
                <a:solidFill>
                  <a:schemeClr val="bg1"/>
                </a:solidFill>
              </a:rPr>
              <a:t>ToString</a:t>
            </a:r>
            <a:r>
              <a:rPr lang="en-US" sz="2400" dirty="0"/>
              <a:t> ( … 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Code into Methods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AC825D2-9E1E-4F89-B19B-C5E1EABD398D}"/>
              </a:ext>
            </a:extLst>
          </p:cNvPr>
          <p:cNvSpPr txBox="1">
            <a:spLocks/>
          </p:cNvSpPr>
          <p:nvPr/>
        </p:nvSpPr>
        <p:spPr>
          <a:xfrm>
            <a:off x="715335" y="1834328"/>
            <a:ext cx="6528844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DoMagic</a:t>
            </a:r>
            <a:r>
              <a:rPr lang="en-US" sz="2400" dirty="0"/>
              <a:t> ( … )</a:t>
            </a:r>
          </a:p>
          <a:p>
            <a:r>
              <a:rPr lang="en-US" sz="2400" dirty="0"/>
              <a:t>void </a:t>
            </a:r>
            <a:r>
              <a:rPr lang="en-US" sz="2400" dirty="0">
                <a:solidFill>
                  <a:schemeClr val="bg1"/>
                </a:solidFill>
              </a:rPr>
              <a:t>DepositOrWithdraw</a:t>
            </a:r>
            <a:r>
              <a:rPr lang="en-US" sz="2400" dirty="0"/>
              <a:t> ( … )</a:t>
            </a:r>
          </a:p>
          <a:p>
            <a:r>
              <a:rPr lang="en-US" sz="2400" dirty="0"/>
              <a:t>decimal </a:t>
            </a:r>
            <a:r>
              <a:rPr lang="en-US" sz="2400" dirty="0">
                <a:solidFill>
                  <a:schemeClr val="bg1"/>
                </a:solidFill>
              </a:rPr>
              <a:t>DepositAndGetBalance</a:t>
            </a:r>
            <a:r>
              <a:rPr lang="en-US" sz="2400" dirty="0"/>
              <a:t> ( … )</a:t>
            </a:r>
          </a:p>
          <a:p>
            <a:r>
              <a:rPr lang="en-US" sz="2400" dirty="0"/>
              <a:t>string </a:t>
            </a:r>
            <a:r>
              <a:rPr lang="en-US" sz="2400" dirty="0">
                <a:solidFill>
                  <a:schemeClr val="bg1"/>
                </a:solidFill>
              </a:rPr>
              <a:t>ParseDataAndReturnResult</a:t>
            </a:r>
            <a:r>
              <a:rPr lang="en-US" sz="2400" dirty="0"/>
              <a:t> ( … )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3827355" y="406175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63" y="2523184"/>
            <a:ext cx="3493999" cy="34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Draw on the console a rhombus of stars</a:t>
            </a:r>
            <a:r>
              <a:rPr lang="bg-BG" dirty="0"/>
              <a:t> </a:t>
            </a:r>
            <a:r>
              <a:rPr lang="en-US" dirty="0"/>
              <a:t>with size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2" y="3299730"/>
            <a:ext cx="120529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 *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 *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0412" y="1905692"/>
            <a:ext cx="1205294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3</a:t>
            </a:r>
            <a:endParaRPr lang="bg-BG" sz="2400" b="1" noProof="1">
              <a:latin typeface="Consolas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210658" y="273789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9229" y="3330600"/>
            <a:ext cx="80079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 *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936979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2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87227" y="2731474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96727" y="3330600"/>
            <a:ext cx="4377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400" b="1" noProof="1">
                <a:latin typeface="Consolas" pitchFamily="49" charset="0"/>
              </a:rPr>
              <a:t>*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13547" y="1905692"/>
            <a:ext cx="1205295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n = </a:t>
            </a:r>
            <a:r>
              <a:rPr lang="bg-BG" sz="2400" b="1" noProof="1">
                <a:latin typeface="Consolas" pitchFamily="49" charset="0"/>
              </a:rPr>
              <a:t>1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5563796" y="2728063"/>
            <a:ext cx="304801" cy="41686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https://</a:t>
            </a:r>
            <a:r>
              <a:rPr lang="en-US" dirty="0">
                <a:hlinkClick r:id="rId2"/>
              </a:rPr>
              <a:t>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A9BBBA-0B6B-4C6C-BAF7-334530434543}"/>
              </a:ext>
            </a:extLst>
          </p:cNvPr>
          <p:cNvSpPr/>
          <p:nvPr/>
        </p:nvSpPr>
        <p:spPr bwMode="auto">
          <a:xfrm>
            <a:off x="7491172" y="1923662"/>
            <a:ext cx="2442738" cy="3738213"/>
          </a:xfrm>
          <a:prstGeom prst="flowChartDecisi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823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Rhombus of Stars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26641" y="1283347"/>
            <a:ext cx="10259342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int size = int.Parse(Console.ReadLine());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1; starCount &lt;= size; starCount++)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starCount = size - 1; starCount &gt;= 1; starCount--)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PrintRow(size, starCount);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96000" y="2905491"/>
            <a:ext cx="1922249" cy="659520"/>
          </a:xfrm>
          <a:prstGeom prst="wedgeRoundRectCallout">
            <a:avLst>
              <a:gd name="adj1" fmla="val -60448"/>
              <a:gd name="adj2" fmla="val -102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code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https://judge.softuni.bg/Contests/1495/Working-with-Abstraction-Lab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29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7549</TotalTime>
  <Words>1439</Words>
  <Application>Microsoft Office PowerPoint</Application>
  <PresentationFormat>Widescreen</PresentationFormat>
  <Paragraphs>351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Working with Abstraction</vt:lpstr>
      <vt:lpstr>Table of Contents</vt:lpstr>
      <vt:lpstr>Questions</vt:lpstr>
      <vt:lpstr>PowerPoint Presentation</vt:lpstr>
      <vt:lpstr>Splitting Code into Methods</vt:lpstr>
      <vt:lpstr>Splitting Code into Methods (2)</vt:lpstr>
      <vt:lpstr>Splitting Code into Methods (3)</vt:lpstr>
      <vt:lpstr>Problem: Rhombus of Stars</vt:lpstr>
      <vt:lpstr>Solution: Rhombus of Stars</vt:lpstr>
      <vt:lpstr>Solution: Rhombus of Stars(2)</vt:lpstr>
      <vt:lpstr>Splitting Code into Classes</vt:lpstr>
      <vt:lpstr>Splitting Code into Classes (2)</vt:lpstr>
      <vt:lpstr>Problem: Point in Rectangle</vt:lpstr>
      <vt:lpstr>Solution: Point in Rectangle</vt:lpstr>
      <vt:lpstr>Solution: Point in Rectangle (2)</vt:lpstr>
      <vt:lpstr>PowerPoint Presentation</vt:lpstr>
      <vt:lpstr>Refactoring</vt:lpstr>
      <vt:lpstr>Refactoring Techniques</vt:lpstr>
      <vt:lpstr>Problem: Student System</vt:lpstr>
      <vt:lpstr>PowerPoint Presentation</vt:lpstr>
      <vt:lpstr>Enumerations</vt:lpstr>
      <vt:lpstr>Enumerations (2)</vt:lpstr>
      <vt:lpstr>Problem: Hotel Reservation </vt:lpstr>
      <vt:lpstr>Solution: Hotel Reservation</vt:lpstr>
      <vt:lpstr>Solution: Hotel Reservation (2) </vt:lpstr>
      <vt:lpstr>Summary</vt:lpstr>
      <vt:lpstr>SoftUni Diamond Partners</vt:lpstr>
      <vt:lpstr>SoftUni Organizational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OOP Basics - Working with Abstraction</dc:title>
  <dc:subject>C# OOP Basics – Practical Training Course @ SoftUni</dc:subject>
  <dc:creator>Software University Foundation</dc:creator>
  <cp:keywords>C# OOP Basics, C#, OOP, Software University, SoftUni, programming, coding, software development, education, training, course</cp:keywords>
  <dc:description>C# OOP Basics Course @ SoftUni – https://softuni.bg/courses/csharp-oop-basics</dc:description>
  <cp:lastModifiedBy>Galin</cp:lastModifiedBy>
  <cp:revision>355</cp:revision>
  <dcterms:created xsi:type="dcterms:W3CDTF">2018-05-23T13:08:44Z</dcterms:created>
  <dcterms:modified xsi:type="dcterms:W3CDTF">2019-02-25T17:19:09Z</dcterms:modified>
  <cp:category>programming, education, software engineering, software development</cp:category>
</cp:coreProperties>
</file>