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02" r:id="rId2"/>
    <p:sldId id="493" r:id="rId3"/>
    <p:sldId id="508" r:id="rId4"/>
    <p:sldId id="467" r:id="rId5"/>
    <p:sldId id="468" r:id="rId6"/>
    <p:sldId id="469" r:id="rId7"/>
    <p:sldId id="545" r:id="rId8"/>
    <p:sldId id="470" r:id="rId9"/>
    <p:sldId id="471" r:id="rId10"/>
    <p:sldId id="472" r:id="rId11"/>
    <p:sldId id="546" r:id="rId12"/>
    <p:sldId id="548" r:id="rId13"/>
    <p:sldId id="544" r:id="rId14"/>
    <p:sldId id="547" r:id="rId15"/>
    <p:sldId id="542" r:id="rId16"/>
    <p:sldId id="480" r:id="rId17"/>
    <p:sldId id="484" r:id="rId18"/>
    <p:sldId id="485" r:id="rId19"/>
    <p:sldId id="486" r:id="rId20"/>
    <p:sldId id="489" r:id="rId21"/>
    <p:sldId id="490" r:id="rId22"/>
    <p:sldId id="491" r:id="rId23"/>
    <p:sldId id="539" r:id="rId24"/>
    <p:sldId id="540" r:id="rId25"/>
    <p:sldId id="541" r:id="rId26"/>
    <p:sldId id="550" r:id="rId27"/>
    <p:sldId id="492" r:id="rId28"/>
    <p:sldId id="349" r:id="rId29"/>
    <p:sldId id="551" r:id="rId30"/>
    <p:sldId id="552" r:id="rId31"/>
    <p:sldId id="553" r:id="rId32"/>
    <p:sldId id="554" r:id="rId33"/>
    <p:sldId id="55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efinition" id="{B745E62C-C284-48AE-8F9C-3A9F69796F59}">
          <p14:sldIdLst>
            <p14:sldId id="467"/>
            <p14:sldId id="468"/>
            <p14:sldId id="469"/>
            <p14:sldId id="545"/>
            <p14:sldId id="470"/>
            <p14:sldId id="471"/>
            <p14:sldId id="472"/>
            <p14:sldId id="546"/>
          </p14:sldIdLst>
        </p14:section>
        <p14:section name="Operations" id="{21F6A7AA-C7E2-4758-AE11-84737D288803}">
          <p14:sldIdLst>
            <p14:sldId id="548"/>
            <p14:sldId id="544"/>
            <p14:sldId id="547"/>
            <p14:sldId id="542"/>
          </p14:sldIdLst>
        </p14:section>
        <p14:section name="Array Iteration" id="{31C03C2A-A435-491D-A9B6-6D4251EDABDE}">
          <p14:sldIdLst>
            <p14:sldId id="480"/>
            <p14:sldId id="484"/>
            <p14:sldId id="485"/>
            <p14:sldId id="486"/>
            <p14:sldId id="489"/>
            <p14:sldId id="490"/>
            <p14:sldId id="491"/>
          </p14:sldIdLst>
        </p14:section>
        <p14:section name="Alternative loops" id="{0E2EC3C7-0ED8-4C3D-B5DD-CC976624C6A2}">
          <p14:sldIdLst>
            <p14:sldId id="539"/>
            <p14:sldId id="540"/>
            <p14:sldId id="541"/>
            <p14:sldId id="550"/>
            <p14:sldId id="492"/>
          </p14:sldIdLst>
        </p14:section>
        <p14:section name="Conclusion" id="{10E03AB1-9AA8-4E86-9A64-D741901E50A2}">
          <p14:sldIdLst>
            <p14:sldId id="349"/>
            <p14:sldId id="551"/>
            <p14:sldId id="552"/>
            <p14:sldId id="553"/>
            <p14:sldId id="55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4" d="100"/>
          <a:sy n="64" d="100"/>
        </p:scale>
        <p:origin x="272" y="3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4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5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160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8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6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5.gif"/><Relationship Id="rId5" Type="http://schemas.openxmlformats.org/officeDocument/2006/relationships/image" Target="../media/image6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4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</a:t>
            </a:r>
            <a:r>
              <a:rPr lang="en-GB" dirty="0" smtClean="0"/>
              <a:t>dayOfWeek(day){</a:t>
            </a: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;'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7" name="AutoShape 24">
            <a:extLst>
              <a:ext uri="{FF2B5EF4-FFF2-40B4-BE49-F238E27FC236}">
                <a16:creationId xmlns=""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10668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mixedArr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3820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Basic array operations and printing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/>
            </a:r>
            <a:br>
              <a:rPr lang="en-GB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GB" dirty="0"/>
              <a:t>Check if the </a:t>
            </a:r>
            <a:r>
              <a:rPr lang="en-US" dirty="0"/>
              <a:t>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Usage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7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 ,50]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, 5]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17" y="1224888"/>
            <a:ext cx="2753591" cy="2052205"/>
          </a:xfrm>
          <a:prstGeom prst="roundRect">
            <a:avLst>
              <a:gd name="adj" fmla="val 1585"/>
            </a:avLst>
          </a:prstGeom>
        </p:spPr>
      </p:pic>
    </p:spTree>
    <p:extLst>
      <p:ext uri="{BB962C8B-B14F-4D97-AF65-F5344CB8AC3E}">
        <p14:creationId xmlns:p14="http://schemas.microsoft.com/office/powerpoint/2010/main" val="145672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right way to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elements in a JS array is to use </a:t>
            </a:r>
            <a:r>
              <a:rPr lang="en-US" b="1" dirty="0" smtClean="0">
                <a:solidFill>
                  <a:schemeClr val="bg1"/>
                </a:solidFill>
              </a:rPr>
              <a:t>push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</a:t>
            </a:r>
            <a:r>
              <a:rPr lang="en-GB" dirty="0"/>
              <a:t>E</a:t>
            </a:r>
            <a:r>
              <a:rPr lang="en-GB" dirty="0" smtClean="0"/>
              <a:t>lements in Array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BBFF0-1FFE-401B-9750-199A5A6B39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93023" y="2923407"/>
            <a:ext cx="8474698" cy="167152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rr.push(40);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[10,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20,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30, 40]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Iteration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200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</a:t>
            </a:r>
            <a:r>
              <a:rPr lang="en-US" dirty="0" smtClean="0"/>
              <a:t>used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Print array elements using </a:t>
            </a:r>
            <a:r>
              <a:rPr lang="en-US" b="1" dirty="0" smtClean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ts val="1000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0021" y="1849656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</a:t>
            </a:r>
            <a:r>
              <a:rPr lang="en-GB" sz="2800" b="1" dirty="0" smtClean="0">
                <a:latin typeface="Consolas" panose="020B0609020204030204" pitchFamily="49" charset="0"/>
              </a:rPr>
              <a:t>'];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/>
            </a:r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</a:t>
            </a:r>
            <a:r>
              <a:rPr lang="en-GB" sz="2800" b="1" dirty="0" smtClean="0">
                <a:latin typeface="Consolas" panose="020B0609020204030204" pitchFamily="49" charset="0"/>
              </a:rPr>
              <a:t> = </a:t>
            </a:r>
            <a:r>
              <a:rPr lang="en-GB" sz="2800" b="1" dirty="0">
                <a:latin typeface="Consolas" panose="020B0609020204030204" pitchFamily="49" charset="0"/>
              </a:rPr>
              <a:t>0; i</a:t>
            </a:r>
            <a:r>
              <a:rPr lang="en-GB" sz="2800" b="1" dirty="0" smtClean="0">
                <a:latin typeface="Consolas" panose="020B0609020204030204" pitchFamily="49" charset="0"/>
              </a:rPr>
              <a:t> &lt; </a:t>
            </a:r>
            <a:r>
              <a:rPr lang="en-GB" sz="2800" b="1" dirty="0">
                <a:latin typeface="Consolas" panose="020B0609020204030204" pitchFamily="49" charset="0"/>
              </a:rPr>
              <a:t>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</a:t>
            </a:r>
            <a:r>
              <a:rPr lang="en-GB" sz="2800" b="1" dirty="0" smtClean="0">
                <a:latin typeface="Consolas" panose="020B0609020204030204" pitchFamily="49" charset="0"/>
              </a:rPr>
              <a:t>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</a:t>
            </a:r>
            <a:r>
              <a:rPr lang="en-GB" sz="2800" b="1" dirty="0" smtClean="0">
                <a:latin typeface="Consolas" panose="020B0609020204030204" pitchFamily="49" charset="0"/>
              </a:rPr>
              <a:t>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 smtClean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266" y="5050092"/>
            <a:ext cx="992364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</a:t>
            </a:r>
            <a:r>
              <a:rPr lang="en-GB" sz="2800" b="1" dirty="0" smtClean="0">
                <a:latin typeface="Consolas" panose="020B0609020204030204" pitchFamily="49" charset="0"/>
              </a:rPr>
              <a:t>onsole.log(capitals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Sofia,</a:t>
            </a:r>
            <a:r>
              <a:rPr 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Washington,</a:t>
            </a:r>
            <a:r>
              <a:rPr 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London</a:t>
            </a:r>
            <a:endParaRPr lang="en-GB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Receive a number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/>
              <a:t> and an </a:t>
            </a:r>
            <a:r>
              <a:rPr lang="en-US" sz="2800" b="1" dirty="0" smtClean="0">
                <a:solidFill>
                  <a:schemeClr val="bg1"/>
                </a:solidFill>
              </a:rPr>
              <a:t>array</a:t>
            </a:r>
            <a:r>
              <a:rPr lang="en-US" sz="2800" dirty="0" smtClean="0"/>
              <a:t> of elements, </a:t>
            </a:r>
            <a:r>
              <a:rPr lang="en-US" sz="2800" b="1" dirty="0" smtClean="0">
                <a:solidFill>
                  <a:schemeClr val="bg1"/>
                </a:solidFill>
              </a:rPr>
              <a:t>create</a:t>
            </a:r>
            <a:r>
              <a:rPr lang="en-US" sz="2800" dirty="0" smtClean="0"/>
              <a:t> a </a:t>
            </a:r>
            <a:r>
              <a:rPr lang="en-US" sz="2800" b="1" dirty="0" smtClean="0">
                <a:solidFill>
                  <a:schemeClr val="bg1"/>
                </a:solidFill>
              </a:rPr>
              <a:t>new</a:t>
            </a:r>
            <a:r>
              <a:rPr lang="en-US" sz="2800" dirty="0" smtClean="0"/>
              <a:t> array with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numbers, </a:t>
            </a:r>
            <a:r>
              <a:rPr lang="en-US" sz="2800" b="1" dirty="0" smtClean="0">
                <a:solidFill>
                  <a:schemeClr val="bg1"/>
                </a:solidFill>
              </a:rPr>
              <a:t>reverse</a:t>
            </a:r>
            <a:r>
              <a:rPr lang="en-US" sz="2800" dirty="0" smtClean="0"/>
              <a:t> it and print </a:t>
            </a:r>
            <a:r>
              <a:rPr lang="en-US" sz="2800" dirty="0"/>
              <a:t>its elements on a single line</a:t>
            </a:r>
            <a:r>
              <a:rPr lang="en-US" sz="2800" dirty="0" smtClean="0"/>
              <a:t>, </a:t>
            </a:r>
            <a:r>
              <a:rPr lang="en-US" sz="2800" dirty="0"/>
              <a:t>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latin typeface="Consolas" panose="020B0609020204030204" pitchFamily="49" charset="0"/>
              </a:rPr>
              <a:t>30</a:t>
            </a:r>
            <a:endParaRPr lang="en-US" sz="3200" b="1" noProof="1" smtClean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anose="020B0609020204030204" pitchFamily="49" charset="0"/>
              </a:rPr>
              <a:t>40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9992072-EAE7-49A1-9499-C21CAAE65E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en-US" sz="2300" b="1" noProof="1" smtClean="0">
                <a:latin typeface="Consolas" pitchFamily="49" charset="0"/>
              </a:rPr>
              <a:t>let </a:t>
            </a:r>
            <a:r>
              <a:rPr lang="en-US" sz="2300" b="1" noProof="1">
                <a:latin typeface="Consolas" pitchFamily="49" charset="0"/>
              </a:rPr>
              <a:t>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  <a:endParaRPr lang="en-US" sz="2300" b="1" noProof="1" smtClean="0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</a:t>
            </a:r>
            <a:r>
              <a:rPr lang="en-US" sz="2300" b="1" noProof="1" smtClean="0">
                <a:latin typeface="Consolas" pitchFamily="49" charset="0"/>
              </a:rPr>
              <a:t>   arr.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 smtClean="0">
                <a:latin typeface="Consolas" pitchFamily="49" charset="0"/>
              </a:rPr>
              <a:t>(inputArr[i]);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</a:t>
            </a:r>
            <a:r>
              <a:rPr lang="en-US" sz="2300" b="1" noProof="1" smtClean="0">
                <a:latin typeface="Consolas" pitchFamily="49" charset="0"/>
              </a:rPr>
              <a:t>-)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output += `${arr[i]} </a:t>
            </a:r>
            <a:r>
              <a:rPr lang="en-US" sz="2300" b="1" noProof="1" smtClean="0">
                <a:latin typeface="Consolas" pitchFamily="49" charset="0"/>
              </a:rPr>
              <a:t>`;  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414D3C-61A7-47E3-B303-BEE096178CC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68" y="1371604"/>
            <a:ext cx="8180332" cy="4795935"/>
          </a:xfrm>
        </p:spPr>
        <p:txBody>
          <a:bodyPr/>
          <a:lstStyle/>
          <a:p>
            <a:r>
              <a:rPr lang="en-GB" sz="3600" dirty="0"/>
              <a:t>Definition</a:t>
            </a:r>
          </a:p>
          <a:p>
            <a:r>
              <a:rPr lang="en-GB" sz="3600" dirty="0" smtClean="0"/>
              <a:t>Operations</a:t>
            </a:r>
          </a:p>
          <a:p>
            <a:r>
              <a:rPr lang="en-GB" sz="3600" dirty="0" smtClean="0"/>
              <a:t>Array Iteration</a:t>
            </a:r>
            <a:endParaRPr lang="en-GB" sz="3600" dirty="0"/>
          </a:p>
          <a:p>
            <a:r>
              <a:rPr lang="en-US" sz="3600" dirty="0" smtClean="0"/>
              <a:t>For-in and For-of loops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</a:t>
            </a:r>
            <a:r>
              <a:rPr lang="en-US" noProof="1" smtClean="0"/>
              <a:t>join</a:t>
            </a: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22465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</a:t>
            </a:r>
            <a:r>
              <a:rPr lang="nn-NO" sz="2399" b="1" noProof="1" smtClean="0">
                <a:latin typeface="Consolas" pitchFamily="49" charset="0"/>
              </a:rPr>
              <a:t>nums = </a:t>
            </a:r>
            <a:r>
              <a:rPr lang="nn-NO" sz="2399" b="1" noProof="1">
                <a:latin typeface="Consolas" pitchFamily="49" charset="0"/>
              </a:rPr>
              <a:t>[ </a:t>
            </a:r>
            <a:r>
              <a:rPr lang="nn-NO" sz="2399" b="1" noProof="1" smtClean="0">
                <a:latin typeface="Consolas" pitchFamily="49" charset="0"/>
              </a:rPr>
              <a:t>1, 2, 3 </a:t>
            </a:r>
            <a:r>
              <a:rPr lang="nn-NO" sz="2399" b="1" noProof="1">
                <a:latin typeface="Consolas" pitchFamily="49" charset="0"/>
              </a:rPr>
              <a:t>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latin typeface="Consolas" pitchFamily="49" charset="0"/>
              </a:rPr>
              <a:t>console.log(</a:t>
            </a:r>
            <a:r>
              <a:rPr lang="nn-NO" sz="2399" b="1" noProof="1" smtClean="0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 smtClean="0">
                <a:latin typeface="Consolas" pitchFamily="49" charset="0"/>
              </a:rPr>
              <a:t>); </a:t>
            </a:r>
            <a:r>
              <a:rPr lang="en-US" sz="2399" b="1" i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</a:t>
            </a:r>
            <a:r>
              <a:rPr lang="en-US" sz="2399" b="1" noProof="1" smtClean="0">
                <a:latin typeface="Consolas" pitchFamily="49" charset="0"/>
              </a:rPr>
              <a:t>et words = </a:t>
            </a: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 smtClean="0">
                <a:latin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</a:rPr>
              <a:t>"one", "two</a:t>
            </a:r>
            <a:r>
              <a:rPr lang="en-US" sz="2399" b="1" noProof="1" smtClean="0">
                <a:latin typeface="Consolas" pitchFamily="49" charset="0"/>
              </a:rPr>
              <a:t>" </a:t>
            </a:r>
            <a:r>
              <a:rPr lang="en-US" sz="2399" b="1" noProof="1">
                <a:latin typeface="Consolas" pitchFamily="49" charset="0"/>
              </a:rPr>
              <a:t>]</a:t>
            </a:r>
            <a:r>
              <a:rPr lang="en-US" sz="2399" b="1" noProof="1" smtClean="0">
                <a:latin typeface="Consolas" pitchFamily="49" charset="0"/>
              </a:rPr>
              <a:t>;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(' - ')</a:t>
            </a:r>
            <a:r>
              <a:rPr lang="en-US" sz="2399" b="1" noProof="1" smtClean="0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399" b="1" i="1" noProof="1" smtClean="0">
                <a:solidFill>
                  <a:schemeClr val="accent2"/>
                </a:solidFill>
                <a:latin typeface="Consolas" pitchFamily="49" charset="0"/>
              </a:rPr>
              <a:t>one - two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 smtClean="0">
                <a:latin typeface="Consolas" pitchFamily="49" charset="0"/>
              </a:rPr>
              <a:t>let </a:t>
            </a:r>
            <a:r>
              <a:rPr lang="nn-NO" sz="2399" b="1" noProof="1">
                <a:latin typeface="Consolas" pitchFamily="49" charset="0"/>
              </a:rPr>
              <a:t>arr = [ </a:t>
            </a:r>
            <a:r>
              <a:rPr lang="nn-NO" sz="2399" b="1" noProof="1" smtClean="0">
                <a:latin typeface="Consolas" pitchFamily="49" charset="0"/>
              </a:rPr>
              <a:t>1, 2, 3, 4, 5 </a:t>
            </a:r>
            <a:r>
              <a:rPr lang="nn-NO" sz="2399" b="1" noProof="1">
                <a:latin typeface="Consolas" pitchFamily="49" charset="0"/>
              </a:rPr>
              <a:t>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 smtClean="0">
                <a:latin typeface="Consolas" pitchFamily="49" charset="0"/>
              </a:rPr>
              <a:t>for </a:t>
            </a:r>
            <a:r>
              <a:rPr lang="nn-NO" sz="2399" b="1" noProof="1">
                <a:latin typeface="Consolas" pitchFamily="49" charset="0"/>
              </a:rPr>
              <a:t>(let i = 0; i &lt; </a:t>
            </a:r>
            <a:r>
              <a:rPr lang="nn-NO" sz="2399" b="1" noProof="1" smtClean="0">
                <a:latin typeface="Consolas" pitchFamily="49" charset="0"/>
              </a:rPr>
              <a:t>arr.length</a:t>
            </a:r>
            <a:r>
              <a:rPr lang="nn-NO" sz="2399" b="1" noProof="1">
                <a:latin typeface="Consolas" pitchFamily="49" charset="0"/>
              </a:rPr>
              <a:t>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EB2B3FA-0931-4D6B-A7B9-DCFDADA5CD8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4214" y="1177008"/>
            <a:ext cx="9647837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</a:t>
            </a:r>
            <a:r>
              <a:rPr lang="en-US" sz="2400" b="1" noProof="1" smtClean="0">
                <a:latin typeface="Consolas" pitchFamily="49" charset="0"/>
              </a:rPr>
              <a:t>reverse(elements)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</a:t>
            </a:r>
            <a:r>
              <a:rPr lang="en-US" sz="2400" b="1" noProof="1" smtClean="0">
                <a:latin typeface="Consolas" pitchFamily="49" charset="0"/>
              </a:rPr>
              <a:t>elements.length </a:t>
            </a:r>
            <a:r>
              <a:rPr lang="en-US" sz="2400" b="1" noProof="1">
                <a:latin typeface="Consolas" pitchFamily="49" charset="0"/>
              </a:rPr>
              <a:t>/ 2; i++)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swapElements</a:t>
            </a:r>
            <a:r>
              <a:rPr lang="en-US" sz="2400" b="1" noProof="1" smtClean="0">
                <a:latin typeface="Consolas" pitchFamily="49" charset="0"/>
              </a:rPr>
              <a:t>(elements, </a:t>
            </a:r>
            <a:r>
              <a:rPr lang="en-US" sz="2400" b="1" noProof="1">
                <a:latin typeface="Consolas" pitchFamily="49" charset="0"/>
              </a:rPr>
              <a:t>i, </a:t>
            </a:r>
            <a:r>
              <a:rPr lang="en-US" sz="2400" b="1" noProof="1" smtClean="0">
                <a:latin typeface="Consolas" pitchFamily="49" charset="0"/>
              </a:rPr>
              <a:t>elements.length </a:t>
            </a:r>
            <a:r>
              <a:rPr lang="en-US" sz="2400" b="1" noProof="1">
                <a:latin typeface="Consolas" pitchFamily="49" charset="0"/>
              </a:rPr>
              <a:t>- 1 - i</a:t>
            </a:r>
            <a:r>
              <a:rPr lang="en-US" sz="2400" b="1" noProof="1" smtClean="0">
                <a:latin typeface="Consolas" pitchFamily="49" charset="0"/>
              </a:rPr>
              <a:t>);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console.log(elements.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</a:t>
            </a:r>
            <a:r>
              <a:rPr lang="en-US" sz="2400" b="1" noProof="1" smtClean="0">
                <a:latin typeface="Consolas" pitchFamily="49" charset="0"/>
              </a:rPr>
              <a:t>'));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swapElements</a:t>
            </a:r>
            <a:r>
              <a:rPr lang="en-US" sz="2400" b="1" noProof="1">
                <a:latin typeface="Consolas" pitchFamily="49" charset="0"/>
              </a:rPr>
              <a:t>(arr, i, j)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arr[j]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837FE5-01EE-4F3A-B261-3CEADE4B771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For-in, for-of loops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Alternative way to iterate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</a:t>
            </a:r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For-of </a:t>
            </a:r>
            <a:r>
              <a:rPr lang="en-GB" dirty="0"/>
              <a:t>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latin typeface="Consolas" pitchFamily="49" charset="0"/>
              </a:rPr>
              <a:t>(let</a:t>
            </a:r>
            <a:r>
              <a:rPr lang="en-GB" sz="2800" b="1" dirty="0"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el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collection</a:t>
            </a:r>
            <a:r>
              <a:rPr lang="en-GB" sz="2800" b="1" dirty="0" smtClean="0">
                <a:latin typeface="Consolas" pitchFamily="49" charset="0"/>
              </a:rPr>
              <a:t>) </a:t>
            </a:r>
            <a:r>
              <a:rPr lang="en-GB" sz="2800" b="1" dirty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en-GB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 smtClean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  <a:endParaRPr lang="en-GB" sz="28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l</a:t>
            </a:r>
            <a:r>
              <a:rPr lang="en-GB" sz="3200" dirty="0" smtClean="0">
                <a:solidFill>
                  <a:schemeClr val="tx1"/>
                </a:solidFill>
              </a:rPr>
              <a:t>et</a:t>
            </a:r>
            <a:r>
              <a:rPr lang="en-GB" sz="3200" dirty="0" smtClean="0">
                <a:solidFill>
                  <a:schemeClr val="bg1"/>
                </a:solidFill>
              </a:rPr>
              <a:t> </a:t>
            </a:r>
            <a:r>
              <a:rPr lang="en-GB" sz="3200" dirty="0" smtClean="0">
                <a:solidFill>
                  <a:schemeClr val="tx1"/>
                </a:solidFill>
              </a:rPr>
              <a:t>numbers </a:t>
            </a:r>
            <a:r>
              <a:rPr lang="en-GB" sz="3200" dirty="0">
                <a:solidFill>
                  <a:schemeClr val="tx1"/>
                </a:solidFill>
              </a:rPr>
              <a:t>= </a:t>
            </a:r>
            <a:r>
              <a:rPr lang="en-GB" sz="3200" dirty="0" smtClean="0">
                <a:solidFill>
                  <a:schemeClr val="tx1"/>
                </a:solidFill>
              </a:rPr>
              <a:t>[ </a:t>
            </a:r>
            <a:r>
              <a:rPr lang="en-GB" sz="3200" dirty="0">
                <a:solidFill>
                  <a:schemeClr val="tx1"/>
                </a:solidFill>
              </a:rPr>
              <a:t>1, 2, 3, 4, 5 </a:t>
            </a:r>
            <a:r>
              <a:rPr lang="en-GB" sz="32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GB" sz="3200" dirty="0">
                <a:solidFill>
                  <a:schemeClr val="tx1"/>
                </a:solidFill>
              </a:rPr>
              <a:t>l</a:t>
            </a:r>
            <a:r>
              <a:rPr lang="en-GB" sz="3200" dirty="0" smtClean="0">
                <a:solidFill>
                  <a:schemeClr val="tx1"/>
                </a:solidFill>
              </a:rPr>
              <a:t>et output = '';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 smtClean="0">
                <a:solidFill>
                  <a:schemeClr val="tx1"/>
                </a:solidFill>
              </a:rPr>
              <a:t>for (</a:t>
            </a:r>
            <a:r>
              <a:rPr lang="en-GB" sz="3200" dirty="0" smtClean="0">
                <a:solidFill>
                  <a:schemeClr val="bg1"/>
                </a:solidFill>
              </a:rPr>
              <a:t>let </a:t>
            </a:r>
            <a:r>
              <a:rPr lang="en-GB" sz="3200" dirty="0" smtClean="0">
                <a:solidFill>
                  <a:schemeClr val="tx1"/>
                </a:solidFill>
              </a:rPr>
              <a:t>number </a:t>
            </a:r>
            <a:r>
              <a:rPr lang="en-GB" sz="3200" dirty="0" smtClean="0">
                <a:solidFill>
                  <a:schemeClr val="bg1"/>
                </a:solidFill>
              </a:rPr>
              <a:t>of </a:t>
            </a:r>
            <a:r>
              <a:rPr lang="en-GB" sz="3200" dirty="0" smtClean="0">
                <a:solidFill>
                  <a:schemeClr val="tx1"/>
                </a:solidFill>
              </a:rPr>
              <a:t>numbers)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>
                <a:solidFill>
                  <a:schemeClr val="tx1"/>
                </a:solidFill>
              </a:rPr>
              <a:t>    </a:t>
            </a:r>
            <a:r>
              <a:rPr lang="en-GB" sz="3200" dirty="0" smtClean="0">
                <a:solidFill>
                  <a:schemeClr val="tx1"/>
                </a:solidFill>
              </a:rPr>
              <a:t>output += `${number} `;</a:t>
            </a:r>
          </a:p>
          <a:p>
            <a:r>
              <a:rPr lang="en-GB" sz="3200" dirty="0">
                <a:solidFill>
                  <a:schemeClr val="tx1"/>
                </a:solidFill>
              </a:rPr>
              <a:t>c</a:t>
            </a:r>
            <a:r>
              <a:rPr lang="en-GB" sz="3200" dirty="0" smtClean="0">
                <a:solidFill>
                  <a:schemeClr val="tx1"/>
                </a:solidFill>
              </a:rPr>
              <a:t>onsole.log(output);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</a:t>
            </a:r>
            <a:r>
              <a:rPr lang="en-GB" dirty="0" smtClean="0"/>
              <a:t>For-of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=""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 smtClean="0">
                <a:solidFill>
                  <a:schemeClr val="bg1"/>
                </a:solidFill>
              </a:rPr>
              <a:t>indexes</a:t>
            </a:r>
            <a:r>
              <a:rPr lang="en-GB" dirty="0" smtClean="0"/>
              <a:t> in </a:t>
            </a:r>
            <a:r>
              <a:rPr lang="en-GB" dirty="0"/>
              <a:t>a </a:t>
            </a:r>
            <a:r>
              <a:rPr lang="en-GB" dirty="0" smtClean="0"/>
              <a:t>collection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For-in </a:t>
            </a:r>
            <a:r>
              <a:rPr lang="en-GB" dirty="0"/>
              <a:t>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19" y="2264694"/>
            <a:ext cx="7924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</a:rPr>
              <a:t>let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 smtClean="0">
                <a:latin typeface="Consolas" panose="020B0609020204030204" pitchFamily="49" charset="0"/>
              </a:rPr>
              <a:t>numbers = [ 5, </a:t>
            </a:r>
            <a:r>
              <a:rPr lang="en-GB" sz="2800" b="1" dirty="0">
                <a:latin typeface="Consolas" panose="020B0609020204030204" pitchFamily="49" charset="0"/>
              </a:rPr>
              <a:t>4</a:t>
            </a:r>
            <a:r>
              <a:rPr lang="en-GB" sz="2800" b="1" dirty="0" smtClean="0">
                <a:latin typeface="Consolas" panose="020B0609020204030204" pitchFamily="49" charset="0"/>
              </a:rPr>
              <a:t>, 3, 2, </a:t>
            </a:r>
            <a:r>
              <a:rPr lang="en-GB" sz="2800" b="1" dirty="0">
                <a:latin typeface="Consolas" panose="020B0609020204030204" pitchFamily="49" charset="0"/>
              </a:rPr>
              <a:t>1</a:t>
            </a:r>
            <a:r>
              <a:rPr lang="en-GB" sz="2800" b="1" dirty="0" smtClean="0">
                <a:latin typeface="Consolas" panose="020B0609020204030204" pitchFamily="49" charset="0"/>
              </a:rPr>
              <a:t> ];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for (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 smtClean="0">
                <a:latin typeface="Consolas" panose="020B0609020204030204" pitchFamily="49" charset="0"/>
              </a:rPr>
              <a:t>index 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 smtClean="0">
                <a:latin typeface="Consolas" panose="020B0609020204030204" pitchFamily="49" charset="0"/>
              </a:rPr>
              <a:t>numbers);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    output += `${index} `;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console.log(output);</a:t>
            </a:r>
            <a:endParaRPr lang="en-GB" sz="2800" b="1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=""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195588" y="508059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024387" y="563229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4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Accessing/Adding </a:t>
            </a:r>
            <a:r>
              <a:rPr lang="en-US" sz="3600" dirty="0">
                <a:solidFill>
                  <a:schemeClr val="bg2"/>
                </a:solidFill>
              </a:rPr>
              <a:t>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Iterating through array elements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For-of and For-in loops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18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402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  <a:r>
              <a:rPr lang="bg-BG" dirty="0"/>
              <a:t> </a:t>
            </a:r>
            <a:r>
              <a:rPr lang="en-GB" dirty="0"/>
              <a:t>in JS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=""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882589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7" y="3679072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931209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90599" y="1280865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13038" y="4713158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97839" y="2996512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2935878-6D0D-43DD-AA23-CC95893960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674887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=""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=""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92603" y="6424932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5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=""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English).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=""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=""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=""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</TotalTime>
  <Words>1382</Words>
  <Application>Microsoft Office PowerPoint</Application>
  <PresentationFormat>Widescreen</PresentationFormat>
  <Paragraphs>329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PowerPoint Presentation</vt:lpstr>
      <vt:lpstr>Simple Usage</vt:lpstr>
      <vt:lpstr>JS Arrays and Invalid Positions</vt:lpstr>
      <vt:lpstr>Pushing Elements in Array</vt:lpstr>
      <vt:lpstr>PowerPoint Presentation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PowerPoint Presentation</vt:lpstr>
      <vt:lpstr>For-of Loop</vt:lpstr>
      <vt:lpstr>Print an array with For-of</vt:lpstr>
      <vt:lpstr>For-in Loop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creator>Software University Foundation</dc:creator>
  <cp:keywords>Technology Fundamentals, js, programming, Software University, SoftUni, programming, coding, software development, education, training, course, array</cp:keywords>
  <cp:lastModifiedBy>Kiril Kirilov</cp:lastModifiedBy>
  <cp:revision>119</cp:revision>
  <dcterms:created xsi:type="dcterms:W3CDTF">2018-05-23T13:08:44Z</dcterms:created>
  <dcterms:modified xsi:type="dcterms:W3CDTF">2018-10-05T12:15:14Z</dcterms:modified>
  <cp:category>Technology fundamentals;computer programming;software development;web development</cp:category>
</cp:coreProperties>
</file>