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492" r:id="rId4"/>
    <p:sldId id="549" r:id="rId5"/>
    <p:sldId id="570" r:id="rId6"/>
    <p:sldId id="571" r:id="rId7"/>
    <p:sldId id="555" r:id="rId8"/>
    <p:sldId id="556" r:id="rId9"/>
    <p:sldId id="557" r:id="rId10"/>
    <p:sldId id="558" r:id="rId11"/>
    <p:sldId id="493" r:id="rId12"/>
    <p:sldId id="552" r:id="rId13"/>
    <p:sldId id="553" r:id="rId14"/>
    <p:sldId id="554" r:id="rId15"/>
    <p:sldId id="550" r:id="rId16"/>
    <p:sldId id="559" r:id="rId17"/>
    <p:sldId id="560" r:id="rId18"/>
    <p:sldId id="561" r:id="rId19"/>
    <p:sldId id="563" r:id="rId20"/>
    <p:sldId id="562" r:id="rId21"/>
    <p:sldId id="551" r:id="rId22"/>
    <p:sldId id="564" r:id="rId23"/>
    <p:sldId id="565" r:id="rId24"/>
    <p:sldId id="566" r:id="rId25"/>
    <p:sldId id="567" r:id="rId26"/>
    <p:sldId id="568" r:id="rId27"/>
    <p:sldId id="569" r:id="rId28"/>
    <p:sldId id="543" r:id="rId29"/>
    <p:sldId id="542" r:id="rId30"/>
    <p:sldId id="544" r:id="rId31"/>
    <p:sldId id="545" r:id="rId32"/>
    <p:sldId id="546" r:id="rId33"/>
    <p:sldId id="547" r:id="rId34"/>
    <p:sldId id="54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MongoDB Configurations" id="{7C8F1B4D-655D-4B93-9AA9-30045E6A02B1}">
          <p14:sldIdLst>
            <p14:sldId id="549"/>
            <p14:sldId id="570"/>
            <p14:sldId id="571"/>
            <p14:sldId id="555"/>
            <p14:sldId id="556"/>
            <p14:sldId id="557"/>
            <p14:sldId id="558"/>
          </p14:sldIdLst>
        </p14:section>
        <p14:section name="Object-Realtional Mapping (ORM)" id="{BC4A3995-4CED-4320-A673-95328C9C809D}">
          <p14:sldIdLst>
            <p14:sldId id="493"/>
            <p14:sldId id="552"/>
            <p14:sldId id="553"/>
            <p14:sldId id="554"/>
          </p14:sldIdLst>
        </p14:section>
        <p14:section name="Mongoose Introduction" id="{BFFDFB56-D69C-4D77-86CD-26718DC93E2F}">
          <p14:sldIdLst>
            <p14:sldId id="550"/>
            <p14:sldId id="559"/>
            <p14:sldId id="560"/>
            <p14:sldId id="561"/>
            <p14:sldId id="563"/>
            <p14:sldId id="562"/>
          </p14:sldIdLst>
        </p14:section>
        <p14:section name="Basic CRUD with Mongoose" id="{61AA7831-B62C-4428-BCB2-AAC58220309C}">
          <p14:sldIdLst>
            <p14:sldId id="551"/>
            <p14:sldId id="564"/>
            <p14:sldId id="565"/>
            <p14:sldId id="566"/>
            <p14:sldId id="567"/>
            <p14:sldId id="568"/>
            <p14:sldId id="569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48" y="3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63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booster.com/downloads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7.gif"/><Relationship Id="rId5" Type="http://schemas.openxmlformats.org/officeDocument/2006/relationships/image" Target="../media/image6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kyong.com/mongodb/how-to-run-mongodb-as-windows-service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MongoDB</a:t>
            </a:r>
            <a:r>
              <a:rPr lang="bg-BG" dirty="0" smtClean="0">
                <a:solidFill>
                  <a:srgbClr val="234465"/>
                </a:solidFill>
              </a:rPr>
              <a:t>, </a:t>
            </a:r>
            <a:r>
              <a:rPr lang="en-US" dirty="0" smtClean="0">
                <a:solidFill>
                  <a:srgbClr val="234465"/>
                </a:solidFill>
              </a:rPr>
              <a:t>ORM, Mongoose and CRUD Operations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Basic CRUD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29" y="3389483"/>
            <a:ext cx="2264558" cy="220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3807">
            <a:off x="825709" y="2813105"/>
            <a:ext cx="3187328" cy="1949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78" y="2667000"/>
            <a:ext cx="1870710" cy="1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38C419-D5D2-4087-BE3D-04FC2B144A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353D7-B32E-43E0-A453-7A9B6A457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 3T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MongoBooster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https://mongobooster.com/downloads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:a16="http://schemas.microsoft.com/office/drawing/2014/main" xmlns="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36298"/>
            <a:ext cx="6853998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Object-Relational Mapping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Overview, Advantages and Disadvantages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03768B-E3D4-4317-8594-49D0DF67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58" y="1478844"/>
            <a:ext cx="2287884" cy="2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74D868-501C-4F63-948B-2CDF7BFA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Frameworks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maps OOP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 database </a:t>
            </a:r>
            <a:r>
              <a:rPr lang="en-GB" b="1" dirty="0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2C3F5B-D35D-4E4F-901F-394D9C6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C9CADBD-516D-4998-A8A0-E0AF0203BCFE}"/>
              </a:ext>
            </a:extLst>
          </p:cNvPr>
          <p:cNvSpPr/>
          <p:nvPr/>
        </p:nvSpPr>
        <p:spPr bwMode="auto">
          <a:xfrm rot="16200000">
            <a:off x="5111221" y="3858666"/>
            <a:ext cx="3488268" cy="7422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67C029-88B4-424A-8999-6E126F2C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55" y="2658247"/>
            <a:ext cx="2771244" cy="2771244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D9923837-3715-4EA6-ACDD-06CEC9F56E4E}"/>
              </a:ext>
            </a:extLst>
          </p:cNvPr>
          <p:cNvSpPr/>
          <p:nvPr/>
        </p:nvSpPr>
        <p:spPr bwMode="auto">
          <a:xfrm>
            <a:off x="3015837" y="2911361"/>
            <a:ext cx="2383221" cy="2307856"/>
          </a:xfrm>
          <a:prstGeom prst="flowChartConnec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GB" sz="4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9EBF258-5038-4FAE-B8D0-E2C0265845C9}"/>
              </a:ext>
            </a:extLst>
          </p:cNvPr>
          <p:cNvSpPr/>
          <p:nvPr/>
        </p:nvSpPr>
        <p:spPr>
          <a:xfrm>
            <a:off x="2374830" y="5387880"/>
            <a:ext cx="3665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Object in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9A12A2-B2D7-4FBF-A411-158DB06616EE}"/>
              </a:ext>
            </a:extLst>
          </p:cNvPr>
          <p:cNvSpPr/>
          <p:nvPr/>
        </p:nvSpPr>
        <p:spPr>
          <a:xfrm>
            <a:off x="8354086" y="5380102"/>
            <a:ext cx="19760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0"/>
              </a:rPr>
              <a:t>Database</a:t>
            </a:r>
            <a:endParaRPr lang="en-US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="" xmlns:a16="http://schemas.microsoft.com/office/drawing/2014/main" id="{CC6579BA-81C1-46CA-A83D-ED95ABAF9A68}"/>
              </a:ext>
            </a:extLst>
          </p:cNvPr>
          <p:cNvSpPr/>
          <p:nvPr/>
        </p:nvSpPr>
        <p:spPr bwMode="auto">
          <a:xfrm>
            <a:off x="5540704" y="3898922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="" xmlns:a16="http://schemas.microsoft.com/office/drawing/2014/main" id="{FCABC206-E8A2-4330-8F63-6AE6C93EF2FD}"/>
              </a:ext>
            </a:extLst>
          </p:cNvPr>
          <p:cNvSpPr/>
          <p:nvPr/>
        </p:nvSpPr>
        <p:spPr bwMode="auto">
          <a:xfrm>
            <a:off x="7427762" y="3882307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6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can only focus on </a:t>
            </a:r>
            <a:r>
              <a:rPr lang="en-US" b="1" dirty="0">
                <a:solidFill>
                  <a:schemeClr val="bg1"/>
                </a:solidFill>
              </a:rPr>
              <a:t>business logic </a:t>
            </a:r>
            <a:r>
              <a:rPr lang="en-US" dirty="0"/>
              <a:t>rather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writing interfaces between code and </a:t>
            </a:r>
            <a:r>
              <a:rPr lang="en-US" dirty="0" smtClean="0"/>
              <a:t>db</a:t>
            </a:r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development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costs</a:t>
            </a:r>
            <a:r>
              <a:rPr lang="en-US" dirty="0"/>
              <a:t> by avoiding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redundant </a:t>
            </a:r>
            <a:r>
              <a:rPr lang="en-US" dirty="0"/>
              <a:t>codes</a:t>
            </a:r>
          </a:p>
          <a:p>
            <a:r>
              <a:rPr lang="en-US" dirty="0"/>
              <a:t>Capable of connecting to </a:t>
            </a:r>
            <a:r>
              <a:rPr lang="en-US" b="1" dirty="0">
                <a:solidFill>
                  <a:schemeClr val="bg1"/>
                </a:solidFill>
              </a:rPr>
              <a:t>different databases</a:t>
            </a:r>
            <a:r>
              <a:rPr lang="en-US" dirty="0"/>
              <a:t>, which comes handy during switching from one db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Helps to </a:t>
            </a:r>
            <a:r>
              <a:rPr lang="en-US" b="1" dirty="0">
                <a:solidFill>
                  <a:schemeClr val="bg1"/>
                </a:solidFill>
              </a:rPr>
              <a:t>effectively query </a:t>
            </a:r>
            <a:r>
              <a:rPr lang="en-US" dirty="0"/>
              <a:t>from multiple tables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Advantages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Loss in developer </a:t>
            </a:r>
            <a:r>
              <a:rPr lang="en-US" b="1" dirty="0">
                <a:solidFill>
                  <a:schemeClr val="bg1"/>
                </a:solidFill>
              </a:rPr>
              <a:t>productivity</a:t>
            </a:r>
            <a:r>
              <a:rPr lang="en-US" dirty="0"/>
              <a:t> whilst they learn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 </a:t>
            </a:r>
            <a:r>
              <a:rPr lang="en-US" dirty="0"/>
              <a:t>with </a:t>
            </a:r>
            <a:r>
              <a:rPr lang="en-US" dirty="0" smtClean="0"/>
              <a:t>ORM</a:t>
            </a:r>
          </a:p>
          <a:p>
            <a:r>
              <a:rPr lang="en-US" dirty="0"/>
              <a:t>Developers lose understanding of what the code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actually </a:t>
            </a:r>
            <a:r>
              <a:rPr lang="en-US" dirty="0"/>
              <a:t>doing - the developer is more in 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SQL</a:t>
            </a:r>
          </a:p>
          <a:p>
            <a:r>
              <a:rPr lang="en-US" dirty="0"/>
              <a:t>ORM has a tendency to be </a:t>
            </a:r>
            <a:r>
              <a:rPr lang="en-US" b="1" dirty="0" smtClean="0">
                <a:solidFill>
                  <a:schemeClr val="bg1"/>
                </a:solidFill>
              </a:rPr>
              <a:t>slow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ORM </a:t>
            </a:r>
            <a:r>
              <a:rPr lang="en-US" dirty="0" smtClean="0"/>
              <a:t>fails </a:t>
            </a:r>
            <a:r>
              <a:rPr lang="en-US" dirty="0"/>
              <a:t>to compete against SQL queries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complex</a:t>
            </a:r>
            <a:r>
              <a:rPr lang="en-US" dirty="0" smtClean="0"/>
              <a:t> </a:t>
            </a:r>
            <a:r>
              <a:rPr lang="en-US" dirty="0"/>
              <a:t>queries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Disadvantages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Mongoose Introduction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Overview, Mongoose Schemas, Validation,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73" y="1487531"/>
            <a:ext cx="2264558" cy="22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Mongoose is a object-document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</a:t>
            </a:r>
            <a:r>
              <a:rPr lang="en-US" dirty="0"/>
              <a:t>for MongoDB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provides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straight-forward, </a:t>
            </a:r>
            <a:r>
              <a:rPr lang="en-US" b="1" dirty="0">
                <a:solidFill>
                  <a:schemeClr val="bg1"/>
                </a:solidFill>
              </a:rPr>
              <a:t>schema-based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your application data.</a:t>
            </a:r>
          </a:p>
          <a:p>
            <a:pPr lvl="1"/>
            <a:r>
              <a:rPr lang="en-US" dirty="0"/>
              <a:t>Includes build-in type </a:t>
            </a:r>
            <a:r>
              <a:rPr lang="en-US" b="1" dirty="0">
                <a:solidFill>
                  <a:schemeClr val="bg1"/>
                </a:solidFill>
              </a:rPr>
              <a:t>casting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Extends </a:t>
            </a:r>
            <a:r>
              <a:rPr lang="en-US" dirty="0"/>
              <a:t>the native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(much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use)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in CMD: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2652204" y="5704697"/>
            <a:ext cx="9231348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>
                <a:solidFill>
                  <a:schemeClr val="tx1"/>
                </a:solidFill>
                <a:effectLst/>
              </a:rPr>
              <a:t>npm install mongoose </a:t>
            </a:r>
            <a:r>
              <a:rPr lang="en-US" sz="2400" kern="0" dirty="0" smtClean="0">
                <a:solidFill>
                  <a:schemeClr val="bg1"/>
                </a:solidFill>
                <a:effectLst/>
              </a:rPr>
              <a:t>--save</a:t>
            </a:r>
            <a:endParaRPr lang="en-US" sz="2400" kern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43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/>
              <a:t>Connecting to the database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in Node.js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9600" y="2038557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mongoose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= require(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'mongoose'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9600" y="3705466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mongoose.connect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'mongodb://</a:t>
            </a:r>
            <a:r>
              <a:rPr lang="en-US" dirty="0" smtClean="0">
                <a:solidFill>
                  <a:schemeClr val="bg1"/>
                </a:solidFill>
              </a:rPr>
              <a:t>localhost:27017/</a:t>
            </a:r>
            <a:r>
              <a:rPr lang="en-US" dirty="0" err="1" smtClean="0">
                <a:solidFill>
                  <a:schemeClr val="bg1"/>
                </a:solidFill>
              </a:rPr>
              <a:t>myapp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521391" y="4434374"/>
            <a:ext cx="4814377" cy="842621"/>
          </a:xfrm>
          <a:prstGeom prst="wedgeRoundRectCallout">
            <a:avLst>
              <a:gd name="adj1" fmla="val -62948"/>
              <a:gd name="adj2" fmla="val -60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 smtClean="0">
                <a:solidFill>
                  <a:srgbClr val="FFFFFF"/>
                </a:solidFill>
              </a:rPr>
              <a:t>Connect to the </a:t>
            </a:r>
            <a:r>
              <a:rPr lang="en-US" sz="2400" b="1" noProof="1" smtClean="0">
                <a:solidFill>
                  <a:schemeClr val="bg1"/>
                </a:solidFill>
              </a:rPr>
              <a:t>database</a:t>
            </a:r>
            <a:r>
              <a:rPr lang="en-US" sz="2400" noProof="1" smtClean="0">
                <a:solidFill>
                  <a:schemeClr val="bg1"/>
                </a:solidFill>
              </a:rPr>
              <a:t> </a:t>
            </a:r>
            <a:r>
              <a:rPr lang="en-US" sz="2400" noProof="1" smtClean="0">
                <a:solidFill>
                  <a:srgbClr val="FFFFFF"/>
                </a:solidFill>
              </a:rPr>
              <a:t>using mongoose </a:t>
            </a:r>
            <a:r>
              <a:rPr lang="en-US" sz="2400" b="1" noProof="1" smtClean="0">
                <a:solidFill>
                  <a:schemeClr val="bg1"/>
                </a:solidFill>
              </a:rPr>
              <a:t>module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Everything in Mongoose starts with a Schema.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schema </a:t>
            </a:r>
            <a:r>
              <a:rPr lang="en-US" b="1" dirty="0">
                <a:solidFill>
                  <a:schemeClr val="bg1"/>
                </a:solidFill>
              </a:rPr>
              <a:t>maps</a:t>
            </a:r>
            <a:r>
              <a:rPr lang="en-US" dirty="0"/>
              <a:t> to a MongoDB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and defines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shape</a:t>
            </a:r>
            <a:r>
              <a:rPr lang="en-US" dirty="0" smtClean="0"/>
              <a:t> </a:t>
            </a:r>
            <a:r>
              <a:rPr lang="en-US" dirty="0"/>
              <a:t>of the documents within that collection.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Schemas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42223" y="3334993"/>
            <a:ext cx="10591800" cy="2308324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/>
              <a:t>const Schema = </a:t>
            </a:r>
            <a:r>
              <a:rPr lang="en-GB" dirty="0" err="1"/>
              <a:t>mongoose.</a:t>
            </a:r>
            <a:r>
              <a:rPr lang="en-GB" dirty="0" err="1">
                <a:solidFill>
                  <a:schemeClr val="bg1"/>
                </a:solidFill>
              </a:rPr>
              <a:t>Schema</a:t>
            </a:r>
            <a:r>
              <a:rPr lang="en-GB" dirty="0"/>
              <a:t>;</a:t>
            </a:r>
          </a:p>
          <a:p>
            <a:pPr algn="l"/>
            <a:r>
              <a:rPr lang="en-GB" dirty="0"/>
              <a:t>const studentSchema = new Schema({</a:t>
            </a:r>
          </a:p>
          <a:p>
            <a:pPr algn="l"/>
            <a:r>
              <a:rPr lang="en-GB" dirty="0" smtClean="0"/>
              <a:t>  name: </a:t>
            </a:r>
            <a:r>
              <a:rPr lang="en-GB" dirty="0" smtClean="0">
                <a:solidFill>
                  <a:schemeClr val="bg1"/>
                </a:solidFill>
              </a:rPr>
              <a:t>String</a:t>
            </a:r>
            <a:r>
              <a:rPr lang="en-GB" dirty="0" smtClean="0"/>
              <a:t>,</a:t>
            </a:r>
          </a:p>
          <a:p>
            <a:pPr algn="l"/>
            <a:r>
              <a:rPr lang="en-GB" dirty="0" smtClean="0"/>
              <a:t>  age: </a:t>
            </a:r>
            <a:r>
              <a:rPr lang="en-GB" dirty="0" smtClean="0">
                <a:solidFill>
                  <a:schemeClr val="bg1"/>
                </a:solidFill>
              </a:rPr>
              <a:t>Number</a:t>
            </a:r>
            <a:r>
              <a:rPr lang="en-GB" dirty="0" smtClean="0"/>
              <a:t>,</a:t>
            </a:r>
          </a:p>
          <a:p>
            <a:pPr algn="l"/>
            <a:r>
              <a:rPr lang="en-GB" dirty="0" smtClean="0"/>
              <a:t>  grades: </a:t>
            </a:r>
            <a:r>
              <a:rPr lang="en-GB" dirty="0" smtClean="0">
                <a:solidFill>
                  <a:schemeClr val="bg1"/>
                </a:solidFill>
              </a:rPr>
              <a:t>Array</a:t>
            </a:r>
          </a:p>
          <a:p>
            <a:pPr algn="l"/>
            <a:r>
              <a:rPr lang="en-GB" dirty="0" smtClean="0"/>
              <a:t>});</a:t>
            </a:r>
            <a:endParaRPr lang="en-GB" dirty="0"/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3961084" y="4415206"/>
            <a:ext cx="4799007" cy="917632"/>
          </a:xfrm>
          <a:prstGeom prst="wedgeRoundRectCallout">
            <a:avLst>
              <a:gd name="adj1" fmla="val -60905"/>
              <a:gd name="adj2" fmla="val -368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 smtClean="0">
                <a:solidFill>
                  <a:srgbClr val="FFFFFF"/>
                </a:solidFill>
              </a:rPr>
              <a:t>Define Schema types. Each </a:t>
            </a:r>
            <a:r>
              <a:rPr lang="en-US" sz="2400" b="1" noProof="1" smtClean="0">
                <a:solidFill>
                  <a:schemeClr val="bg1"/>
                </a:solidFill>
              </a:rPr>
              <a:t>entity</a:t>
            </a:r>
            <a:r>
              <a:rPr lang="en-US" sz="2400" noProof="1" smtClean="0">
                <a:solidFill>
                  <a:srgbClr val="FFFFFF"/>
                </a:solidFill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</a:rPr>
              <a:t>property</a:t>
            </a:r>
            <a:r>
              <a:rPr lang="en-US" sz="2400" noProof="1" smtClean="0">
                <a:solidFill>
                  <a:srgbClr val="FFFFFF"/>
                </a:solidFill>
              </a:rPr>
              <a:t> could be validated.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Mongoose has </a:t>
            </a:r>
            <a:r>
              <a:rPr lang="en-US" b="1" dirty="0" smtClean="0">
                <a:solidFill>
                  <a:schemeClr val="bg1"/>
                </a:solidFill>
              </a:rPr>
              <a:t>built-in</a:t>
            </a:r>
            <a:r>
              <a:rPr lang="en-US" dirty="0" smtClean="0"/>
              <a:t> schema validations to protect from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chemeClr val="bg1"/>
                </a:solidFill>
              </a:rPr>
              <a:t>invalid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data entity insertion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Validations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03550" y="2588117"/>
            <a:ext cx="10591800" cy="1938992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/>
              <a:t>const studentSchema = new Schema({</a:t>
            </a:r>
          </a:p>
          <a:p>
            <a:pPr algn="l"/>
            <a:r>
              <a:rPr lang="en-GB" dirty="0" smtClean="0"/>
              <a:t>  name</a:t>
            </a:r>
            <a:r>
              <a:rPr lang="en-GB" dirty="0"/>
              <a:t>: { </a:t>
            </a:r>
            <a:r>
              <a:rPr lang="en-GB" dirty="0">
                <a:solidFill>
                  <a:schemeClr val="bg1"/>
                </a:solidFill>
              </a:rPr>
              <a:t>type</a:t>
            </a:r>
            <a:r>
              <a:rPr lang="en-GB" dirty="0"/>
              <a:t>: String, </a:t>
            </a:r>
            <a:r>
              <a:rPr lang="en-GB" dirty="0">
                <a:solidFill>
                  <a:schemeClr val="bg1"/>
                </a:solidFill>
              </a:rPr>
              <a:t>required</a:t>
            </a:r>
            <a:r>
              <a:rPr lang="en-GB" dirty="0"/>
              <a:t>: true },</a:t>
            </a:r>
          </a:p>
          <a:p>
            <a:pPr algn="l"/>
            <a:r>
              <a:rPr lang="en-GB" dirty="0" smtClean="0"/>
              <a:t>  age</a:t>
            </a:r>
            <a:r>
              <a:rPr lang="en-GB" dirty="0"/>
              <a:t>: { </a:t>
            </a:r>
            <a:r>
              <a:rPr lang="en-GB" dirty="0">
                <a:solidFill>
                  <a:schemeClr val="bg1"/>
                </a:solidFill>
              </a:rPr>
              <a:t>type</a:t>
            </a:r>
            <a:r>
              <a:rPr lang="en-GB" dirty="0"/>
              <a:t>: Number, </a:t>
            </a:r>
            <a:r>
              <a:rPr lang="en-GB" dirty="0">
                <a:solidFill>
                  <a:schemeClr val="bg1"/>
                </a:solidFill>
              </a:rPr>
              <a:t>min</a:t>
            </a:r>
            <a:r>
              <a:rPr lang="en-GB" dirty="0"/>
              <a:t>: 6, </a:t>
            </a:r>
            <a:r>
              <a:rPr lang="en-GB" dirty="0">
                <a:solidFill>
                  <a:schemeClr val="bg1"/>
                </a:solidFill>
              </a:rPr>
              <a:t>max</a:t>
            </a:r>
            <a:r>
              <a:rPr lang="en-GB" dirty="0"/>
              <a:t>: 18 },</a:t>
            </a:r>
          </a:p>
          <a:p>
            <a:pPr algn="l"/>
            <a:r>
              <a:rPr lang="en-GB" dirty="0" smtClean="0"/>
              <a:t>  grades</a:t>
            </a:r>
            <a:r>
              <a:rPr lang="en-GB" dirty="0"/>
              <a:t>: 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 { </a:t>
            </a:r>
            <a:r>
              <a:rPr lang="en-GB" dirty="0">
                <a:solidFill>
                  <a:schemeClr val="bg1"/>
                </a:solidFill>
              </a:rPr>
              <a:t>type</a:t>
            </a:r>
            <a:r>
              <a:rPr lang="en-GB" dirty="0"/>
              <a:t>: Number, </a:t>
            </a:r>
            <a:r>
              <a:rPr lang="en-GB" dirty="0">
                <a:solidFill>
                  <a:schemeClr val="bg1"/>
                </a:solidFill>
              </a:rPr>
              <a:t>min</a:t>
            </a:r>
            <a:r>
              <a:rPr lang="en-GB" dirty="0"/>
              <a:t>: 2, </a:t>
            </a:r>
            <a:r>
              <a:rPr lang="en-GB" dirty="0">
                <a:solidFill>
                  <a:schemeClr val="bg1"/>
                </a:solidFill>
              </a:rPr>
              <a:t>max</a:t>
            </a:r>
            <a:r>
              <a:rPr lang="en-GB" dirty="0"/>
              <a:t>: 6 } </a:t>
            </a:r>
            <a:r>
              <a:rPr lang="en-GB" dirty="0">
                <a:solidFill>
                  <a:schemeClr val="bg1"/>
                </a:solidFill>
              </a:rPr>
              <a:t>]</a:t>
            </a:r>
          </a:p>
          <a:p>
            <a:pPr algn="l"/>
            <a:r>
              <a:rPr lang="en-GB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268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508322" cy="515302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Mongo DB Configurations</a:t>
            </a:r>
          </a:p>
          <a:p>
            <a:pPr lvl="1"/>
            <a:r>
              <a:rPr lang="en-US" sz="3000" dirty="0" smtClean="0"/>
              <a:t>Install &amp; Start</a:t>
            </a:r>
          </a:p>
          <a:p>
            <a:pPr lvl="1"/>
            <a:r>
              <a:rPr lang="en-US" sz="3000" dirty="0" smtClean="0"/>
              <a:t>GUI</a:t>
            </a:r>
            <a:endParaRPr lang="bg-BG" sz="3000" dirty="0" smtClean="0"/>
          </a:p>
          <a:p>
            <a:r>
              <a:rPr lang="en-US" sz="3000" dirty="0"/>
              <a:t>Object-Relational Mapping (ORM</a:t>
            </a:r>
            <a:r>
              <a:rPr lang="en-US" sz="3000" dirty="0" smtClean="0"/>
              <a:t>)</a:t>
            </a:r>
            <a:endParaRPr lang="en-US" sz="3200" dirty="0" smtClean="0"/>
          </a:p>
          <a:p>
            <a:r>
              <a:rPr lang="en-US" sz="3400" dirty="0" smtClean="0"/>
              <a:t>Mongoose Introduction</a:t>
            </a:r>
          </a:p>
          <a:p>
            <a:pPr lvl="1"/>
            <a:r>
              <a:rPr lang="en-US" sz="3000" dirty="0" smtClean="0"/>
              <a:t>Overview</a:t>
            </a:r>
          </a:p>
          <a:p>
            <a:pPr lvl="1"/>
            <a:r>
              <a:rPr lang="en-US" sz="3000" dirty="0" smtClean="0"/>
              <a:t>Schemas &amp; Models</a:t>
            </a:r>
          </a:p>
          <a:p>
            <a:r>
              <a:rPr lang="en-US" sz="3200" dirty="0" smtClean="0"/>
              <a:t>Basic CRUD with MongoDB &amp; Mongoose</a:t>
            </a:r>
            <a:endParaRPr lang="en-US" sz="3000" dirty="0" smtClean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Models are fancy </a:t>
            </a:r>
            <a:r>
              <a:rPr lang="en-US" sz="3200" b="1" dirty="0">
                <a:solidFill>
                  <a:schemeClr val="bg1"/>
                </a:solidFill>
              </a:rPr>
              <a:t>constructors</a:t>
            </a:r>
            <a:r>
              <a:rPr lang="en-US" sz="3200" dirty="0"/>
              <a:t> </a:t>
            </a:r>
            <a:r>
              <a:rPr lang="en-US" sz="3200" dirty="0" smtClean="0"/>
              <a:t>compiled </a:t>
            </a:r>
            <a:r>
              <a:rPr lang="en-US" sz="3200" dirty="0"/>
              <a:t>from </a:t>
            </a:r>
            <a:r>
              <a:rPr lang="en-US" sz="3200" dirty="0" smtClean="0"/>
              <a:t>Schema definitions</a:t>
            </a:r>
          </a:p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a model is called a </a:t>
            </a:r>
            <a:r>
              <a:rPr lang="en-US" sz="3200" b="1" dirty="0" smtClean="0">
                <a:solidFill>
                  <a:schemeClr val="bg1"/>
                </a:solidFill>
              </a:rPr>
              <a:t>document</a:t>
            </a:r>
            <a:endParaRPr lang="en-US" sz="3200" dirty="0" smtClean="0"/>
          </a:p>
          <a:p>
            <a:r>
              <a:rPr lang="en-US" sz="3200" dirty="0" smtClean="0"/>
              <a:t>Models </a:t>
            </a:r>
            <a:r>
              <a:rPr lang="en-US" sz="3200" dirty="0"/>
              <a:t>are responsible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/>
              <a:t> documents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from </a:t>
            </a:r>
            <a:r>
              <a:rPr lang="en-US" sz="3200" dirty="0"/>
              <a:t>the underlying MongoDB </a:t>
            </a:r>
            <a:r>
              <a:rPr lang="en-US" sz="3200" dirty="0" smtClean="0"/>
              <a:t>database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42223" y="3907366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nl-NL" dirty="0"/>
              <a:t>const Student = mongoose.</a:t>
            </a:r>
            <a:r>
              <a:rPr lang="nl-NL" dirty="0">
                <a:solidFill>
                  <a:schemeClr val="bg1"/>
                </a:solidFill>
              </a:rPr>
              <a:t>model</a:t>
            </a:r>
            <a:r>
              <a:rPr lang="nl-NL" dirty="0"/>
              <a:t>('Student', studentSchema);</a:t>
            </a: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3046686" y="4521703"/>
            <a:ext cx="4324356" cy="720392"/>
          </a:xfrm>
          <a:prstGeom prst="wedgeRoundRectCallout">
            <a:avLst>
              <a:gd name="adj1" fmla="val 32910"/>
              <a:gd name="adj2" fmla="val -67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N</a:t>
            </a:r>
            <a:r>
              <a:rPr lang="en-US" sz="2400" dirty="0" smtClean="0">
                <a:solidFill>
                  <a:schemeClr val="bg2"/>
                </a:solidFill>
              </a:rPr>
              <a:t>ame </a:t>
            </a:r>
            <a:r>
              <a:rPr lang="en-US" sz="2400" dirty="0">
                <a:solidFill>
                  <a:schemeClr val="bg2"/>
                </a:solidFill>
              </a:rPr>
              <a:t>of the </a:t>
            </a:r>
            <a:r>
              <a:rPr lang="en-US" sz="2400" b="1" dirty="0">
                <a:solidFill>
                  <a:schemeClr val="bg1"/>
                </a:solidFill>
              </a:rPr>
              <a:t>collection</a:t>
            </a:r>
            <a:r>
              <a:rPr lang="en-US" sz="2400" dirty="0">
                <a:solidFill>
                  <a:schemeClr val="bg2"/>
                </a:solidFill>
              </a:rPr>
              <a:t> your model is for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7534274" y="4581752"/>
            <a:ext cx="4324356" cy="720392"/>
          </a:xfrm>
          <a:prstGeom prst="wedgeRoundRectCallout">
            <a:avLst>
              <a:gd name="adj1" fmla="val -21810"/>
              <a:gd name="adj2" fmla="val -80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The Model Schema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dirty="0" smtClean="0"/>
              <a:t>Basic CRUD with MongoDB &amp; Mongoose</a:t>
            </a:r>
            <a:endParaRPr lang="bg-BG" sz="5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/>
              <a:t>reate,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 smtClean="0"/>
              <a:t>ead,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en-US" dirty="0" smtClean="0"/>
              <a:t>pdate, 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en-US" dirty="0" smtClean="0"/>
              <a:t>elete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28" y="1719071"/>
            <a:ext cx="4364802" cy="17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how we can </a:t>
            </a:r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new items in the database </a:t>
            </a:r>
          </a:p>
          <a:p>
            <a:r>
              <a:rPr lang="en-US" dirty="0" smtClean="0"/>
              <a:t>This </a:t>
            </a:r>
            <a:r>
              <a:rPr lang="en-US" dirty="0"/>
              <a:t>will commonly be from an </a:t>
            </a:r>
            <a:r>
              <a:rPr lang="en-US" b="1" dirty="0">
                <a:solidFill>
                  <a:schemeClr val="bg1"/>
                </a:solidFill>
              </a:rPr>
              <a:t>HTTP POST </a:t>
            </a:r>
            <a:r>
              <a:rPr lang="en-US" dirty="0"/>
              <a:t>request, </a:t>
            </a:r>
            <a:r>
              <a:rPr lang="en-US" dirty="0" smtClean="0"/>
              <a:t>although 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do this anywhere you </a:t>
            </a:r>
            <a:r>
              <a:rPr lang="en-US" dirty="0" smtClean="0"/>
              <a:t>want: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Entity</a:t>
            </a:r>
            <a:endParaRPr lang="bg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13313" y="3219775"/>
            <a:ext cx="7696762" cy="267765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/>
              <a:t>Student.</a:t>
            </a:r>
            <a:r>
              <a:rPr lang="en-US" dirty="0" err="1">
                <a:solidFill>
                  <a:schemeClr val="bg1"/>
                </a:solidFill>
              </a:rPr>
              <a:t>create</a:t>
            </a:r>
            <a:r>
              <a:rPr lang="en-US" dirty="0"/>
              <a:t>({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name</a:t>
            </a:r>
            <a:r>
              <a:rPr lang="en-US" dirty="0"/>
              <a:t>: 'George',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age</a:t>
            </a:r>
            <a:r>
              <a:rPr lang="en-US" dirty="0"/>
              <a:t>: 12,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grades</a:t>
            </a:r>
            <a:r>
              <a:rPr lang="en-US" dirty="0"/>
              <a:t>: [4, 5, 2] </a:t>
            </a:r>
            <a:endParaRPr lang="en-US" dirty="0" smtClean="0"/>
          </a:p>
          <a:p>
            <a:pPr algn="l"/>
            <a:r>
              <a:rPr lang="en-US" dirty="0" smtClean="0"/>
              <a:t>})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((data) =&gt; console.log(data))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10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614049" y="4469116"/>
            <a:ext cx="4412894" cy="770635"/>
          </a:xfrm>
          <a:prstGeom prst="wedgeRoundRectCallout">
            <a:avLst>
              <a:gd name="adj1" fmla="val -47342"/>
              <a:gd name="adj2" fmla="val 72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CRUD operations inside a </a:t>
            </a:r>
            <a:r>
              <a:rPr lang="en-US" sz="2400" dirty="0">
                <a:solidFill>
                  <a:schemeClr val="bg2"/>
                </a:solidFill>
              </a:rPr>
              <a:t>database are </a:t>
            </a:r>
            <a:r>
              <a:rPr lang="en-US" sz="2400" b="1" dirty="0">
                <a:solidFill>
                  <a:schemeClr val="bg1"/>
                </a:solidFill>
              </a:rPr>
              <a:t>asynchronous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To retrieve </a:t>
            </a:r>
            <a:r>
              <a:rPr lang="en-US" b="1" dirty="0" smtClean="0">
                <a:solidFill>
                  <a:schemeClr val="bg1"/>
                </a:solidFill>
              </a:rPr>
              <a:t>all entities </a:t>
            </a:r>
            <a:r>
              <a:rPr lang="en-US" dirty="0" smtClean="0"/>
              <a:t>from a collection use the following: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To fetch only </a:t>
            </a:r>
            <a:r>
              <a:rPr lang="en-US" b="1" dirty="0" smtClean="0">
                <a:solidFill>
                  <a:schemeClr val="bg1"/>
                </a:solidFill>
              </a:rPr>
              <a:t>one student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 use the following: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Entities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31976" y="1949388"/>
            <a:ext cx="7696762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 smtClean="0"/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({})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((students) =&gt; console.log(</a:t>
            </a:r>
            <a:r>
              <a:rPr lang="en-US" dirty="0"/>
              <a:t>students</a:t>
            </a:r>
            <a:r>
              <a:rPr lang="en-US" dirty="0" smtClean="0"/>
              <a:t>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732858" y="1949388"/>
            <a:ext cx="3262376" cy="1047023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an array with </a:t>
            </a:r>
            <a:r>
              <a:rPr lang="en-US" sz="2400" b="1" dirty="0" smtClean="0">
                <a:solidFill>
                  <a:schemeClr val="bg1"/>
                </a:solidFill>
              </a:rPr>
              <a:t>all students </a:t>
            </a:r>
            <a:r>
              <a:rPr lang="en-US" sz="2400" dirty="0" smtClean="0">
                <a:solidFill>
                  <a:schemeClr val="bg2"/>
                </a:solidFill>
              </a:rPr>
              <a:t>from the collection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31976" y="4160091"/>
            <a:ext cx="7696762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 smtClean="0"/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findById</a:t>
            </a:r>
            <a:r>
              <a:rPr lang="en-US" dirty="0" smtClean="0"/>
              <a:t>(id)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((student) =&gt; console.log(student))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732858" y="4236743"/>
            <a:ext cx="3262376" cy="1047023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 </a:t>
            </a:r>
            <a:r>
              <a:rPr lang="en-US" sz="2400" b="1" dirty="0" smtClean="0">
                <a:solidFill>
                  <a:schemeClr val="bg1"/>
                </a:solidFill>
              </a:rPr>
              <a:t>single object </a:t>
            </a:r>
            <a:r>
              <a:rPr lang="en-US" sz="2400" dirty="0" smtClean="0">
                <a:solidFill>
                  <a:schemeClr val="bg2"/>
                </a:solidFill>
              </a:rPr>
              <a:t>from the collection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filter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chemeClr val="bg1"/>
                </a:solidFill>
              </a:rPr>
              <a:t>given criteria </a:t>
            </a:r>
            <a:r>
              <a:rPr lang="en-US" dirty="0" smtClean="0"/>
              <a:t>you can insert an 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 inside find: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filter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chemeClr val="bg1"/>
                </a:solidFill>
              </a:rPr>
              <a:t>single object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bg1"/>
                </a:solidFill>
              </a:rPr>
              <a:t>given criteria </a:t>
            </a:r>
            <a:r>
              <a:rPr lang="en-US" dirty="0" smtClean="0"/>
              <a:t>use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Entities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11036" y="1970328"/>
            <a:ext cx="7696762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 smtClean="0"/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({ name: 'George', age: 7 })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((students) =&gt; console.log(</a:t>
            </a:r>
            <a:r>
              <a:rPr lang="en-US" dirty="0"/>
              <a:t>students</a:t>
            </a:r>
            <a:r>
              <a:rPr lang="en-US" dirty="0" smtClean="0"/>
              <a:t>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732858" y="1851534"/>
            <a:ext cx="3196223" cy="1401215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an </a:t>
            </a:r>
            <a:r>
              <a:rPr lang="en-US" sz="2400" b="1" dirty="0" smtClean="0">
                <a:solidFill>
                  <a:schemeClr val="bg1"/>
                </a:solidFill>
              </a:rPr>
              <a:t>array</a:t>
            </a:r>
            <a:r>
              <a:rPr lang="en-US" sz="2400" dirty="0" smtClean="0">
                <a:solidFill>
                  <a:schemeClr val="bg2"/>
                </a:solidFill>
              </a:rPr>
              <a:t> with </a:t>
            </a:r>
            <a:r>
              <a:rPr lang="en-US" sz="2400" b="1" dirty="0" smtClean="0">
                <a:solidFill>
                  <a:schemeClr val="bg1"/>
                </a:solidFill>
              </a:rPr>
              <a:t>all students </a:t>
            </a:r>
            <a:r>
              <a:rPr lang="en-US" sz="2400" dirty="0" smtClean="0">
                <a:solidFill>
                  <a:schemeClr val="bg2"/>
                </a:solidFill>
              </a:rPr>
              <a:t>that answer to the </a:t>
            </a:r>
            <a:r>
              <a:rPr lang="en-US" sz="2400" b="1" dirty="0" smtClean="0">
                <a:solidFill>
                  <a:schemeClr val="bg1"/>
                </a:solidFill>
              </a:rPr>
              <a:t>given criteria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11036" y="4286575"/>
            <a:ext cx="7696762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 smtClean="0"/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findOne</a:t>
            </a:r>
            <a:r>
              <a:rPr lang="en-US" dirty="0" smtClean="0"/>
              <a:t>({ name: 'George', age: 7 })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((student) =&gt; console.log(student))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732858" y="4124362"/>
            <a:ext cx="3196223" cy="1401215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 single </a:t>
            </a:r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first entity </a:t>
            </a:r>
            <a:r>
              <a:rPr lang="en-US" sz="2400" dirty="0" smtClean="0">
                <a:solidFill>
                  <a:schemeClr val="bg2"/>
                </a:solidFill>
              </a:rPr>
              <a:t>that matches the </a:t>
            </a:r>
            <a:r>
              <a:rPr lang="en-US" sz="2400" b="1" dirty="0" smtClean="0">
                <a:solidFill>
                  <a:schemeClr val="bg1"/>
                </a:solidFill>
              </a:rPr>
              <a:t>given criteria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update an entity we need the </a:t>
            </a:r>
            <a:r>
              <a:rPr lang="en-US" b="1" dirty="0" smtClean="0">
                <a:solidFill>
                  <a:schemeClr val="bg1"/>
                </a:solidFill>
              </a:rPr>
              <a:t>entity id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chemeClr val="bg1"/>
                </a:solidFill>
              </a:rPr>
              <a:t>properties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you want to modify as an 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. After that use the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findByIdAndUpdate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method: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 Entity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60536" y="3070849"/>
            <a:ext cx="8235241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 err="1"/>
              <a:t>Student.</a:t>
            </a:r>
            <a:r>
              <a:rPr lang="en-GB" dirty="0" err="1">
                <a:solidFill>
                  <a:schemeClr val="bg1"/>
                </a:solidFill>
              </a:rPr>
              <a:t>findByIdAndUpdate</a:t>
            </a:r>
            <a:r>
              <a:rPr lang="en-GB" dirty="0"/>
              <a:t>(id, </a:t>
            </a:r>
            <a:r>
              <a:rPr lang="en-GB" dirty="0">
                <a:solidFill>
                  <a:schemeClr val="bg1"/>
                </a:solidFill>
              </a:rPr>
              <a:t>{</a:t>
            </a:r>
            <a:r>
              <a:rPr lang="en-GB" dirty="0"/>
              <a:t> age: 13 </a:t>
            </a:r>
            <a:r>
              <a:rPr lang="en-GB" dirty="0">
                <a:solidFill>
                  <a:schemeClr val="bg1"/>
                </a:solidFill>
              </a:rPr>
              <a:t>}</a:t>
            </a:r>
            <a:r>
              <a:rPr lang="en-GB" dirty="0"/>
              <a:t>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then((student) =&gt; console.log(student))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catch((err) =&gt; </a:t>
            </a:r>
            <a:r>
              <a:rPr lang="en-GB" dirty="0" err="1"/>
              <a:t>console.error</a:t>
            </a:r>
            <a:r>
              <a:rPr lang="en-GB" dirty="0"/>
              <a:t>(err));</a:t>
            </a: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376217" y="4483899"/>
            <a:ext cx="4484899" cy="1151814"/>
          </a:xfrm>
          <a:prstGeom prst="wedgeRoundRectCallout">
            <a:avLst>
              <a:gd name="adj1" fmla="val -31316"/>
              <a:gd name="adj2" fmla="val -63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the </a:t>
            </a:r>
            <a:r>
              <a:rPr lang="en-US" sz="2400" b="1" dirty="0" smtClean="0">
                <a:solidFill>
                  <a:schemeClr val="bg1"/>
                </a:solidFill>
              </a:rPr>
              <a:t>old entity</a:t>
            </a:r>
            <a:r>
              <a:rPr lang="en-US" sz="2400" dirty="0" smtClean="0">
                <a:solidFill>
                  <a:schemeClr val="bg2"/>
                </a:solidFill>
              </a:rPr>
              <a:t>. List them </a:t>
            </a:r>
            <a:r>
              <a:rPr lang="en-US" sz="2400" b="1" dirty="0" smtClean="0">
                <a:solidFill>
                  <a:schemeClr val="bg1"/>
                </a:solidFill>
              </a:rPr>
              <a:t>again</a:t>
            </a:r>
            <a:r>
              <a:rPr lang="en-US" sz="2400" dirty="0" smtClean="0">
                <a:solidFill>
                  <a:schemeClr val="bg2"/>
                </a:solidFill>
              </a:rPr>
              <a:t> to see the updated one.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Deleting can be done by </a:t>
            </a:r>
            <a:r>
              <a:rPr lang="en-US" b="1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 and using the </a:t>
            </a:r>
            <a:r>
              <a:rPr lang="en-US" b="1" dirty="0" smtClean="0">
                <a:solidFill>
                  <a:schemeClr val="bg1"/>
                </a:solidFill>
              </a:rPr>
              <a:t>findByIdAndRemove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To delete </a:t>
            </a:r>
            <a:r>
              <a:rPr lang="en-US" b="1" dirty="0" smtClean="0">
                <a:solidFill>
                  <a:schemeClr val="bg1"/>
                </a:solidFill>
              </a:rPr>
              <a:t>many entities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bg1"/>
                </a:solidFill>
              </a:rPr>
              <a:t>criteria</a:t>
            </a:r>
            <a:r>
              <a:rPr lang="en-US" dirty="0" smtClean="0"/>
              <a:t> use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an Entity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32616" y="2421695"/>
            <a:ext cx="7469064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 err="1" smtClean="0"/>
              <a:t>Student.</a:t>
            </a:r>
            <a:r>
              <a:rPr lang="en-GB" dirty="0" err="1" smtClean="0">
                <a:solidFill>
                  <a:schemeClr val="bg1"/>
                </a:solidFill>
              </a:rPr>
              <a:t>findByIdAndRemove</a:t>
            </a:r>
            <a:r>
              <a:rPr lang="en-GB" dirty="0" smtClean="0"/>
              <a:t>(id)</a:t>
            </a:r>
            <a:endParaRPr lang="en-GB" dirty="0"/>
          </a:p>
          <a:p>
            <a:pPr algn="l"/>
            <a:r>
              <a:rPr lang="en-GB" dirty="0" smtClean="0"/>
              <a:t> .</a:t>
            </a:r>
            <a:r>
              <a:rPr lang="en-GB" dirty="0"/>
              <a:t>then((student) =&gt; console.log(student))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catch((err) =&gt; </a:t>
            </a:r>
            <a:r>
              <a:rPr lang="en-GB" dirty="0" err="1"/>
              <a:t>console.error</a:t>
            </a:r>
            <a:r>
              <a:rPr lang="en-GB" dirty="0"/>
              <a:t>(err));</a:t>
            </a:r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584600" y="2220809"/>
            <a:ext cx="3196223" cy="1401215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 single </a:t>
            </a:r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The entity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that has been </a:t>
            </a:r>
            <a:r>
              <a:rPr lang="en-US" sz="2400" b="1" dirty="0" smtClean="0">
                <a:solidFill>
                  <a:schemeClr val="bg1"/>
                </a:solidFill>
              </a:rPr>
              <a:t>deleted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32616" y="4735912"/>
            <a:ext cx="7469064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 err="1" smtClean="0"/>
              <a:t>Student.</a:t>
            </a:r>
            <a:r>
              <a:rPr lang="en-GB" dirty="0" err="1" smtClean="0">
                <a:solidFill>
                  <a:schemeClr val="bg1"/>
                </a:solidFill>
              </a:rPr>
              <a:t>deleteMany</a:t>
            </a:r>
            <a:r>
              <a:rPr lang="en-GB" dirty="0"/>
              <a:t>({ name: 'Rick' })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then((data) =&gt; console.log(data))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catch((err) =&gt; </a:t>
            </a:r>
            <a:r>
              <a:rPr lang="en-GB" dirty="0" err="1"/>
              <a:t>console.error</a:t>
            </a:r>
            <a:r>
              <a:rPr lang="en-GB" dirty="0"/>
              <a:t>(err));</a:t>
            </a:r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620521" y="4533122"/>
            <a:ext cx="3196224" cy="1874418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 single </a:t>
            </a:r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with information </a:t>
            </a:r>
            <a:r>
              <a:rPr lang="en-US" sz="2400" b="1" dirty="0" smtClean="0">
                <a:solidFill>
                  <a:schemeClr val="bg1"/>
                </a:solidFill>
              </a:rPr>
              <a:t>how many </a:t>
            </a:r>
            <a:r>
              <a:rPr lang="en-US" sz="2400" dirty="0" smtClean="0">
                <a:solidFill>
                  <a:schemeClr val="bg2"/>
                </a:solidFill>
              </a:rPr>
              <a:t>entities have been deleted.</a:t>
            </a:r>
            <a:endParaRPr lang="en-US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Simple Products Store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44" y="3224213"/>
            <a:ext cx="7204899" cy="3075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96130"/>
            <a:ext cx="11818096" cy="5201066"/>
          </a:xfrm>
        </p:spPr>
        <p:txBody>
          <a:bodyPr/>
          <a:lstStyle/>
          <a:p>
            <a:r>
              <a:rPr lang="en-US" dirty="0" smtClean="0"/>
              <a:t>Write an application that Creates, Lists, Edits and Deletes</a:t>
            </a:r>
            <a:br>
              <a:rPr lang="en-US" dirty="0" smtClean="0"/>
            </a:br>
            <a:r>
              <a:rPr lang="en-US" dirty="0" smtClean="0"/>
              <a:t>products</a:t>
            </a:r>
          </a:p>
          <a:p>
            <a:r>
              <a:rPr lang="en-US" dirty="0" smtClean="0"/>
              <a:t>Use Node.js, Express.js, MongoDB and Mongoose 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30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</a:rPr>
              <a:t>ORM is used to </a:t>
            </a:r>
            <a:r>
              <a:rPr lang="en-US" sz="2800" b="1" dirty="0">
                <a:solidFill>
                  <a:schemeClr val="bg1"/>
                </a:solidFill>
              </a:rPr>
              <a:t>map </a:t>
            </a:r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to </a:t>
            </a:r>
            <a:r>
              <a:rPr lang="en-US" sz="2800" b="1" dirty="0">
                <a:solidFill>
                  <a:schemeClr val="bg1"/>
                </a:solidFill>
              </a:rPr>
              <a:t>database tables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</a:rPr>
              <a:t>Mongoose is a object-document model </a:t>
            </a:r>
            <a:r>
              <a:rPr lang="en-US" sz="2800" b="1" dirty="0">
                <a:solidFill>
                  <a:schemeClr val="bg1"/>
                </a:solidFill>
              </a:rPr>
              <a:t>module</a:t>
            </a:r>
            <a:r>
              <a:rPr lang="en-US" sz="2800" dirty="0">
                <a:solidFill>
                  <a:schemeClr val="bg2"/>
                </a:solidFill>
              </a:rPr>
              <a:t> in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Node.js for </a:t>
            </a:r>
            <a:r>
              <a:rPr lang="en-US" sz="2800" b="1" dirty="0" smtClean="0">
                <a:solidFill>
                  <a:schemeClr val="bg1"/>
                </a:solidFill>
              </a:rPr>
              <a:t>MongoDB</a:t>
            </a:r>
          </a:p>
          <a:p>
            <a:pPr lvl="1">
              <a:lnSpc>
                <a:spcPct val="130000"/>
              </a:lnSpc>
            </a:pPr>
            <a:r>
              <a:rPr lang="en-US" sz="2600" dirty="0" smtClean="0">
                <a:solidFill>
                  <a:schemeClr val="bg2"/>
                </a:solidFill>
              </a:rPr>
              <a:t>It uses </a:t>
            </a:r>
            <a:r>
              <a:rPr lang="en-US" sz="2600" b="1" dirty="0" smtClean="0">
                <a:solidFill>
                  <a:schemeClr val="bg1"/>
                </a:solidFill>
              </a:rPr>
              <a:t>Schemas</a:t>
            </a:r>
            <a:r>
              <a:rPr lang="en-US" sz="2600" dirty="0" smtClean="0">
                <a:solidFill>
                  <a:schemeClr val="bg2"/>
                </a:solidFill>
              </a:rPr>
              <a:t> &amp; </a:t>
            </a:r>
            <a:r>
              <a:rPr lang="en-US" sz="2600" b="1" dirty="0" smtClean="0">
                <a:solidFill>
                  <a:schemeClr val="bg1"/>
                </a:solidFill>
              </a:rPr>
              <a:t>Models</a:t>
            </a:r>
            <a:r>
              <a:rPr lang="en-US" sz="2600" dirty="0" smtClean="0">
                <a:solidFill>
                  <a:schemeClr val="bg2"/>
                </a:solidFill>
              </a:rPr>
              <a:t> to connect with the </a:t>
            </a:r>
            <a:br>
              <a:rPr lang="en-US" sz="2600" dirty="0" smtClean="0">
                <a:solidFill>
                  <a:schemeClr val="bg2"/>
                </a:solidFill>
              </a:rPr>
            </a:br>
            <a:r>
              <a:rPr lang="en-US" sz="2600" dirty="0" smtClean="0">
                <a:solidFill>
                  <a:schemeClr val="bg2"/>
                </a:solidFill>
              </a:rPr>
              <a:t>database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Basic CRUD operations are done using the </a:t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Mongoose models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 smtClean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#tech-fund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423285" y="6419273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3662" y="5565810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2930" y="5565810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2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98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MongoDB Configurations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 and Start MongoDB, GUI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36" y="1527048"/>
            <a:ext cx="2246984" cy="22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b="1" dirty="0" smtClean="0">
                <a:solidFill>
                  <a:schemeClr val="bg1"/>
                </a:solidFill>
              </a:rPr>
              <a:t>open-source</a:t>
            </a:r>
            <a:r>
              <a:rPr lang="en-US" dirty="0" smtClean="0"/>
              <a:t> cross-platform document-oriented</a:t>
            </a:r>
            <a:br>
              <a:rPr lang="en-US" dirty="0" smtClean="0"/>
            </a:br>
            <a:r>
              <a:rPr lang="en-US" dirty="0" smtClean="0"/>
              <a:t>program</a:t>
            </a:r>
          </a:p>
          <a:p>
            <a:r>
              <a:rPr lang="en-US" dirty="0" smtClean="0"/>
              <a:t>Uses </a:t>
            </a:r>
            <a:r>
              <a:rPr lang="en-US" b="1" dirty="0" smtClean="0">
                <a:solidFill>
                  <a:schemeClr val="bg1"/>
                </a:solidFill>
              </a:rPr>
              <a:t>JSON</a:t>
            </a:r>
            <a:r>
              <a:rPr lang="en-US" dirty="0" smtClean="0"/>
              <a:t>-like documents with schemata.</a:t>
            </a:r>
          </a:p>
          <a:p>
            <a:r>
              <a:rPr lang="en-US" dirty="0" smtClean="0"/>
              <a:t>Good for </a:t>
            </a:r>
            <a:r>
              <a:rPr lang="en-US" b="1" dirty="0" smtClean="0">
                <a:solidFill>
                  <a:schemeClr val="bg1"/>
                </a:solidFill>
              </a:rPr>
              <a:t>e-commerce </a:t>
            </a:r>
            <a:r>
              <a:rPr lang="en-US" dirty="0" smtClean="0"/>
              <a:t>product catalog, blogs, </a:t>
            </a:r>
            <a:br>
              <a:rPr lang="en-US" dirty="0" smtClean="0"/>
            </a:br>
            <a:r>
              <a:rPr lang="en-US" dirty="0" smtClean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Loosely coupled </a:t>
            </a:r>
            <a:r>
              <a:rPr lang="en-US" dirty="0" smtClean="0"/>
              <a:t>objectives – the design </a:t>
            </a:r>
            <a:r>
              <a:rPr lang="en-US" b="1" dirty="0" smtClean="0">
                <a:solidFill>
                  <a:schemeClr val="bg1"/>
                </a:solidFill>
              </a:rPr>
              <a:t>may change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over time.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Robo</a:t>
            </a:r>
            <a:r>
              <a:rPr lang="en-US" b="1" dirty="0" smtClean="0">
                <a:solidFill>
                  <a:schemeClr val="bg1"/>
                </a:solidFill>
              </a:rPr>
              <a:t> 3T</a:t>
            </a:r>
          </a:p>
          <a:p>
            <a:pPr lvl="1"/>
            <a:r>
              <a:rPr lang="en-US" dirty="0" smtClean="0"/>
              <a:t>Fully featured IDE with embedded shell</a:t>
            </a:r>
          </a:p>
          <a:p>
            <a:pPr lvl="1"/>
            <a:r>
              <a:rPr lang="en-US" dirty="0" smtClean="0"/>
              <a:t>Visual Query Builder</a:t>
            </a:r>
          </a:p>
          <a:p>
            <a:pPr lvl="1"/>
            <a:r>
              <a:rPr lang="en-US" dirty="0" err="1" smtClean="0"/>
              <a:t>IntelliShell</a:t>
            </a:r>
            <a:r>
              <a:rPr lang="en-US" dirty="0" smtClean="0"/>
              <a:t> with Auto-Completion</a:t>
            </a:r>
          </a:p>
          <a:p>
            <a:r>
              <a:rPr lang="en-US" dirty="0" smtClean="0"/>
              <a:t>Alternatives (</a:t>
            </a:r>
            <a:r>
              <a:rPr lang="en-US" b="1" dirty="0" err="1" smtClean="0">
                <a:solidFill>
                  <a:schemeClr val="bg1"/>
                </a:solidFill>
              </a:rPr>
              <a:t>NoSQLBooster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Shell-centric cross platform GUI</a:t>
            </a:r>
          </a:p>
          <a:p>
            <a:pPr lvl="1"/>
            <a:r>
              <a:rPr lang="en-US" dirty="0" smtClean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759168"/>
            <a:ext cx="2098307" cy="20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73B4F3-5A9F-44BD-89F5-303CDDC71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81B5-79A8-4D33-87A4-744A54ACE5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2000" y="4114801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install mongodb </a:t>
            </a:r>
            <a:r>
              <a:rPr lang="en-US" sz="2800" dirty="0">
                <a:solidFill>
                  <a:schemeClr val="bg1"/>
                </a:solidFill>
                <a:effectLst/>
              </a:rPr>
              <a:t>-g</a:t>
            </a:r>
          </a:p>
        </p:txBody>
      </p:sp>
    </p:spTree>
    <p:extLst>
      <p:ext uri="{BB962C8B-B14F-4D97-AF65-F5344CB8AC3E}">
        <p14:creationId xmlns:p14="http://schemas.microsoft.com/office/powerpoint/2010/main" val="4736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8E561B-17EE-40F6-AAD8-EB5DBC2EC1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66F61-740B-4A3F-ADDA-0D7BD5DF46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Additional configurations are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command prompt as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administrator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C000"/>
                </a:solidFill>
                <a:hlinkClick r:id="rId2"/>
              </a:rPr>
              <a:t>https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2000" y="3912731"/>
            <a:ext cx="102870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  <a:effectLst/>
              </a:rPr>
              <a:t>"path to </a:t>
            </a:r>
            <a:r>
              <a:rPr lang="en-US" sz="2500" dirty="0">
                <a:solidFill>
                  <a:schemeClr val="bg1"/>
                </a:solidFill>
                <a:effectLst/>
              </a:rPr>
              <a:t>mongod.exe</a:t>
            </a:r>
            <a:r>
              <a:rPr lang="en-US" sz="2500" dirty="0">
                <a:solidFill>
                  <a:schemeClr val="tx2"/>
                </a:solidFill>
                <a:effectLst/>
              </a:rPr>
              <a:t>"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mongod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--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dbpath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"path to </a:t>
            </a:r>
            <a:r>
              <a:rPr lang="en-US" sz="2500" dirty="0">
                <a:solidFill>
                  <a:schemeClr val="bg1"/>
                </a:solidFill>
                <a:effectLst/>
              </a:rPr>
              <a:t>store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data"</a:t>
            </a:r>
            <a:endParaRPr lang="en-US" sz="25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388768" y="2891760"/>
            <a:ext cx="4770937" cy="774685"/>
          </a:xfrm>
          <a:prstGeom prst="wedgeRoundRectCallout">
            <a:avLst>
              <a:gd name="adj1" fmla="val -45391"/>
              <a:gd name="adj2" fmla="val 74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Usually in </a:t>
            </a:r>
            <a:r>
              <a:rPr lang="en-US" sz="2400" b="1" noProof="1">
                <a:solidFill>
                  <a:schemeClr val="bg1"/>
                </a:solidFill>
              </a:rPr>
              <a:t>C:\Program Files\MongoDB\Server\3.4\bin</a:t>
            </a:r>
          </a:p>
        </p:txBody>
      </p:sp>
    </p:spTree>
    <p:extLst>
      <p:ext uri="{BB962C8B-B14F-4D97-AF65-F5344CB8AC3E}">
        <p14:creationId xmlns:p14="http://schemas.microsoft.com/office/powerpoint/2010/main" val="8001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Instead of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opening a CMD we can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MongoDB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>
              <a:spcBef>
                <a:spcPts val="15000"/>
              </a:spcBef>
            </a:pPr>
            <a:r>
              <a:rPr lang="en-US" dirty="0"/>
              <a:t>After that just type </a:t>
            </a:r>
            <a:r>
              <a:rPr lang="en-US" b="1" dirty="0">
                <a:solidFill>
                  <a:schemeClr val="bg1"/>
                </a:solidFill>
              </a:rPr>
              <a:t>'net start MongoDB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 and the database now runs as a service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https://www.mkyong.com/mongodb/how-to-run-mongodb-as-windows-service/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spcBef>
                <a:spcPts val="15000"/>
              </a:spcBef>
              <a:buNone/>
            </a:pPr>
            <a:endParaRPr lang="en-US" dirty="0"/>
          </a:p>
          <a:p>
            <a:pPr marL="0" indent="0">
              <a:spcBef>
                <a:spcPts val="15000"/>
              </a:spcBef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 as a Windows Service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13721" y="2559391"/>
            <a:ext cx="10287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err="1">
                <a:solidFill>
                  <a:schemeClr val="tx2"/>
                </a:solidFill>
                <a:effectLst/>
              </a:rPr>
              <a:t>mongod</a:t>
            </a:r>
            <a:r>
              <a:rPr lang="en-US" sz="2500" dirty="0">
                <a:solidFill>
                  <a:schemeClr val="tx2"/>
                </a:solidFill>
                <a:effectLst/>
              </a:rPr>
              <a:t> -–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dbpath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"</a:t>
            </a:r>
            <a:r>
              <a:rPr lang="en-US" sz="2500" dirty="0">
                <a:solidFill>
                  <a:schemeClr val="bg1"/>
                </a:solidFill>
                <a:effectLst/>
              </a:rPr>
              <a:t>C:\mymongodb</a:t>
            </a:r>
            <a:r>
              <a:rPr lang="en-US" sz="2500" dirty="0">
                <a:solidFill>
                  <a:schemeClr val="tx2"/>
                </a:solidFill>
                <a:effectLst/>
              </a:rPr>
              <a:t>" –-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logpath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"</a:t>
            </a:r>
            <a:r>
              <a:rPr lang="en-US" sz="2500" dirty="0">
                <a:solidFill>
                  <a:schemeClr val="bg1"/>
                </a:solidFill>
                <a:effectLst/>
              </a:rPr>
              <a:t>C:\mymongodb\logs.txt</a:t>
            </a:r>
            <a:r>
              <a:rPr lang="en-US" sz="2500" dirty="0">
                <a:solidFill>
                  <a:schemeClr val="tx2"/>
                </a:solidFill>
                <a:effectLst/>
              </a:rPr>
              <a:t>" –-install –-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serviceName</a:t>
            </a:r>
            <a:r>
              <a:rPr lang="en-US" sz="2500" dirty="0">
                <a:solidFill>
                  <a:schemeClr val="tx2"/>
                </a:solidFill>
                <a:effectLst/>
              </a:rPr>
              <a:t> "MongoDB"</a:t>
            </a:r>
            <a:endParaRPr lang="en-US" sz="25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8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1141</Words>
  <Application>Microsoft Office PowerPoint</Application>
  <PresentationFormat>Widescreen</PresentationFormat>
  <Paragraphs>241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Basic CRUD</vt:lpstr>
      <vt:lpstr>Table of Content</vt:lpstr>
      <vt:lpstr>Have a Question?</vt:lpstr>
      <vt:lpstr>PowerPoint Presentation</vt:lpstr>
      <vt:lpstr>MongoDB</vt:lpstr>
      <vt:lpstr>Developer Tools</vt:lpstr>
      <vt:lpstr>Install MongoDB</vt:lpstr>
      <vt:lpstr>Configure MongoDB</vt:lpstr>
      <vt:lpstr>Run MongoDB as a Windows Service</vt:lpstr>
      <vt:lpstr>Working with MongoDB GUI</vt:lpstr>
      <vt:lpstr>PowerPoint Presentation</vt:lpstr>
      <vt:lpstr>ORM Overview</vt:lpstr>
      <vt:lpstr>ORM Advantages</vt:lpstr>
      <vt:lpstr>ORM Disadvantages</vt:lpstr>
      <vt:lpstr>PowerPoint Presentation</vt:lpstr>
      <vt:lpstr>Mongoose Overview</vt:lpstr>
      <vt:lpstr>Working with Mongoose in Node.js</vt:lpstr>
      <vt:lpstr>Mongoose Schemas</vt:lpstr>
      <vt:lpstr>Mongoose Validations</vt:lpstr>
      <vt:lpstr>Mongoose Models</vt:lpstr>
      <vt:lpstr>PowerPoint Presentation</vt:lpstr>
      <vt:lpstr>Create an Entity</vt:lpstr>
      <vt:lpstr>List Entities</vt:lpstr>
      <vt:lpstr>List Entities (2)</vt:lpstr>
      <vt:lpstr>Update an Entity</vt:lpstr>
      <vt:lpstr>Delete an Entity</vt:lpstr>
      <vt:lpstr>Problem: Simple Products Store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JS Basic CRUD</dc:title>
  <dc:subject>Technology Fundamentals – Practical Training Course @ SoftUni</dc:subject>
  <dc:creator>Alen Paunov</dc:creator>
  <cp:keywords>Technology Fundamentals, JS, Technology, Fundamentals, Software University, SoftUni, programming, coding, software development, education, training, course</cp:keywords>
  <cp:lastModifiedBy>Kiril Kirilov</cp:lastModifiedBy>
  <cp:revision>175</cp:revision>
  <dcterms:created xsi:type="dcterms:W3CDTF">2018-05-23T13:08:44Z</dcterms:created>
  <dcterms:modified xsi:type="dcterms:W3CDTF">2018-11-24T16:41:32Z</dcterms:modified>
  <cp:category>programming, education, software engineering, software development</cp:category>
</cp:coreProperties>
</file>