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9"/>
  </p:notesMasterIdLst>
  <p:handoutMasterIdLst>
    <p:handoutMasterId r:id="rId50"/>
  </p:handoutMasterIdLst>
  <p:sldIdLst>
    <p:sldId id="274" r:id="rId2"/>
    <p:sldId id="276" r:id="rId3"/>
    <p:sldId id="492" r:id="rId4"/>
    <p:sldId id="497" r:id="rId5"/>
    <p:sldId id="498" r:id="rId6"/>
    <p:sldId id="532" r:id="rId7"/>
    <p:sldId id="530" r:id="rId8"/>
    <p:sldId id="500" r:id="rId9"/>
    <p:sldId id="503" r:id="rId10"/>
    <p:sldId id="501" r:id="rId11"/>
    <p:sldId id="502" r:id="rId12"/>
    <p:sldId id="504" r:id="rId13"/>
    <p:sldId id="505" r:id="rId14"/>
    <p:sldId id="506" r:id="rId15"/>
    <p:sldId id="507" r:id="rId16"/>
    <p:sldId id="533" r:id="rId17"/>
    <p:sldId id="508" r:id="rId18"/>
    <p:sldId id="528" r:id="rId19"/>
    <p:sldId id="509" r:id="rId20"/>
    <p:sldId id="510" r:id="rId21"/>
    <p:sldId id="534" r:id="rId22"/>
    <p:sldId id="535" r:id="rId23"/>
    <p:sldId id="536" r:id="rId24"/>
    <p:sldId id="537" r:id="rId25"/>
    <p:sldId id="529" r:id="rId26"/>
    <p:sldId id="545" r:id="rId27"/>
    <p:sldId id="546" r:id="rId28"/>
    <p:sldId id="543" r:id="rId29"/>
    <p:sldId id="541" r:id="rId30"/>
    <p:sldId id="542" r:id="rId31"/>
    <p:sldId id="540" r:id="rId32"/>
    <p:sldId id="544" r:id="rId33"/>
    <p:sldId id="353" r:id="rId34"/>
    <p:sldId id="406" r:id="rId35"/>
    <p:sldId id="527" r:id="rId36"/>
    <p:sldId id="407" r:id="rId37"/>
    <p:sldId id="494" r:id="rId38"/>
    <p:sldId id="495" r:id="rId39"/>
    <p:sldId id="496" r:id="rId40"/>
    <p:sldId id="538" r:id="rId41"/>
    <p:sldId id="521" r:id="rId42"/>
    <p:sldId id="349" r:id="rId43"/>
    <p:sldId id="522" r:id="rId44"/>
    <p:sldId id="523" r:id="rId45"/>
    <p:sldId id="524" r:id="rId46"/>
    <p:sldId id="525" r:id="rId47"/>
    <p:sldId id="526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92"/>
          </p14:sldIdLst>
        </p14:section>
        <p14:section name="Objects" id="{520FB56F-116B-48ED-81C2-3E730FBBE6CE}">
          <p14:sldIdLst>
            <p14:sldId id="497"/>
            <p14:sldId id="498"/>
            <p14:sldId id="532"/>
            <p14:sldId id="530"/>
            <p14:sldId id="500"/>
            <p14:sldId id="503"/>
            <p14:sldId id="501"/>
            <p14:sldId id="502"/>
            <p14:sldId id="504"/>
            <p14:sldId id="505"/>
          </p14:sldIdLst>
        </p14:section>
        <p14:section name="JSON" id="{A3C2FB57-3318-4882-9A08-8DF5C6BE4D94}">
          <p14:sldIdLst>
            <p14:sldId id="506"/>
            <p14:sldId id="507"/>
            <p14:sldId id="533"/>
            <p14:sldId id="508"/>
            <p14:sldId id="528"/>
            <p14:sldId id="509"/>
            <p14:sldId id="510"/>
            <p14:sldId id="534"/>
            <p14:sldId id="535"/>
            <p14:sldId id="536"/>
            <p14:sldId id="537"/>
          </p14:sldIdLst>
        </p14:section>
        <p14:section name="Reference and Value Data Types" id="{21C9CB25-5D20-4420-AA59-5328999CE524}">
          <p14:sldIdLst>
            <p14:sldId id="529"/>
            <p14:sldId id="545"/>
            <p14:sldId id="546"/>
            <p14:sldId id="543"/>
            <p14:sldId id="541"/>
            <p14:sldId id="542"/>
            <p14:sldId id="540"/>
            <p14:sldId id="544"/>
          </p14:sldIdLst>
        </p14:section>
        <p14:section name="Classes" id="{B79AD7AB-E907-4703-BFCB-3C69C84F73D7}">
          <p14:sldIdLst>
            <p14:sldId id="353"/>
            <p14:sldId id="406"/>
            <p14:sldId id="527"/>
            <p14:sldId id="407"/>
            <p14:sldId id="494"/>
            <p14:sldId id="495"/>
            <p14:sldId id="496"/>
            <p14:sldId id="538"/>
            <p14:sldId id="521"/>
          </p14:sldIdLst>
        </p14:section>
        <p14:section name="Conclusion" id="{10E03AB1-9AA8-4E86-9A64-D741901E50A2}">
          <p14:sldIdLst>
            <p14:sldId id="349"/>
            <p14:sldId id="522"/>
            <p14:sldId id="523"/>
            <p14:sldId id="524"/>
            <p14:sldId id="525"/>
            <p14:sldId id="5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434" autoAdjust="0"/>
  </p:normalViewPr>
  <p:slideViewPr>
    <p:cSldViewPr snapToGrid="0" showGuides="1">
      <p:cViewPr varScale="1">
        <p:scale>
          <a:sx n="107" d="100"/>
          <a:sy n="107" d="100"/>
        </p:scale>
        <p:origin x="60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3.11.2018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43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519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36110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64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492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371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555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173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904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873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4712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158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023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579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946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781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583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8590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838285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552708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7710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589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69250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78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4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79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42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08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11/3/2018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11/3/2018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xmlns="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xmlns="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xmlns="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xmlns="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xmlns="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xmlns="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xmlns="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xmlns="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xmlns="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xmlns="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xmlns="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xmlns="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xmlns="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11/3/2018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29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11/3/2018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11/3/2018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11/3/2018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11/3/2018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11/3/2018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11/3/2018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11/3/2018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microsoft.com/office/2007/relationships/hdphoto" Target="../media/hdphoto1.wdp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323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323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23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23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323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57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://codexio.bg/" TargetMode="External"/><Relationship Id="rId12" Type="http://schemas.openxmlformats.org/officeDocument/2006/relationships/image" Target="../media/image55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56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59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60.png"/><Relationship Id="rId10" Type="http://schemas.openxmlformats.org/officeDocument/2006/relationships/image" Target="../media/image54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2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61.jpe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65.gif"/><Relationship Id="rId5" Type="http://schemas.openxmlformats.org/officeDocument/2006/relationships/image" Target="../media/image62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http://codexio.bg/" TargetMode="External"/><Relationship Id="rId9" Type="http://schemas.openxmlformats.org/officeDocument/2006/relationships/image" Target="../media/image64.jpe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68" y="381467"/>
            <a:ext cx="10965303" cy="882654"/>
          </a:xfrm>
        </p:spPr>
        <p:txBody>
          <a:bodyPr/>
          <a:lstStyle/>
          <a:p>
            <a:r>
              <a:rPr lang="en-US" dirty="0"/>
              <a:t>Objects and JSON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73842F10-C161-4076-9C2C-79FAFD2D2819}"/>
              </a:ext>
            </a:extLst>
          </p:cNvPr>
          <p:cNvGrpSpPr/>
          <p:nvPr/>
        </p:nvGrpSpPr>
        <p:grpSpPr>
          <a:xfrm>
            <a:off x="3622665" y="2140860"/>
            <a:ext cx="3354910" cy="3402396"/>
            <a:chOff x="3622665" y="2432315"/>
            <a:chExt cx="2826117" cy="2951281"/>
          </a:xfrm>
        </p:grpSpPr>
        <p:pic>
          <p:nvPicPr>
            <p:cNvPr id="16" name="Picture 15" descr="https://modshare.futuresight.org/data/icons/project/397.png"/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  <a14:imgEffect>
                        <a14:sharpenSoften amount="100000"/>
                      </a14:imgEffect>
                      <a14:imgEffect>
                        <a14:colorTemperature colorTemp="11500"/>
                      </a14:imgEffect>
                      <a14:imgEffect>
                        <a14:saturation sat="310000"/>
                      </a14:imgEffect>
                      <a14:imgEffect>
                        <a14:brightnessContrast bright="-20000" contrast="5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2665" y="2432315"/>
              <a:ext cx="2071331" cy="996685"/>
            </a:xfrm>
            <a:prstGeom prst="roundRect">
              <a:avLst>
                <a:gd name="adj" fmla="val 6863"/>
              </a:avLst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perspectiveContrastingRightFacing"/>
              <a:lightRig rig="threePt" dir="t"/>
            </a:scene3d>
            <a:sp3d>
              <a:bevelT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http://icons.iconarchive.com/icons/iconshock/real-vista-data/256/objects-icon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64000"/>
                      </a14:imgEffect>
                      <a14:imgEffect>
                        <a14:colorTemperature colorTemp="7334"/>
                      </a14:imgEffect>
                      <a14:imgEffect>
                        <a14:saturation sat="233000"/>
                      </a14:imgEffect>
                      <a14:imgEffect>
                        <a14:brightnessContrast bright="2000" contrast="-2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2665" y="2557479"/>
              <a:ext cx="2826117" cy="2826117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Create a person object that has first name, last name and age. Print the </a:t>
            </a:r>
            <a:br>
              <a:rPr lang="en-US" sz="2800" dirty="0" smtClean="0"/>
            </a:br>
            <a:r>
              <a:rPr lang="en-US" sz="2800" dirty="0" smtClean="0"/>
              <a:t>entries of a given object.</a:t>
            </a:r>
            <a:endParaRPr lang="bg-BG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Problem: Person Info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9FDA9DD0-A626-4F05-85E8-E04A69173A55}"/>
              </a:ext>
            </a:extLst>
          </p:cNvPr>
          <p:cNvGrpSpPr/>
          <p:nvPr/>
        </p:nvGrpSpPr>
        <p:grpSpPr>
          <a:xfrm>
            <a:off x="773173" y="2255336"/>
            <a:ext cx="5428554" cy="2055294"/>
            <a:chOff x="2927693" y="3541383"/>
            <a:chExt cx="5428554" cy="2055294"/>
          </a:xfrm>
        </p:grpSpPr>
        <p:sp>
          <p:nvSpPr>
            <p:cNvPr id="9" name="Text Placeholder 3">
              <a:extLst>
                <a:ext uri="{FF2B5EF4-FFF2-40B4-BE49-F238E27FC236}">
                  <a16:creationId xmlns:a16="http://schemas.microsoft.com/office/drawing/2014/main" xmlns="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2927694" y="4189387"/>
              <a:ext cx="1683423" cy="140729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dirty="0"/>
                <a:t>Peter</a:t>
              </a:r>
              <a:endParaRPr lang="bg-BG" dirty="0"/>
            </a:p>
            <a:p>
              <a:r>
                <a:rPr lang="en-US" dirty="0"/>
                <a:t>Pan</a:t>
              </a:r>
              <a:endParaRPr lang="bg-BG" dirty="0"/>
            </a:p>
            <a:p>
              <a:r>
                <a:rPr lang="en-US" dirty="0"/>
                <a:t>20</a:t>
              </a:r>
            </a:p>
          </p:txBody>
        </p:sp>
        <p:sp>
          <p:nvSpPr>
            <p:cNvPr id="11" name="Text Placeholder 3">
              <a:extLst>
                <a:ext uri="{FF2B5EF4-FFF2-40B4-BE49-F238E27FC236}">
                  <a16:creationId xmlns:a16="http://schemas.microsoft.com/office/drawing/2014/main" xmlns="" id="{5AF5AFF1-EC34-4409-9432-4637298D0362}"/>
                </a:ext>
              </a:extLst>
            </p:cNvPr>
            <p:cNvSpPr txBox="1">
              <a:spLocks/>
            </p:cNvSpPr>
            <p:nvPr/>
          </p:nvSpPr>
          <p:spPr>
            <a:xfrm>
              <a:off x="2927693" y="3541383"/>
              <a:ext cx="1683423" cy="648000"/>
            </a:xfrm>
            <a:prstGeom prst="rect">
              <a:avLst/>
            </a:prstGeom>
            <a:solidFill>
              <a:schemeClr val="accent6">
                <a:lumMod val="75000"/>
                <a:alpha val="50196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108000" rIns="108000" bIns="108000">
              <a:noAutofit/>
            </a:bodyPr>
            <a:lstStyle>
              <a:defPPr>
                <a:defRPr lang="ko-KR"/>
              </a:defPPr>
              <a:lvl1pPr indent="0" algn="ctr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defTabSz="1218072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2800" dirty="0"/>
                <a:t>Input</a:t>
              </a:r>
              <a:endParaRPr lang="bg-BG" sz="2800" dirty="0"/>
            </a:p>
          </p:txBody>
        </p:sp>
        <p:sp>
          <p:nvSpPr>
            <p:cNvPr id="12" name="Text Placeholder 3">
              <a:extLst>
                <a:ext uri="{FF2B5EF4-FFF2-40B4-BE49-F238E27FC236}">
                  <a16:creationId xmlns:a16="http://schemas.microsoft.com/office/drawing/2014/main" xmlns="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4611116" y="4189382"/>
              <a:ext cx="3745129" cy="140729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dirty="0"/>
                <a:t>firstName: Peter</a:t>
              </a:r>
              <a:endParaRPr lang="bg-BG" dirty="0"/>
            </a:p>
            <a:p>
              <a:r>
                <a:rPr lang="en-US" dirty="0"/>
                <a:t>lastName: Pan</a:t>
              </a:r>
              <a:endParaRPr lang="bg-BG" dirty="0"/>
            </a:p>
            <a:p>
              <a:r>
                <a:rPr lang="en-US" dirty="0" smtClean="0"/>
                <a:t>age: 20</a:t>
              </a:r>
              <a:endParaRPr lang="en-US" sz="2398" dirty="0">
                <a:solidFill>
                  <a:schemeClr val="dk1"/>
                </a:solidFill>
              </a:endParaRPr>
            </a:p>
            <a:p>
              <a:endParaRPr lang="en-US" sz="2398" b="0" dirty="0">
                <a:solidFill>
                  <a:schemeClr val="dk1"/>
                </a:solidFill>
              </a:endParaRPr>
            </a:p>
            <a:p>
              <a:endParaRPr lang="bg-BG" b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Text Placeholder 3">
              <a:extLst>
                <a:ext uri="{FF2B5EF4-FFF2-40B4-BE49-F238E27FC236}">
                  <a16:creationId xmlns:a16="http://schemas.microsoft.com/office/drawing/2014/main" xmlns="" id="{FDB04F25-678F-4E52-B237-7B79708C7C24}"/>
                </a:ext>
              </a:extLst>
            </p:cNvPr>
            <p:cNvSpPr txBox="1">
              <a:spLocks/>
            </p:cNvSpPr>
            <p:nvPr/>
          </p:nvSpPr>
          <p:spPr>
            <a:xfrm>
              <a:off x="4611118" y="3541383"/>
              <a:ext cx="3745129" cy="648000"/>
            </a:xfrm>
            <a:prstGeom prst="rect">
              <a:avLst/>
            </a:prstGeom>
            <a:solidFill>
              <a:schemeClr val="accent6">
                <a:lumMod val="75000"/>
                <a:alpha val="50196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108000" rIns="108000" bIns="108000">
              <a:spAutoFit/>
            </a:bodyPr>
            <a:lstStyle>
              <a:defPPr>
                <a:defRPr lang="ko-KR"/>
              </a:defPPr>
              <a:lvl1pPr indent="0" algn="ctr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defTabSz="1218072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2800" dirty="0"/>
                <a:t>Output</a:t>
              </a:r>
              <a:endParaRPr lang="bg-BG" sz="28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9FDA9DD0-A626-4F05-85E8-E04A69173A55}"/>
              </a:ext>
            </a:extLst>
          </p:cNvPr>
          <p:cNvGrpSpPr/>
          <p:nvPr/>
        </p:nvGrpSpPr>
        <p:grpSpPr>
          <a:xfrm>
            <a:off x="766476" y="4553621"/>
            <a:ext cx="5435248" cy="2056291"/>
            <a:chOff x="2927693" y="3540386"/>
            <a:chExt cx="5435248" cy="2056291"/>
          </a:xfrm>
        </p:grpSpPr>
        <p:sp>
          <p:nvSpPr>
            <p:cNvPr id="14" name="Text Placeholder 3">
              <a:extLst>
                <a:ext uri="{FF2B5EF4-FFF2-40B4-BE49-F238E27FC236}">
                  <a16:creationId xmlns:a16="http://schemas.microsoft.com/office/drawing/2014/main" xmlns="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2927694" y="4189387"/>
              <a:ext cx="1690119" cy="140729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dirty="0" smtClean="0"/>
                <a:t>Jack</a:t>
              </a:r>
              <a:endParaRPr lang="bg-BG" dirty="0"/>
            </a:p>
            <a:p>
              <a:r>
                <a:rPr lang="en-US" dirty="0" smtClean="0"/>
                <a:t>Sparrow</a:t>
              </a:r>
              <a:endParaRPr lang="bg-BG" dirty="0"/>
            </a:p>
            <a:p>
              <a:r>
                <a:rPr lang="en-US" dirty="0" smtClean="0"/>
                <a:t>unknown</a:t>
              </a:r>
              <a:endParaRPr lang="en-US" dirty="0"/>
            </a:p>
          </p:txBody>
        </p:sp>
        <p:sp>
          <p:nvSpPr>
            <p:cNvPr id="15" name="Text Placeholder 3">
              <a:extLst>
                <a:ext uri="{FF2B5EF4-FFF2-40B4-BE49-F238E27FC236}">
                  <a16:creationId xmlns:a16="http://schemas.microsoft.com/office/drawing/2014/main" xmlns="" id="{5AF5AFF1-EC34-4409-9432-4637298D0362}"/>
                </a:ext>
              </a:extLst>
            </p:cNvPr>
            <p:cNvSpPr txBox="1">
              <a:spLocks/>
            </p:cNvSpPr>
            <p:nvPr/>
          </p:nvSpPr>
          <p:spPr>
            <a:xfrm>
              <a:off x="2927693" y="3540386"/>
              <a:ext cx="1690119" cy="648997"/>
            </a:xfrm>
            <a:prstGeom prst="rect">
              <a:avLst/>
            </a:prstGeom>
            <a:solidFill>
              <a:schemeClr val="accent6">
                <a:lumMod val="75000"/>
                <a:alpha val="50196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108000" rIns="108000" bIns="108000">
              <a:spAutoFit/>
            </a:bodyPr>
            <a:lstStyle>
              <a:defPPr>
                <a:defRPr lang="ko-KR"/>
              </a:defPPr>
              <a:lvl1pPr indent="0" algn="ctr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defTabSz="1218072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2800" dirty="0"/>
                <a:t>Input</a:t>
              </a:r>
              <a:endParaRPr lang="bg-BG" sz="2800" dirty="0"/>
            </a:p>
          </p:txBody>
        </p:sp>
        <p:sp>
          <p:nvSpPr>
            <p:cNvPr id="16" name="Text Placeholder 3">
              <a:extLst>
                <a:ext uri="{FF2B5EF4-FFF2-40B4-BE49-F238E27FC236}">
                  <a16:creationId xmlns:a16="http://schemas.microsoft.com/office/drawing/2014/main" xmlns="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4617810" y="4188385"/>
              <a:ext cx="3745129" cy="140729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dirty="0"/>
                <a:t>firstName: </a:t>
              </a:r>
              <a:r>
                <a:rPr lang="en-US" dirty="0" smtClean="0"/>
                <a:t>Jack</a:t>
              </a:r>
              <a:endParaRPr lang="bg-BG" dirty="0"/>
            </a:p>
            <a:p>
              <a:r>
                <a:rPr lang="en-US" dirty="0"/>
                <a:t>lastName: </a:t>
              </a:r>
              <a:r>
                <a:rPr lang="en-US" dirty="0" smtClean="0"/>
                <a:t>Sparrow</a:t>
              </a:r>
              <a:endParaRPr lang="bg-BG" dirty="0"/>
            </a:p>
            <a:p>
              <a:r>
                <a:rPr lang="en-US" dirty="0"/>
                <a:t>age: </a:t>
              </a:r>
              <a:r>
                <a:rPr lang="en-US" dirty="0" smtClean="0"/>
                <a:t>unknown</a:t>
              </a:r>
              <a:endParaRPr lang="en-US" sz="2398" dirty="0">
                <a:solidFill>
                  <a:schemeClr val="dk1"/>
                </a:solidFill>
              </a:endParaRPr>
            </a:p>
            <a:p>
              <a:endParaRPr lang="en-US" sz="2398" b="0" dirty="0">
                <a:solidFill>
                  <a:schemeClr val="dk1"/>
                </a:solidFill>
              </a:endParaRPr>
            </a:p>
            <a:p>
              <a:endParaRPr lang="bg-BG" b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Text Placeholder 3">
              <a:extLst>
                <a:ext uri="{FF2B5EF4-FFF2-40B4-BE49-F238E27FC236}">
                  <a16:creationId xmlns:a16="http://schemas.microsoft.com/office/drawing/2014/main" xmlns="" id="{FDB04F25-678F-4E52-B237-7B79708C7C24}"/>
                </a:ext>
              </a:extLst>
            </p:cNvPr>
            <p:cNvSpPr txBox="1">
              <a:spLocks/>
            </p:cNvSpPr>
            <p:nvPr/>
          </p:nvSpPr>
          <p:spPr>
            <a:xfrm>
              <a:off x="4617812" y="3540386"/>
              <a:ext cx="3745129" cy="648000"/>
            </a:xfrm>
            <a:prstGeom prst="rect">
              <a:avLst/>
            </a:prstGeom>
            <a:solidFill>
              <a:schemeClr val="accent6">
                <a:lumMod val="75000"/>
                <a:alpha val="50196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108000" rIns="108000" bIns="108000">
              <a:spAutoFit/>
            </a:bodyPr>
            <a:lstStyle>
              <a:defPPr>
                <a:defRPr lang="ko-KR"/>
              </a:defPPr>
              <a:lvl1pPr indent="0" algn="ctr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defTabSz="1218072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2800" dirty="0"/>
                <a:t>Output</a:t>
              </a:r>
              <a:endParaRPr lang="bg-BG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7007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Create a Person object</a:t>
            </a:r>
          </a:p>
          <a:p>
            <a:r>
              <a:rPr lang="en-US" sz="2800" dirty="0" smtClean="0"/>
              <a:t>Set properties first name, last name and age</a:t>
            </a:r>
          </a:p>
          <a:p>
            <a:r>
              <a:rPr lang="en-US" sz="2800" dirty="0" smtClean="0"/>
              <a:t>Get the entries. Loop through them and print them</a:t>
            </a:r>
            <a:endParaRPr lang="bg-BG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Solution: Person Info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C69CF29-8EC4-40AD-B89C-106542EBA8BD}"/>
              </a:ext>
            </a:extLst>
          </p:cNvPr>
          <p:cNvSpPr txBox="1"/>
          <p:nvPr/>
        </p:nvSpPr>
        <p:spPr>
          <a:xfrm>
            <a:off x="648219" y="3155286"/>
            <a:ext cx="10902461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//TODO: create the </a:t>
            </a:r>
            <a:r>
              <a:rPr lang="en-US" altLang="bg-BG" sz="24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object</a:t>
            </a:r>
            <a:r>
              <a:rPr lang="bg-BG" altLang="bg-BG" sz="24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and set the properties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let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entries = Object.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entries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(person);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for (let </a:t>
            </a:r>
            <a:r>
              <a:rPr lang="bg-BG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key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bg-BG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value</a:t>
            </a:r>
            <a:r>
              <a:rPr lang="en-US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]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of entries) 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console.log(`${key}: ${value}`);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4800" b="1" dirty="0">
              <a:latin typeface="Consolas" panose="020B0609020204030204" pitchFamily="49" charset="0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xmlns="" id="{8CDD8CC9-E751-4382-AC32-D4404C67023E}"/>
              </a:ext>
            </a:extLst>
          </p:cNvPr>
          <p:cNvSpPr txBox="1"/>
          <p:nvPr/>
        </p:nvSpPr>
        <p:spPr>
          <a:xfrm>
            <a:off x="648219" y="6305931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here: </a:t>
            </a:r>
            <a:r>
              <a:rPr lang="en-US" sz="2000" dirty="0" smtClean="0">
                <a:solidFill>
                  <a:srgbClr val="234465"/>
                </a:solidFill>
                <a:hlinkClick r:id="rId3"/>
              </a:rPr>
              <a:t>https://judge.softuni.bg/Contests/1323</a:t>
            </a:r>
            <a:endParaRPr lang="en-US" sz="2000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72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57" y="1248573"/>
            <a:ext cx="11439818" cy="1410221"/>
          </a:xfrm>
        </p:spPr>
        <p:txBody>
          <a:bodyPr>
            <a:normAutofit/>
          </a:bodyPr>
          <a:lstStyle/>
          <a:p>
            <a:r>
              <a:rPr lang="en-US" sz="2800" dirty="0"/>
              <a:t>Create a City </a:t>
            </a:r>
            <a:r>
              <a:rPr lang="en-US" sz="2800" dirty="0" smtClean="0"/>
              <a:t>object </a:t>
            </a:r>
            <a:r>
              <a:rPr lang="en-US" sz="2800" dirty="0"/>
              <a:t>which will hold </a:t>
            </a:r>
            <a:r>
              <a:rPr lang="en-US" sz="2800" dirty="0" smtClean="0"/>
              <a:t>area</a:t>
            </a:r>
            <a:r>
              <a:rPr lang="en-US" sz="2800" dirty="0"/>
              <a:t>, population, </a:t>
            </a:r>
            <a:r>
              <a:rPr lang="en-US" sz="2800" dirty="0" smtClean="0"/>
              <a:t>country</a:t>
            </a:r>
            <a:r>
              <a:rPr lang="en-US" sz="2800" dirty="0"/>
              <a:t> </a:t>
            </a:r>
            <a:r>
              <a:rPr lang="en-US" sz="2800" dirty="0" smtClean="0"/>
              <a:t>and  </a:t>
            </a:r>
            <a:br>
              <a:rPr lang="en-US" sz="2800" dirty="0" smtClean="0"/>
            </a:br>
            <a:r>
              <a:rPr lang="en-US" sz="2800" dirty="0" smtClean="0"/>
              <a:t>postcode</a:t>
            </a:r>
            <a:r>
              <a:rPr lang="en-US" sz="2800" dirty="0"/>
              <a:t>. Loop through all the keys and print them with their </a:t>
            </a:r>
            <a:r>
              <a:rPr lang="en-US" sz="2800" dirty="0" smtClean="0"/>
              <a:t>values</a:t>
            </a:r>
            <a:endParaRPr lang="bg-BG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9FDA9DD0-A626-4F05-85E8-E04A69173A55}"/>
              </a:ext>
            </a:extLst>
          </p:cNvPr>
          <p:cNvGrpSpPr/>
          <p:nvPr/>
        </p:nvGrpSpPr>
        <p:grpSpPr>
          <a:xfrm>
            <a:off x="827765" y="2451803"/>
            <a:ext cx="8589190" cy="3563223"/>
            <a:chOff x="2927692" y="3544725"/>
            <a:chExt cx="5494839" cy="2637121"/>
          </a:xfrm>
        </p:grpSpPr>
        <p:sp>
          <p:nvSpPr>
            <p:cNvPr id="9" name="Text Placeholder 3">
              <a:extLst>
                <a:ext uri="{FF2B5EF4-FFF2-40B4-BE49-F238E27FC236}">
                  <a16:creationId xmlns:a16="http://schemas.microsoft.com/office/drawing/2014/main" xmlns="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2927694" y="4189387"/>
              <a:ext cx="1863403" cy="199245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800" b="0" dirty="0"/>
                <a:t>Sofia</a:t>
              </a:r>
              <a:endParaRPr lang="bg-BG" sz="2800" b="0" dirty="0"/>
            </a:p>
            <a:p>
              <a:r>
                <a:rPr lang="en-US" sz="2800" b="0" dirty="0"/>
                <a:t>492</a:t>
              </a:r>
              <a:endParaRPr lang="bg-BG" sz="2800" b="0" dirty="0"/>
            </a:p>
            <a:p>
              <a:r>
                <a:rPr lang="bg-BG" sz="2800" b="0" dirty="0"/>
                <a:t>1238438</a:t>
              </a:r>
            </a:p>
            <a:p>
              <a:r>
                <a:rPr lang="en-US" sz="2800" b="0" dirty="0"/>
                <a:t>Bulgaria</a:t>
              </a:r>
              <a:endParaRPr lang="bg-BG" sz="2800" b="0" dirty="0"/>
            </a:p>
            <a:p>
              <a:r>
                <a:rPr lang="en-US" sz="2800" b="0" dirty="0"/>
                <a:t>1000</a:t>
              </a:r>
            </a:p>
          </p:txBody>
        </p:sp>
        <p:sp>
          <p:nvSpPr>
            <p:cNvPr id="11" name="Text Placeholder 3">
              <a:extLst>
                <a:ext uri="{FF2B5EF4-FFF2-40B4-BE49-F238E27FC236}">
                  <a16:creationId xmlns:a16="http://schemas.microsoft.com/office/drawing/2014/main" xmlns="" id="{5AF5AFF1-EC34-4409-9432-4637298D0362}"/>
                </a:ext>
              </a:extLst>
            </p:cNvPr>
            <p:cNvSpPr txBox="1">
              <a:spLocks/>
            </p:cNvSpPr>
            <p:nvPr/>
          </p:nvSpPr>
          <p:spPr>
            <a:xfrm>
              <a:off x="2927692" y="3544725"/>
              <a:ext cx="1863403" cy="648000"/>
            </a:xfrm>
            <a:prstGeom prst="rect">
              <a:avLst/>
            </a:prstGeom>
            <a:solidFill>
              <a:schemeClr val="accent6">
                <a:lumMod val="75000"/>
                <a:alpha val="50196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108000" rIns="108000" bIns="108000">
              <a:noAutofit/>
            </a:bodyPr>
            <a:lstStyle>
              <a:defPPr>
                <a:defRPr lang="ko-KR"/>
              </a:defPPr>
              <a:lvl1pPr indent="0" algn="ctr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defTabSz="1218072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2800" dirty="0"/>
                <a:t>Input</a:t>
              </a:r>
              <a:endParaRPr lang="bg-BG" sz="2800" dirty="0"/>
            </a:p>
          </p:txBody>
        </p:sp>
        <p:sp>
          <p:nvSpPr>
            <p:cNvPr id="12" name="Text Placeholder 3">
              <a:extLst>
                <a:ext uri="{FF2B5EF4-FFF2-40B4-BE49-F238E27FC236}">
                  <a16:creationId xmlns:a16="http://schemas.microsoft.com/office/drawing/2014/main" xmlns="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4791099" y="4187715"/>
              <a:ext cx="3631432" cy="199413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800" b="0" dirty="0"/>
                <a:t>name -&gt; </a:t>
              </a:r>
              <a:r>
                <a:rPr lang="en-US" sz="2800" b="0" dirty="0" smtClean="0"/>
                <a:t>Sofia</a:t>
              </a:r>
            </a:p>
            <a:p>
              <a:r>
                <a:rPr lang="en-US" sz="2800" b="0" dirty="0"/>
                <a:t>a</a:t>
              </a:r>
              <a:r>
                <a:rPr lang="en-US" sz="2800" b="0" dirty="0" smtClean="0"/>
                <a:t>rea -&gt; 492</a:t>
              </a:r>
              <a:endParaRPr lang="bg-BG" sz="2800" b="0" dirty="0"/>
            </a:p>
            <a:p>
              <a:r>
                <a:rPr lang="en-US" sz="2800" b="0" dirty="0"/>
                <a:t>population -&gt; </a:t>
              </a:r>
              <a:r>
                <a:rPr lang="en-US" sz="2800" b="0" dirty="0" smtClean="0"/>
                <a:t>1238438</a:t>
              </a:r>
              <a:endParaRPr lang="bg-BG" sz="2800" b="0" dirty="0"/>
            </a:p>
            <a:p>
              <a:r>
                <a:rPr lang="en-US" sz="2800" b="0" dirty="0"/>
                <a:t>country -&gt; Bulgaria</a:t>
              </a:r>
              <a:endParaRPr lang="bg-BG" sz="2800" b="0" dirty="0"/>
            </a:p>
            <a:p>
              <a:r>
                <a:rPr lang="en-US" sz="2800" b="0" dirty="0"/>
                <a:t>postCode -&gt; 1000</a:t>
              </a:r>
              <a:endParaRPr lang="en-US" sz="2800" b="0" dirty="0">
                <a:solidFill>
                  <a:schemeClr val="dk1"/>
                </a:solidFill>
              </a:endParaRPr>
            </a:p>
            <a:p>
              <a:endParaRPr lang="bg-BG" b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Text Placeholder 3">
              <a:extLst>
                <a:ext uri="{FF2B5EF4-FFF2-40B4-BE49-F238E27FC236}">
                  <a16:creationId xmlns:a16="http://schemas.microsoft.com/office/drawing/2014/main" xmlns="" id="{FDB04F25-678F-4E52-B237-7B79708C7C24}"/>
                </a:ext>
              </a:extLst>
            </p:cNvPr>
            <p:cNvSpPr txBox="1">
              <a:spLocks/>
            </p:cNvSpPr>
            <p:nvPr/>
          </p:nvSpPr>
          <p:spPr>
            <a:xfrm>
              <a:off x="4791099" y="3544725"/>
              <a:ext cx="3631432" cy="648000"/>
            </a:xfrm>
            <a:prstGeom prst="rect">
              <a:avLst/>
            </a:prstGeom>
            <a:solidFill>
              <a:schemeClr val="accent6">
                <a:lumMod val="75000"/>
                <a:alpha val="50196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108000" rIns="108000" bIns="108000">
              <a:spAutoFit/>
            </a:bodyPr>
            <a:lstStyle>
              <a:defPPr>
                <a:defRPr lang="ko-KR"/>
              </a:defPPr>
              <a:lvl1pPr indent="0" algn="ctr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defTabSz="1218072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2800" dirty="0"/>
                <a:t>Output</a:t>
              </a:r>
              <a:endParaRPr lang="bg-BG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5830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57" y="1248573"/>
            <a:ext cx="11439818" cy="1846319"/>
          </a:xfrm>
        </p:spPr>
        <p:txBody>
          <a:bodyPr>
            <a:normAutofit/>
          </a:bodyPr>
          <a:lstStyle/>
          <a:p>
            <a:r>
              <a:rPr lang="en-US" sz="2800" dirty="0"/>
              <a:t>Create a </a:t>
            </a:r>
            <a:r>
              <a:rPr lang="en-US" sz="2800" dirty="0" smtClean="0"/>
              <a:t>City object</a:t>
            </a:r>
            <a:endParaRPr lang="en-US" sz="2800" dirty="0"/>
          </a:p>
          <a:p>
            <a:r>
              <a:rPr lang="en-US" sz="2800" dirty="0"/>
              <a:t>Set the properties</a:t>
            </a:r>
          </a:p>
          <a:p>
            <a:r>
              <a:rPr lang="en-US" sz="2800" dirty="0"/>
              <a:t>Loop through the entries and print them</a:t>
            </a:r>
            <a:endParaRPr lang="bg-BG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C69CF29-8EC4-40AD-B89C-106542EBA8BD}"/>
              </a:ext>
            </a:extLst>
          </p:cNvPr>
          <p:cNvSpPr txBox="1"/>
          <p:nvPr/>
        </p:nvSpPr>
        <p:spPr>
          <a:xfrm>
            <a:off x="860915" y="3196086"/>
            <a:ext cx="10111886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//TODO: create the </a:t>
            </a:r>
            <a:r>
              <a:rPr lang="en-US" altLang="bg-BG" sz="24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city object</a:t>
            </a:r>
            <a:r>
              <a:rPr lang="bg-BG" altLang="bg-BG" sz="24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and set the </a:t>
            </a:r>
            <a:r>
              <a:rPr lang="bg-BG" altLang="bg-BG" sz="24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properties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for (let prop in city) 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//TODO: print in appropriate format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4800" b="1" dirty="0">
              <a:latin typeface="Consolas" panose="020B0609020204030204" pitchFamily="49" charset="0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xmlns="" id="{8CDD8CC9-E751-4382-AC32-D4404C67023E}"/>
              </a:ext>
            </a:extLst>
          </p:cNvPr>
          <p:cNvSpPr txBox="1"/>
          <p:nvPr/>
        </p:nvSpPr>
        <p:spPr>
          <a:xfrm>
            <a:off x="648219" y="6317807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here: </a:t>
            </a:r>
            <a:r>
              <a:rPr lang="en-US" sz="2000" dirty="0" smtClean="0">
                <a:solidFill>
                  <a:srgbClr val="234465"/>
                </a:solidFill>
                <a:hlinkClick r:id="rId3"/>
              </a:rPr>
              <a:t>https://judge.softuni.bg/Contests/1323</a:t>
            </a:r>
            <a:endParaRPr lang="en-US" sz="2000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66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JavaScript Object Notation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063B815-E8DB-4E41-8D42-FD71EFDCA0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647" y="1505243"/>
            <a:ext cx="2243797" cy="224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3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JSON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3"/>
            <a:ext cx="10036163" cy="5153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JSON</a:t>
            </a:r>
            <a:r>
              <a:rPr lang="en-US" dirty="0"/>
              <a:t> stands for </a:t>
            </a:r>
            <a:r>
              <a:rPr lang="en-US" b="1" dirty="0">
                <a:solidFill>
                  <a:schemeClr val="bg1"/>
                </a:solidFill>
              </a:rPr>
              <a:t>J</a:t>
            </a:r>
            <a:r>
              <a:rPr lang="en-US" dirty="0"/>
              <a:t>ava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/>
              <a:t>cript </a:t>
            </a:r>
            <a:r>
              <a:rPr lang="en-US" b="1" dirty="0">
                <a:solidFill>
                  <a:schemeClr val="bg1"/>
                </a:solidFill>
              </a:rPr>
              <a:t>O</a:t>
            </a:r>
            <a:r>
              <a:rPr lang="en-US" dirty="0"/>
              <a:t>bject </a:t>
            </a:r>
            <a:r>
              <a:rPr lang="en-US" b="1" dirty="0" smtClean="0">
                <a:solidFill>
                  <a:schemeClr val="bg1"/>
                </a:solidFill>
              </a:rPr>
              <a:t>N</a:t>
            </a:r>
            <a:r>
              <a:rPr lang="en-US" dirty="0" smtClean="0"/>
              <a:t>otation</a:t>
            </a: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Open-standard</a:t>
            </a:r>
            <a:r>
              <a:rPr lang="en-US" dirty="0"/>
              <a:t> file format that uses text to transmit </a:t>
            </a:r>
            <a:br>
              <a:rPr lang="en-US" dirty="0"/>
            </a:br>
            <a:r>
              <a:rPr lang="en-US" dirty="0"/>
              <a:t>data </a:t>
            </a:r>
            <a:r>
              <a:rPr lang="en-US" dirty="0" smtClean="0"/>
              <a:t>objects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JSON is </a:t>
            </a:r>
            <a:r>
              <a:rPr lang="en-US" b="1" dirty="0">
                <a:solidFill>
                  <a:schemeClr val="bg1"/>
                </a:solidFill>
              </a:rPr>
              <a:t>language independent</a:t>
            </a:r>
            <a:r>
              <a:rPr lang="en-US" b="1" dirty="0"/>
              <a:t> 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JSON is "</a:t>
            </a:r>
            <a:r>
              <a:rPr lang="en-US" b="1" dirty="0">
                <a:solidFill>
                  <a:schemeClr val="bg1"/>
                </a:solidFill>
              </a:rPr>
              <a:t>self-describing</a:t>
            </a:r>
            <a:r>
              <a:rPr lang="en-US" dirty="0"/>
              <a:t>" and easy to understand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004" y="4995813"/>
            <a:ext cx="8407020" cy="140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99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Usage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Exchange </a:t>
            </a:r>
            <a:r>
              <a:rPr lang="en-US" dirty="0"/>
              <a:t>data </a:t>
            </a:r>
            <a:r>
              <a:rPr lang="en-US" dirty="0" smtClean="0"/>
              <a:t>between </a:t>
            </a:r>
            <a:r>
              <a:rPr lang="en-US" b="1" dirty="0">
                <a:solidFill>
                  <a:schemeClr val="bg1"/>
                </a:solidFill>
              </a:rPr>
              <a:t>browser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bg1"/>
                </a:solidFill>
              </a:rPr>
              <a:t>server </a:t>
            </a:r>
            <a:endParaRPr lang="en-US" dirty="0" smtClean="0"/>
          </a:p>
          <a:p>
            <a:r>
              <a:rPr lang="en-US" dirty="0" smtClean="0"/>
              <a:t>JSON is a </a:t>
            </a:r>
            <a:r>
              <a:rPr lang="en-US" b="1" dirty="0" smtClean="0">
                <a:solidFill>
                  <a:schemeClr val="bg1"/>
                </a:solidFill>
              </a:rPr>
              <a:t>lightweight </a:t>
            </a:r>
            <a:r>
              <a:rPr lang="en-US" dirty="0" smtClean="0"/>
              <a:t>format compared to XML</a:t>
            </a:r>
          </a:p>
          <a:p>
            <a:r>
              <a:rPr lang="en-US" dirty="0" smtClean="0"/>
              <a:t>JavaScript has built in functions to </a:t>
            </a:r>
            <a:r>
              <a:rPr lang="en-US" b="1" dirty="0" smtClean="0">
                <a:solidFill>
                  <a:schemeClr val="bg1"/>
                </a:solidFill>
              </a:rPr>
              <a:t>parse JSON </a:t>
            </a:r>
            <a:r>
              <a:rPr lang="en-US" dirty="0" smtClean="0"/>
              <a:t>so it's easy to use.</a:t>
            </a:r>
          </a:p>
          <a:p>
            <a:r>
              <a:rPr lang="en-US" dirty="0" smtClean="0"/>
              <a:t>JSON </a:t>
            </a:r>
            <a:r>
              <a:rPr lang="en-US" dirty="0"/>
              <a:t>uses </a:t>
            </a:r>
            <a:r>
              <a:rPr lang="en-US" b="1" dirty="0" smtClean="0">
                <a:solidFill>
                  <a:schemeClr val="bg1"/>
                </a:solidFill>
              </a:rPr>
              <a:t>human-readable</a:t>
            </a:r>
            <a:r>
              <a:rPr lang="en-US" dirty="0" smtClean="0"/>
              <a:t> text to transmit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61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D6B1A41-BBE8-46E6-999C-E4A63ED0ADF1}"/>
              </a:ext>
            </a:extLst>
          </p:cNvPr>
          <p:cNvSpPr txBox="1"/>
          <p:nvPr/>
        </p:nvSpPr>
        <p:spPr>
          <a:xfrm>
            <a:off x="3516634" y="2219259"/>
            <a:ext cx="5312165" cy="36652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"name": "Peter",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"age": 25,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"grades":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  "Math": </a:t>
            </a:r>
            <a:r>
              <a:rPr lang="en-US" altLang="bg-BG" sz="2800" b="1" dirty="0" smtClean="0">
                <a:latin typeface="Consolas" panose="020B0609020204030204" pitchFamily="49" charset="0"/>
              </a:rPr>
              <a:t>[2.50, 3.50],</a:t>
            </a:r>
            <a:endParaRPr lang="en-US" altLang="bg-BG" sz="2800" b="1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  "</a:t>
            </a:r>
            <a:r>
              <a:rPr lang="en-US" altLang="bg-BG" sz="2800" b="1" dirty="0" err="1">
                <a:latin typeface="Consolas" panose="020B0609020204030204" pitchFamily="49" charset="0"/>
              </a:rPr>
              <a:t>Chemestry</a:t>
            </a:r>
            <a:r>
              <a:rPr lang="en-US" altLang="bg-BG" sz="2800" b="1" dirty="0">
                <a:latin typeface="Consolas" panose="020B0609020204030204" pitchFamily="49" charset="0"/>
              </a:rPr>
              <a:t>": </a:t>
            </a:r>
            <a:r>
              <a:rPr lang="en-US" altLang="bg-BG" sz="2800" b="1" dirty="0" smtClean="0">
                <a:latin typeface="Consolas" panose="020B0609020204030204" pitchFamily="49" charset="0"/>
              </a:rPr>
              <a:t>[4.50]</a:t>
            </a:r>
            <a:endParaRPr lang="en-US" altLang="bg-BG" sz="2800" b="1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bg-BG" altLang="bg-BG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xmlns="" id="{4C313026-C7BF-4E91-9C7A-F95C3BB1ED7A}"/>
              </a:ext>
            </a:extLst>
          </p:cNvPr>
          <p:cNvSpPr/>
          <p:nvPr/>
        </p:nvSpPr>
        <p:spPr bwMode="auto">
          <a:xfrm>
            <a:off x="3028029" y="1151088"/>
            <a:ext cx="2912012" cy="882654"/>
          </a:xfrm>
          <a:prstGeom prst="wedgeRoundRectCallout">
            <a:avLst>
              <a:gd name="adj1" fmla="val -20350"/>
              <a:gd name="adj2" fmla="val 783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Brackets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define a JSON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xmlns="" id="{E828CDE1-90FE-47D9-900C-398AF5093263}"/>
              </a:ext>
            </a:extLst>
          </p:cNvPr>
          <p:cNvSpPr/>
          <p:nvPr/>
        </p:nvSpPr>
        <p:spPr bwMode="auto">
          <a:xfrm>
            <a:off x="8097427" y="1744629"/>
            <a:ext cx="2912012" cy="882654"/>
          </a:xfrm>
          <a:prstGeom prst="wedgeRoundRectCallout">
            <a:avLst>
              <a:gd name="adj1" fmla="val -19384"/>
              <a:gd name="adj2" fmla="val 432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Keys and values separated by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xmlns="" id="{CA508BE2-9B45-4A5E-BFE5-6E6DC09C4DA1}"/>
              </a:ext>
            </a:extLst>
          </p:cNvPr>
          <p:cNvSpPr/>
          <p:nvPr/>
        </p:nvSpPr>
        <p:spPr bwMode="auto">
          <a:xfrm>
            <a:off x="8518356" y="2856765"/>
            <a:ext cx="2912012" cy="1283677"/>
          </a:xfrm>
          <a:prstGeom prst="wedgeRoundRectCallout">
            <a:avLst>
              <a:gd name="adj1" fmla="val -19384"/>
              <a:gd name="adj2" fmla="val 432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possible to have object in object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xmlns="" id="{2B312577-13E5-4152-AFF3-459580B5D452}"/>
              </a:ext>
            </a:extLst>
          </p:cNvPr>
          <p:cNvSpPr/>
          <p:nvPr/>
        </p:nvSpPr>
        <p:spPr bwMode="auto">
          <a:xfrm>
            <a:off x="915064" y="2846162"/>
            <a:ext cx="2912012" cy="882654"/>
          </a:xfrm>
          <a:prstGeom prst="wedgeRoundRectCallout">
            <a:avLst>
              <a:gd name="adj1" fmla="val -20350"/>
              <a:gd name="adj2" fmla="val 385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Keys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</a:t>
            </a:r>
            <a:r>
              <a:rPr 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double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quotes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peech Bubble: Rectangle with Corners Rounded 5">
            <a:extLst>
              <a:ext uri="{FF2B5EF4-FFF2-40B4-BE49-F238E27FC236}">
                <a16:creationId xmlns:a16="http://schemas.microsoft.com/office/drawing/2014/main" xmlns="" id="{4C313026-C7BF-4E91-9C7A-F95C3BB1ED7A}"/>
              </a:ext>
            </a:extLst>
          </p:cNvPr>
          <p:cNvSpPr/>
          <p:nvPr/>
        </p:nvSpPr>
        <p:spPr bwMode="auto">
          <a:xfrm>
            <a:off x="8739327" y="4493643"/>
            <a:ext cx="2912012" cy="882654"/>
          </a:xfrm>
          <a:prstGeom prst="wedgeRoundRectCallout">
            <a:avLst>
              <a:gd name="adj1" fmla="val -55032"/>
              <a:gd name="adj2" fmla="val -252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JSON we can have arrays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751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6" grpId="0" animBg="1"/>
      <p:bldP spid="17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We can convert JavaScript object into JSON string using </a:t>
            </a:r>
            <a:br>
              <a:rPr lang="en-US" sz="2800" dirty="0" smtClean="0"/>
            </a:br>
            <a:r>
              <a:rPr lang="en-US" sz="2800" dirty="0" smtClean="0"/>
              <a:t>JSON.</a:t>
            </a:r>
            <a:r>
              <a:rPr lang="en-US" sz="2800" b="1" dirty="0" smtClean="0">
                <a:solidFill>
                  <a:schemeClr val="bg1"/>
                </a:solidFill>
              </a:rPr>
              <a:t>stringify</a:t>
            </a:r>
            <a:r>
              <a:rPr lang="en-US" sz="2800" dirty="0" smtClean="0"/>
              <a:t>(object) method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We can convert JSON string into JavaScript object using</a:t>
            </a:r>
            <a:br>
              <a:rPr lang="en-US" sz="2800" dirty="0" smtClean="0"/>
            </a:br>
            <a:r>
              <a:rPr lang="en-US" sz="2800" dirty="0" smtClean="0"/>
              <a:t>JSON.</a:t>
            </a:r>
            <a:r>
              <a:rPr lang="en-US" sz="2800" b="1" dirty="0" smtClean="0">
                <a:solidFill>
                  <a:schemeClr val="bg1"/>
                </a:solidFill>
              </a:rPr>
              <a:t>parse</a:t>
            </a:r>
            <a:r>
              <a:rPr lang="en-US" sz="2800" dirty="0" smtClean="0"/>
              <a:t>(text) method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CF60ADD-064D-4182-8A69-5B599DF206A0}"/>
              </a:ext>
            </a:extLst>
          </p:cNvPr>
          <p:cNvSpPr txBox="1"/>
          <p:nvPr/>
        </p:nvSpPr>
        <p:spPr>
          <a:xfrm>
            <a:off x="745342" y="2316686"/>
            <a:ext cx="6284725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let text = JSON.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stringify</a:t>
            </a:r>
            <a:r>
              <a:rPr lang="en-US" altLang="bg-BG" sz="2800" b="1" dirty="0">
                <a:latin typeface="Consolas" panose="020B0609020204030204" pitchFamily="49" charset="0"/>
              </a:rPr>
              <a:t>(obj)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6297E84-7452-44FF-B27D-D1938DCB58DA}"/>
              </a:ext>
            </a:extLst>
          </p:cNvPr>
          <p:cNvSpPr txBox="1"/>
          <p:nvPr/>
        </p:nvSpPr>
        <p:spPr>
          <a:xfrm>
            <a:off x="745342" y="4612411"/>
            <a:ext cx="6284725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let obj = </a:t>
            </a:r>
            <a:r>
              <a:rPr lang="en-US" altLang="bg-BG" sz="2800" b="1" dirty="0" err="1">
                <a:latin typeface="Consolas" panose="020B0609020204030204" pitchFamily="49" charset="0"/>
              </a:rPr>
              <a:t>JSON.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parse</a:t>
            </a:r>
            <a:r>
              <a:rPr lang="en-US" altLang="bg-BG" sz="2800" b="1" dirty="0">
                <a:latin typeface="Consolas" panose="020B0609020204030204" pitchFamily="49" charset="0"/>
              </a:rPr>
              <a:t>(text)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9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57" y="1248573"/>
            <a:ext cx="11439818" cy="2163367"/>
          </a:xfrm>
        </p:spPr>
        <p:txBody>
          <a:bodyPr>
            <a:normAutofit/>
          </a:bodyPr>
          <a:lstStyle/>
          <a:p>
            <a:r>
              <a:rPr lang="en-US" sz="2800" dirty="0"/>
              <a:t>Write a function that receives a string in </a:t>
            </a:r>
            <a:r>
              <a:rPr lang="en-US" sz="2800" b="1" dirty="0">
                <a:solidFill>
                  <a:schemeClr val="bg1"/>
                </a:solidFill>
              </a:rPr>
              <a:t>JSON</a:t>
            </a:r>
            <a:r>
              <a:rPr lang="en-US" sz="2800" dirty="0"/>
              <a:t> format and </a:t>
            </a:r>
            <a:br>
              <a:rPr lang="en-US" sz="2800" dirty="0"/>
            </a:br>
            <a:r>
              <a:rPr lang="en-US" sz="2800" dirty="0"/>
              <a:t>converts it to </a:t>
            </a:r>
            <a:r>
              <a:rPr lang="en-US" sz="2800" dirty="0" smtClean="0"/>
              <a:t>object</a:t>
            </a:r>
          </a:p>
          <a:p>
            <a:r>
              <a:rPr lang="en-US" sz="2800" dirty="0" smtClean="0"/>
              <a:t>Print the entries of the object</a:t>
            </a:r>
            <a:endParaRPr lang="bg-BG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Convert to O</a:t>
            </a:r>
            <a:r>
              <a:rPr lang="en-US" dirty="0" smtClean="0"/>
              <a:t>bject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19878608-C377-4123-9548-0462AFE3A47F}"/>
              </a:ext>
            </a:extLst>
          </p:cNvPr>
          <p:cNvGrpSpPr/>
          <p:nvPr/>
        </p:nvGrpSpPr>
        <p:grpSpPr>
          <a:xfrm>
            <a:off x="967937" y="3030227"/>
            <a:ext cx="8728515" cy="3118281"/>
            <a:chOff x="619028" y="2658794"/>
            <a:chExt cx="8728515" cy="3118281"/>
          </a:xfrm>
        </p:grpSpPr>
        <p:sp>
          <p:nvSpPr>
            <p:cNvPr id="9" name="Text Placeholder 3">
              <a:extLst>
                <a:ext uri="{FF2B5EF4-FFF2-40B4-BE49-F238E27FC236}">
                  <a16:creationId xmlns:a16="http://schemas.microsoft.com/office/drawing/2014/main" xmlns="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619031" y="3320582"/>
              <a:ext cx="8728512" cy="51473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lvl="0" eaLnBrk="0" latinLnBrk="0" hangingPunct="0">
                <a:spcBef>
                  <a:spcPct val="0"/>
                </a:spcBef>
                <a:buClrTx/>
                <a:buSzTx/>
              </a:pPr>
              <a:r>
                <a:rPr lang="en-US" altLang="bg-BG" b="0" dirty="0" smtClean="0">
                  <a:cs typeface="Courier New" panose="02070309020205020404" pitchFamily="49" charset="0"/>
                </a:rPr>
                <a:t>'</a:t>
              </a:r>
              <a:r>
                <a:rPr lang="bg-BG" altLang="bg-BG" b="0" dirty="0" smtClean="0">
                  <a:cs typeface="Courier New" panose="02070309020205020404" pitchFamily="49" charset="0"/>
                </a:rPr>
                <a:t>{"</a:t>
              </a:r>
              <a:r>
                <a:rPr lang="bg-BG" altLang="bg-BG" b="0" dirty="0">
                  <a:cs typeface="Courier New" panose="02070309020205020404" pitchFamily="49" charset="0"/>
                </a:rPr>
                <a:t>name": "George", "age": 40, "town": "Sofia</a:t>
              </a:r>
              <a:r>
                <a:rPr lang="bg-BG" altLang="bg-BG" b="0" dirty="0" smtClean="0">
                  <a:cs typeface="Courier New" panose="02070309020205020404" pitchFamily="49" charset="0"/>
                </a:rPr>
                <a:t>"}</a:t>
              </a:r>
              <a:r>
                <a:rPr lang="en-US" altLang="bg-BG" b="0" dirty="0" smtClean="0">
                  <a:cs typeface="Courier New" panose="02070309020205020404" pitchFamily="49" charset="0"/>
                </a:rPr>
                <a:t>'</a:t>
              </a:r>
              <a:endParaRPr lang="bg-BG" altLang="bg-BG" sz="4800" b="0" dirty="0"/>
            </a:p>
          </p:txBody>
        </p:sp>
        <p:sp>
          <p:nvSpPr>
            <p:cNvPr id="11" name="Text Placeholder 3">
              <a:extLst>
                <a:ext uri="{FF2B5EF4-FFF2-40B4-BE49-F238E27FC236}">
                  <a16:creationId xmlns:a16="http://schemas.microsoft.com/office/drawing/2014/main" xmlns="" id="{5AF5AFF1-EC34-4409-9432-4637298D0362}"/>
                </a:ext>
              </a:extLst>
            </p:cNvPr>
            <p:cNvSpPr txBox="1">
              <a:spLocks/>
            </p:cNvSpPr>
            <p:nvPr/>
          </p:nvSpPr>
          <p:spPr>
            <a:xfrm>
              <a:off x="619031" y="2658794"/>
              <a:ext cx="8728511" cy="648997"/>
            </a:xfrm>
            <a:prstGeom prst="rect">
              <a:avLst/>
            </a:prstGeom>
            <a:solidFill>
              <a:schemeClr val="accent6">
                <a:lumMod val="75000"/>
                <a:alpha val="50196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108000" rIns="108000" bIns="108000">
              <a:spAutoFit/>
            </a:bodyPr>
            <a:lstStyle>
              <a:defPPr>
                <a:defRPr lang="ko-KR"/>
              </a:defPPr>
              <a:lvl1pPr indent="0" algn="ctr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defTabSz="1218072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2800" dirty="0"/>
                <a:t>Input</a:t>
              </a:r>
              <a:endParaRPr lang="bg-BG" sz="2800" dirty="0"/>
            </a:p>
          </p:txBody>
        </p:sp>
        <p:sp>
          <p:nvSpPr>
            <p:cNvPr id="12" name="Text Placeholder 3">
              <a:extLst>
                <a:ext uri="{FF2B5EF4-FFF2-40B4-BE49-F238E27FC236}">
                  <a16:creationId xmlns:a16="http://schemas.microsoft.com/office/drawing/2014/main" xmlns="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619028" y="4469066"/>
              <a:ext cx="8728510" cy="130800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b="0" dirty="0"/>
                <a:t>name: George</a:t>
              </a:r>
            </a:p>
            <a:p>
              <a:r>
                <a:rPr lang="en-US" b="0" dirty="0"/>
                <a:t>age: 40</a:t>
              </a:r>
            </a:p>
            <a:p>
              <a:r>
                <a:rPr lang="en-US" b="0" dirty="0"/>
                <a:t>town: Sofia</a:t>
              </a:r>
              <a:endParaRPr lang="bg-BG" b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Text Placeholder 3">
              <a:extLst>
                <a:ext uri="{FF2B5EF4-FFF2-40B4-BE49-F238E27FC236}">
                  <a16:creationId xmlns:a16="http://schemas.microsoft.com/office/drawing/2014/main" xmlns="" id="{FDB04F25-678F-4E52-B237-7B79708C7C24}"/>
                </a:ext>
              </a:extLst>
            </p:cNvPr>
            <p:cNvSpPr txBox="1">
              <a:spLocks/>
            </p:cNvSpPr>
            <p:nvPr/>
          </p:nvSpPr>
          <p:spPr>
            <a:xfrm>
              <a:off x="619030" y="3835320"/>
              <a:ext cx="8728511" cy="648000"/>
            </a:xfrm>
            <a:prstGeom prst="rect">
              <a:avLst/>
            </a:prstGeom>
            <a:solidFill>
              <a:schemeClr val="accent6">
                <a:lumMod val="75000"/>
                <a:alpha val="50196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108000" rIns="108000" bIns="108000">
              <a:spAutoFit/>
            </a:bodyPr>
            <a:lstStyle>
              <a:defPPr>
                <a:defRPr lang="ko-KR"/>
              </a:defPPr>
              <a:lvl1pPr indent="0" algn="ctr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defTabSz="1218072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2800" dirty="0"/>
                <a:t>Output</a:t>
              </a:r>
              <a:endParaRPr lang="bg-BG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4403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5" y="1248775"/>
            <a:ext cx="8182463" cy="5472699"/>
          </a:xfrm>
        </p:spPr>
        <p:txBody>
          <a:bodyPr>
            <a:no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2800" dirty="0" smtClean="0"/>
              <a:t>Objects</a:t>
            </a:r>
            <a:endParaRPr lang="en-US" sz="2800" dirty="0"/>
          </a:p>
          <a:p>
            <a:pPr marL="933139" lvl="1" indent="-457200">
              <a:lnSpc>
                <a:spcPts val="4000"/>
              </a:lnSpc>
            </a:pPr>
            <a:r>
              <a:rPr lang="en-US" sz="2800" dirty="0" smtClean="0"/>
              <a:t>Definition, properties and methods</a:t>
            </a:r>
            <a:endParaRPr lang="en-US" sz="2800" dirty="0"/>
          </a:p>
          <a:p>
            <a:pPr marL="933139" lvl="1" indent="-457200">
              <a:lnSpc>
                <a:spcPts val="4000"/>
              </a:lnSpc>
            </a:pPr>
            <a:r>
              <a:rPr lang="en-US" sz="2800" dirty="0"/>
              <a:t>Object </a:t>
            </a:r>
            <a:r>
              <a:rPr lang="en-US" sz="2800" dirty="0" smtClean="0"/>
              <a:t>methods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sz="2800" dirty="0" smtClean="0"/>
              <a:t>Iterate </a:t>
            </a:r>
            <a:r>
              <a:rPr lang="en-US" sz="2800" dirty="0"/>
              <a:t>o</a:t>
            </a:r>
            <a:r>
              <a:rPr lang="en-US" sz="2800" dirty="0" smtClean="0"/>
              <a:t>ver </a:t>
            </a:r>
            <a:r>
              <a:rPr lang="en-US" sz="2800" dirty="0"/>
              <a:t>Object Keys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2800" dirty="0" smtClean="0"/>
              <a:t>JSON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2800" dirty="0"/>
              <a:t>Value vs Reference </a:t>
            </a:r>
            <a:r>
              <a:rPr lang="en-US" sz="2800" dirty="0" smtClean="0"/>
              <a:t>Type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2800" dirty="0" smtClean="0"/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57" y="1248573"/>
            <a:ext cx="11439818" cy="184631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Use </a:t>
            </a:r>
            <a:r>
              <a:rPr lang="en-US" sz="2800" dirty="0" err="1" smtClean="0"/>
              <a:t>JSON.</a:t>
            </a:r>
            <a:r>
              <a:rPr lang="en-US" sz="2800" b="1" dirty="0" err="1" smtClean="0">
                <a:solidFill>
                  <a:schemeClr val="bg1"/>
                </a:solidFill>
              </a:rPr>
              <a:t>parse</a:t>
            </a:r>
            <a:r>
              <a:rPr lang="en-US" sz="2800" dirty="0" smtClean="0"/>
              <a:t>( ) method to parse JSON string to an object</a:t>
            </a:r>
          </a:p>
          <a:p>
            <a:r>
              <a:rPr lang="en-US" sz="2800" dirty="0" smtClean="0"/>
              <a:t>Use Object.entries( ) method to get object's properties names and values</a:t>
            </a:r>
          </a:p>
          <a:p>
            <a:r>
              <a:rPr lang="en-US" sz="2800" dirty="0"/>
              <a:t>Loop through the entries and print them</a:t>
            </a:r>
            <a:endParaRPr lang="bg-BG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Tips: </a:t>
            </a:r>
            <a:r>
              <a:rPr lang="en-US" dirty="0"/>
              <a:t>Convert to O</a:t>
            </a:r>
            <a:r>
              <a:rPr lang="en-US" dirty="0" smtClean="0"/>
              <a:t>bject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AA06AEF-4104-4507-B234-EE80A2CC2FC8}"/>
              </a:ext>
            </a:extLst>
          </p:cNvPr>
          <p:cNvSpPr txBox="1"/>
          <p:nvPr/>
        </p:nvSpPr>
        <p:spPr>
          <a:xfrm>
            <a:off x="190405" y="3360061"/>
            <a:ext cx="11226552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solve(json){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800" b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//TODO</a:t>
            </a:r>
            <a:r>
              <a:rPr lang="bg-BG" altLang="bg-BG" sz="28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altLang="bg-BG" sz="28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use the tips to write the function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45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/>
              <a:t>Convert to O</a:t>
            </a:r>
            <a:r>
              <a:rPr lang="en-US" dirty="0" smtClean="0"/>
              <a:t>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AA06AEF-4104-4507-B234-EE80A2CC2FC8}"/>
              </a:ext>
            </a:extLst>
          </p:cNvPr>
          <p:cNvSpPr txBox="1"/>
          <p:nvPr/>
        </p:nvSpPr>
        <p:spPr>
          <a:xfrm>
            <a:off x="554271" y="1413631"/>
            <a:ext cx="11226552" cy="45269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solve(json</a:t>
            </a:r>
            <a:r>
              <a:rPr lang="bg-BG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let person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n-US" altLang="bg-BG" sz="28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JSON.</a:t>
            </a:r>
            <a:r>
              <a:rPr lang="en-US" altLang="bg-BG" sz="2800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parse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8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json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bg-BG" sz="2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let entries = Object.entries(person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bg-BG" sz="2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for (let [key, value] of entries)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console.log(`${key}: ${value}`);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xmlns="" id="{8CDD8CC9-E751-4382-AC32-D4404C67023E}"/>
              </a:ext>
            </a:extLst>
          </p:cNvPr>
          <p:cNvSpPr txBox="1"/>
          <p:nvPr/>
        </p:nvSpPr>
        <p:spPr>
          <a:xfrm>
            <a:off x="642281" y="6305931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here: </a:t>
            </a:r>
            <a:r>
              <a:rPr lang="en-US" sz="2000" dirty="0" smtClean="0">
                <a:solidFill>
                  <a:srgbClr val="234465"/>
                </a:solidFill>
                <a:hlinkClick r:id="rId2"/>
              </a:rPr>
              <a:t>https://judge.softuni.bg/Contests/1323</a:t>
            </a:r>
            <a:endParaRPr lang="en-US" sz="2000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99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57" y="1248573"/>
            <a:ext cx="11439818" cy="2163367"/>
          </a:xfrm>
        </p:spPr>
        <p:txBody>
          <a:bodyPr>
            <a:normAutofit/>
          </a:bodyPr>
          <a:lstStyle/>
          <a:p>
            <a:r>
              <a:rPr lang="en-US" sz="2800" dirty="0"/>
              <a:t>Write a function that </a:t>
            </a:r>
            <a:r>
              <a:rPr lang="en-US" sz="2800" dirty="0" smtClean="0"/>
              <a:t>receives first name, last name, hair color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and sets them to an object.</a:t>
            </a:r>
          </a:p>
          <a:p>
            <a:r>
              <a:rPr lang="en-US" sz="2800" dirty="0" smtClean="0"/>
              <a:t>Convert the object to </a:t>
            </a:r>
            <a:r>
              <a:rPr lang="en-US" sz="2800" b="1" dirty="0" smtClean="0">
                <a:solidFill>
                  <a:schemeClr val="bg1"/>
                </a:solidFill>
              </a:rPr>
              <a:t>JSON string</a:t>
            </a:r>
            <a:r>
              <a:rPr lang="en-US" sz="2800" dirty="0" smtClean="0"/>
              <a:t> and print it.</a:t>
            </a:r>
            <a:endParaRPr lang="bg-BG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Convert to </a:t>
            </a:r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19878608-C377-4123-9548-0462AFE3A47F}"/>
              </a:ext>
            </a:extLst>
          </p:cNvPr>
          <p:cNvGrpSpPr/>
          <p:nvPr/>
        </p:nvGrpSpPr>
        <p:grpSpPr>
          <a:xfrm>
            <a:off x="734929" y="2954143"/>
            <a:ext cx="11028446" cy="2474833"/>
            <a:chOff x="619027" y="2658794"/>
            <a:chExt cx="8728515" cy="2474833"/>
          </a:xfrm>
        </p:grpSpPr>
        <p:sp>
          <p:nvSpPr>
            <p:cNvPr id="9" name="Text Placeholder 3">
              <a:extLst>
                <a:ext uri="{FF2B5EF4-FFF2-40B4-BE49-F238E27FC236}">
                  <a16:creationId xmlns:a16="http://schemas.microsoft.com/office/drawing/2014/main" xmlns="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619027" y="4649667"/>
              <a:ext cx="8728511" cy="48396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lvl="0" eaLnBrk="0" latinLnBrk="0" hangingPunct="0">
                <a:spcBef>
                  <a:spcPct val="0"/>
                </a:spcBef>
                <a:buClrTx/>
                <a:buSzTx/>
              </a:pPr>
              <a:r>
                <a:rPr lang="bg-BG" altLang="bg-BG" sz="2200" b="0" dirty="0" smtClean="0">
                  <a:cs typeface="Courier New" panose="02070309020205020404" pitchFamily="49" charset="0"/>
                </a:rPr>
                <a:t>{"</a:t>
              </a:r>
              <a:r>
                <a:rPr lang="en-US" altLang="bg-BG" sz="2200" b="0" dirty="0" err="1" smtClean="0">
                  <a:cs typeface="Courier New" panose="02070309020205020404" pitchFamily="49" charset="0"/>
                </a:rPr>
                <a:t>first</a:t>
              </a:r>
              <a:r>
                <a:rPr lang="en-US" altLang="bg-BG" sz="2200" b="0" dirty="0" err="1">
                  <a:cs typeface="Courier New" panose="02070309020205020404" pitchFamily="49" charset="0"/>
                </a:rPr>
                <a:t>N</a:t>
              </a:r>
              <a:r>
                <a:rPr lang="bg-BG" altLang="bg-BG" sz="2200" b="0" dirty="0" smtClean="0">
                  <a:cs typeface="Courier New" panose="02070309020205020404" pitchFamily="49" charset="0"/>
                </a:rPr>
                <a:t>ame</a:t>
              </a:r>
              <a:r>
                <a:rPr lang="bg-BG" altLang="bg-BG" sz="2200" b="0" dirty="0">
                  <a:cs typeface="Courier New" panose="02070309020205020404" pitchFamily="49" charset="0"/>
                </a:rPr>
                <a:t>": "George", </a:t>
              </a:r>
              <a:r>
                <a:rPr lang="bg-BG" altLang="bg-BG" sz="2200" b="0" dirty="0" smtClean="0">
                  <a:cs typeface="Courier New" panose="02070309020205020404" pitchFamily="49" charset="0"/>
                </a:rPr>
                <a:t>"</a:t>
              </a:r>
              <a:r>
                <a:rPr lang="en-US" altLang="bg-BG" sz="2200" b="0" dirty="0" smtClean="0">
                  <a:cs typeface="Courier New" panose="02070309020205020404" pitchFamily="49" charset="0"/>
                </a:rPr>
                <a:t>lastName</a:t>
              </a:r>
              <a:r>
                <a:rPr lang="bg-BG" altLang="bg-BG" sz="2200" b="0" dirty="0" smtClean="0">
                  <a:cs typeface="Courier New" panose="02070309020205020404" pitchFamily="49" charset="0"/>
                </a:rPr>
                <a:t>": </a:t>
              </a:r>
              <a:r>
                <a:rPr lang="en-US" altLang="bg-BG" sz="2200" b="0" dirty="0" smtClean="0">
                  <a:cs typeface="Courier New" panose="02070309020205020404" pitchFamily="49" charset="0"/>
                </a:rPr>
                <a:t>"Jones"</a:t>
              </a:r>
              <a:r>
                <a:rPr lang="bg-BG" altLang="bg-BG" sz="2200" b="0" dirty="0" smtClean="0">
                  <a:cs typeface="Courier New" panose="02070309020205020404" pitchFamily="49" charset="0"/>
                </a:rPr>
                <a:t>, "</a:t>
              </a:r>
              <a:r>
                <a:rPr lang="en-US" altLang="bg-BG" sz="2200" b="0" dirty="0" smtClean="0">
                  <a:cs typeface="Courier New" panose="02070309020205020404" pitchFamily="49" charset="0"/>
                </a:rPr>
                <a:t>hairColor</a:t>
              </a:r>
              <a:r>
                <a:rPr lang="bg-BG" altLang="bg-BG" sz="2200" b="0" dirty="0" smtClean="0">
                  <a:cs typeface="Courier New" panose="02070309020205020404" pitchFamily="49" charset="0"/>
                </a:rPr>
                <a:t>": "</a:t>
              </a:r>
              <a:r>
                <a:rPr lang="en-US" altLang="bg-BG" sz="2200" b="0" dirty="0" smtClean="0">
                  <a:cs typeface="Courier New" panose="02070309020205020404" pitchFamily="49" charset="0"/>
                </a:rPr>
                <a:t>Brown</a:t>
              </a:r>
              <a:r>
                <a:rPr lang="bg-BG" altLang="bg-BG" sz="2200" b="0" dirty="0" smtClean="0">
                  <a:cs typeface="Courier New" panose="02070309020205020404" pitchFamily="49" charset="0"/>
                </a:rPr>
                <a:t>"}</a:t>
              </a:r>
              <a:endParaRPr lang="bg-BG" altLang="bg-BG" sz="2200" b="0" dirty="0"/>
            </a:p>
          </p:txBody>
        </p:sp>
        <p:sp>
          <p:nvSpPr>
            <p:cNvPr id="11" name="Text Placeholder 3">
              <a:extLst>
                <a:ext uri="{FF2B5EF4-FFF2-40B4-BE49-F238E27FC236}">
                  <a16:creationId xmlns:a16="http://schemas.microsoft.com/office/drawing/2014/main" xmlns="" id="{5AF5AFF1-EC34-4409-9432-4637298D0362}"/>
                </a:ext>
              </a:extLst>
            </p:cNvPr>
            <p:cNvSpPr txBox="1">
              <a:spLocks/>
            </p:cNvSpPr>
            <p:nvPr/>
          </p:nvSpPr>
          <p:spPr>
            <a:xfrm>
              <a:off x="619031" y="2658794"/>
              <a:ext cx="8728511" cy="648997"/>
            </a:xfrm>
            <a:prstGeom prst="rect">
              <a:avLst/>
            </a:prstGeom>
            <a:solidFill>
              <a:schemeClr val="accent6">
                <a:lumMod val="75000"/>
                <a:alpha val="50196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108000" rIns="108000" bIns="108000">
              <a:spAutoFit/>
            </a:bodyPr>
            <a:lstStyle>
              <a:defPPr>
                <a:defRPr lang="ko-KR"/>
              </a:defPPr>
              <a:lvl1pPr indent="0" algn="ctr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defTabSz="1218072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2800" dirty="0"/>
                <a:t>Input</a:t>
              </a:r>
              <a:endParaRPr lang="bg-BG" sz="2800" dirty="0"/>
            </a:p>
          </p:txBody>
        </p:sp>
        <p:sp>
          <p:nvSpPr>
            <p:cNvPr id="12" name="Text Placeholder 3">
              <a:extLst>
                <a:ext uri="{FF2B5EF4-FFF2-40B4-BE49-F238E27FC236}">
                  <a16:creationId xmlns:a16="http://schemas.microsoft.com/office/drawing/2014/main" xmlns="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619029" y="3307792"/>
              <a:ext cx="8728510" cy="69287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b="0" dirty="0" smtClean="0"/>
                <a:t>'George', 'Jones', 'Brown'</a:t>
              </a:r>
              <a:endParaRPr lang="bg-BG" b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Text Placeholder 3">
              <a:extLst>
                <a:ext uri="{FF2B5EF4-FFF2-40B4-BE49-F238E27FC236}">
                  <a16:creationId xmlns:a16="http://schemas.microsoft.com/office/drawing/2014/main" xmlns="" id="{FDB04F25-678F-4E52-B237-7B79708C7C24}"/>
                </a:ext>
              </a:extLst>
            </p:cNvPr>
            <p:cNvSpPr txBox="1">
              <a:spLocks/>
            </p:cNvSpPr>
            <p:nvPr/>
          </p:nvSpPr>
          <p:spPr>
            <a:xfrm>
              <a:off x="619027" y="4000661"/>
              <a:ext cx="8728511" cy="648000"/>
            </a:xfrm>
            <a:prstGeom prst="rect">
              <a:avLst/>
            </a:prstGeom>
            <a:solidFill>
              <a:schemeClr val="accent6">
                <a:lumMod val="75000"/>
                <a:alpha val="50196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108000" rIns="108000" bIns="108000">
              <a:spAutoFit/>
            </a:bodyPr>
            <a:lstStyle>
              <a:defPPr>
                <a:defRPr lang="ko-KR"/>
              </a:defPPr>
              <a:lvl1pPr indent="0" algn="ctr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defTabSz="1218072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2800" dirty="0"/>
                <a:t>Output</a:t>
              </a:r>
              <a:endParaRPr lang="bg-BG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0449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57" y="1255766"/>
            <a:ext cx="11439818" cy="251247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Create an object with the given input</a:t>
            </a:r>
          </a:p>
          <a:p>
            <a:r>
              <a:rPr lang="en-US" sz="2800" dirty="0" smtClean="0"/>
              <a:t>Use JSON.</a:t>
            </a:r>
            <a:r>
              <a:rPr lang="en-US" sz="2800" b="1" dirty="0" smtClean="0">
                <a:solidFill>
                  <a:schemeClr val="bg1"/>
                </a:solidFill>
              </a:rPr>
              <a:t>stringify</a:t>
            </a:r>
            <a:r>
              <a:rPr lang="en-US" sz="2800" dirty="0" smtClean="0"/>
              <a:t>( ) method to parse object to JSON string </a:t>
            </a:r>
          </a:p>
          <a:p>
            <a:r>
              <a:rPr lang="en-US" sz="2800" dirty="0" smtClean="0"/>
              <a:t>Keep in mind that the property name in the JSON string will be </a:t>
            </a:r>
            <a:r>
              <a:rPr lang="en-US" sz="2800" b="1" dirty="0" smtClean="0">
                <a:solidFill>
                  <a:schemeClr val="bg1"/>
                </a:solidFill>
              </a:rPr>
              <a:t>exactly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chemeClr val="bg1"/>
                </a:solidFill>
              </a:rPr>
              <a:t>the </a:t>
            </a:r>
            <a:br>
              <a:rPr lang="en-US" sz="2800" b="1" dirty="0" smtClean="0">
                <a:solidFill>
                  <a:schemeClr val="bg1"/>
                </a:solidFill>
              </a:rPr>
            </a:br>
            <a:r>
              <a:rPr lang="en-US" sz="2800" b="1" dirty="0" smtClean="0">
                <a:solidFill>
                  <a:schemeClr val="bg1"/>
                </a:solidFill>
              </a:rPr>
              <a:t>same</a:t>
            </a:r>
            <a:r>
              <a:rPr lang="en-US" sz="2800" dirty="0" smtClean="0"/>
              <a:t> as the property name in the 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Tips: </a:t>
            </a:r>
            <a:r>
              <a:rPr lang="en-US" dirty="0"/>
              <a:t>Convert to </a:t>
            </a:r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AA06AEF-4104-4507-B234-EE80A2CC2FC8}"/>
              </a:ext>
            </a:extLst>
          </p:cNvPr>
          <p:cNvSpPr txBox="1"/>
          <p:nvPr/>
        </p:nvSpPr>
        <p:spPr>
          <a:xfrm>
            <a:off x="430190" y="3768239"/>
            <a:ext cx="11226552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bg-BG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solve(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name, lastName, hairColor</a:t>
            </a:r>
            <a:r>
              <a:rPr lang="bg-BG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){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800" b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//TODO</a:t>
            </a:r>
            <a:r>
              <a:rPr lang="bg-BG" altLang="bg-BG" sz="28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altLang="bg-BG" sz="28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use the tips and write the code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44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/>
              <a:t>Convert to </a:t>
            </a:r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AA06AEF-4104-4507-B234-EE80A2CC2FC8}"/>
              </a:ext>
            </a:extLst>
          </p:cNvPr>
          <p:cNvSpPr txBox="1"/>
          <p:nvPr/>
        </p:nvSpPr>
        <p:spPr>
          <a:xfrm>
            <a:off x="513328" y="1413631"/>
            <a:ext cx="11226552" cy="40960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solve(</a:t>
            </a:r>
            <a:r>
              <a:rPr lang="en-US" altLang="bg-BG" sz="28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firstName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, lastName, hairColor){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let 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person =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bg-BG" sz="28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firstName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	</a:t>
            </a:r>
            <a:r>
              <a:rPr lang="en-US" altLang="bg-BG" sz="28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lastName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	</a:t>
            </a:r>
            <a:r>
              <a:rPr lang="en-US" altLang="bg-BG" sz="28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hairColor</a:t>
            </a:r>
            <a:endParaRPr lang="en-US" altLang="bg-BG" sz="2800" b="1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bg-BG" sz="2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console.log(</a:t>
            </a:r>
            <a:r>
              <a:rPr lang="en-US" altLang="bg-BG" sz="28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JSON.</a:t>
            </a:r>
            <a:r>
              <a:rPr lang="en-US" altLang="bg-BG" sz="2800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stringify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(person));</a:t>
            </a:r>
            <a:endParaRPr lang="en-US" altLang="bg-BG" sz="2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altLang="bg-BG" sz="2800" b="1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xmlns="" id="{8CDD8CC9-E751-4382-AC32-D4404C67023E}"/>
              </a:ext>
            </a:extLst>
          </p:cNvPr>
          <p:cNvSpPr txBox="1"/>
          <p:nvPr/>
        </p:nvSpPr>
        <p:spPr>
          <a:xfrm>
            <a:off x="648219" y="6317807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here: </a:t>
            </a:r>
            <a:r>
              <a:rPr lang="en-US" sz="2000" dirty="0" smtClean="0">
                <a:solidFill>
                  <a:srgbClr val="234465"/>
                </a:solidFill>
                <a:hlinkClick r:id="rId2"/>
              </a:rPr>
              <a:t>https://judge.softuni.bg/Contests/1323</a:t>
            </a:r>
            <a:endParaRPr lang="en-US" sz="2000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48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Value vs. Reference Types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8D66E65-1E18-4EF1-9AFB-D44F2B4DD91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7888" y="1418122"/>
            <a:ext cx="2819400" cy="2249284"/>
          </a:xfrm>
          <a:prstGeom prst="rect">
            <a:avLst/>
          </a:prstGeom>
        </p:spPr>
      </p:pic>
      <p:sp>
        <p:nvSpPr>
          <p:cNvPr id="4" name="Text Placeholder 4">
            <a:extLst>
              <a:ext uri="{FF2B5EF4-FFF2-40B4-BE49-F238E27FC236}">
                <a16:creationId xmlns:a16="http://schemas.microsoft.com/office/drawing/2014/main" xmlns="" id="{F339DF5D-3382-4D1C-98B0-A126158CB2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577065"/>
            <a:ext cx="10958928" cy="499819"/>
          </a:xfrm>
        </p:spPr>
        <p:txBody>
          <a:bodyPr/>
          <a:lstStyle/>
          <a:p>
            <a:r>
              <a:rPr lang="en-US" dirty="0"/>
              <a:t>Memory Stack and Heap</a:t>
            </a:r>
          </a:p>
        </p:txBody>
      </p:sp>
    </p:spTree>
    <p:extLst>
      <p:ext uri="{BB962C8B-B14F-4D97-AF65-F5344CB8AC3E}">
        <p14:creationId xmlns:p14="http://schemas.microsoft.com/office/powerpoint/2010/main" val="341467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vs. Reference Types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120A38F3-B401-4A4B-9896-46204D510E1F}"/>
              </a:ext>
            </a:extLst>
          </p:cNvPr>
          <p:cNvGrpSpPr/>
          <p:nvPr/>
        </p:nvGrpSpPr>
        <p:grpSpPr>
          <a:xfrm>
            <a:off x="1828800" y="1600200"/>
            <a:ext cx="8534400" cy="4608576"/>
            <a:chOff x="2436812" y="2057400"/>
            <a:chExt cx="6896806" cy="372427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812" y="2057400"/>
              <a:ext cx="6896806" cy="3724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E5433FD6-7900-4745-8DB0-68E3F6836470}"/>
                </a:ext>
              </a:extLst>
            </p:cNvPr>
            <p:cNvSpPr/>
            <p:nvPr/>
          </p:nvSpPr>
          <p:spPr bwMode="auto">
            <a:xfrm>
              <a:off x="4951412" y="5334000"/>
              <a:ext cx="1981200" cy="3810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56649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874FB0C-D669-4651-A436-1C6ED4CCF86B}"/>
              </a:ext>
            </a:extLst>
          </p:cNvPr>
          <p:cNvSpPr/>
          <p:nvPr/>
        </p:nvSpPr>
        <p:spPr bwMode="auto">
          <a:xfrm>
            <a:off x="7010400" y="1981201"/>
            <a:ext cx="3376876" cy="4542343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2121930" y="1275569"/>
            <a:ext cx="9927138" cy="5276048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Value type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variables hold directly their value</a:t>
            </a:r>
          </a:p>
          <a:p>
            <a:pPr>
              <a:buClr>
                <a:srgbClr val="234465"/>
              </a:buClr>
            </a:pPr>
            <a:r>
              <a:rPr lang="en-US" dirty="0"/>
              <a:t>Each variable has its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own </a:t>
            </a:r>
            <a:r>
              <a:rPr lang="en-US" b="1" dirty="0">
                <a:solidFill>
                  <a:schemeClr val="bg1"/>
                </a:solidFill>
              </a:rPr>
              <a:t>copy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  <a:p>
            <a:pPr>
              <a:buClr>
                <a:srgbClr val="234465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4988" y="6397196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xmlns="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2707867" y="3360423"/>
            <a:ext cx="3881380" cy="18151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800" noProof="1"/>
              <a:t>l</a:t>
            </a:r>
            <a:r>
              <a:rPr lang="en-US" sz="2800" noProof="1" smtClean="0"/>
              <a:t>et a </a:t>
            </a:r>
            <a:r>
              <a:rPr lang="en-US" sz="2800" noProof="1"/>
              <a:t>= 42;</a:t>
            </a:r>
          </a:p>
          <a:p>
            <a:r>
              <a:rPr lang="en-US" sz="2800" noProof="1"/>
              <a:t>l</a:t>
            </a:r>
            <a:r>
              <a:rPr lang="en-US" sz="2800" noProof="1" smtClean="0"/>
              <a:t>et b </a:t>
            </a:r>
            <a:r>
              <a:rPr lang="en-US" sz="2800" noProof="1"/>
              <a:t>= 24;</a:t>
            </a:r>
          </a:p>
          <a:p>
            <a:r>
              <a:rPr lang="en-US" sz="2800" noProof="1"/>
              <a:t>l</a:t>
            </a:r>
            <a:r>
              <a:rPr lang="en-US" sz="2800" noProof="1" smtClean="0"/>
              <a:t>et result </a:t>
            </a:r>
            <a:r>
              <a:rPr lang="en-US" sz="2800" noProof="1"/>
              <a:t>= true;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2DF0A91-4710-47D9-9094-3DBC957F7328}"/>
              </a:ext>
            </a:extLst>
          </p:cNvPr>
          <p:cNvSpPr/>
          <p:nvPr/>
        </p:nvSpPr>
        <p:spPr bwMode="auto">
          <a:xfrm>
            <a:off x="7183544" y="2188370"/>
            <a:ext cx="3030588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A39D0D5-5735-4AF4-A487-DD4DFFF99153}"/>
              </a:ext>
            </a:extLst>
          </p:cNvPr>
          <p:cNvSpPr/>
          <p:nvPr/>
        </p:nvSpPr>
        <p:spPr bwMode="auto">
          <a:xfrm>
            <a:off x="7183544" y="3350724"/>
            <a:ext cx="6096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42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3671A75-D932-4911-8365-4693739C2C63}"/>
              </a:ext>
            </a:extLst>
          </p:cNvPr>
          <p:cNvSpPr/>
          <p:nvPr/>
        </p:nvSpPr>
        <p:spPr bwMode="auto">
          <a:xfrm>
            <a:off x="7221533" y="4531977"/>
            <a:ext cx="6096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6B750A6-73D6-456F-A357-BFF712D9191F}"/>
              </a:ext>
            </a:extLst>
          </p:cNvPr>
          <p:cNvSpPr/>
          <p:nvPr/>
        </p:nvSpPr>
        <p:spPr bwMode="auto">
          <a:xfrm>
            <a:off x="7190403" y="5775160"/>
            <a:ext cx="116886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02869A6-3922-4910-BD9B-7C6689D815C7}"/>
              </a:ext>
            </a:extLst>
          </p:cNvPr>
          <p:cNvSpPr txBox="1"/>
          <p:nvPr/>
        </p:nvSpPr>
        <p:spPr>
          <a:xfrm>
            <a:off x="8721632" y="3353499"/>
            <a:ext cx="1400925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/>
              <a:t>(4 bytes)</a:t>
            </a:r>
            <a:endParaRPr lang="en-US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AEFAA4B-E0A8-47B5-A223-6F5980565E62}"/>
              </a:ext>
            </a:extLst>
          </p:cNvPr>
          <p:cNvSpPr txBox="1"/>
          <p:nvPr/>
        </p:nvSpPr>
        <p:spPr>
          <a:xfrm>
            <a:off x="8721632" y="4551222"/>
            <a:ext cx="1400925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/>
              <a:t>(4 bytes)</a:t>
            </a:r>
            <a:endParaRPr lang="en-US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2C9C14A-32AC-400E-B4C3-B82715C53A00}"/>
              </a:ext>
            </a:extLst>
          </p:cNvPr>
          <p:cNvSpPr txBox="1"/>
          <p:nvPr/>
        </p:nvSpPr>
        <p:spPr>
          <a:xfrm>
            <a:off x="8764061" y="5768682"/>
            <a:ext cx="1375258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/>
              <a:t>(1 byte)</a:t>
            </a:r>
            <a:endParaRPr lang="en-US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42B05FB-6CBE-49BE-BC3A-954CDC8560AA}"/>
              </a:ext>
            </a:extLst>
          </p:cNvPr>
          <p:cNvSpPr txBox="1"/>
          <p:nvPr/>
        </p:nvSpPr>
        <p:spPr>
          <a:xfrm>
            <a:off x="7104464" y="5178972"/>
            <a:ext cx="1144380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/>
              <a:t>result</a:t>
            </a:r>
            <a:endParaRPr lang="en-US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5F46163-5220-43F0-840E-596F652BE768}"/>
              </a:ext>
            </a:extLst>
          </p:cNvPr>
          <p:cNvSpPr txBox="1"/>
          <p:nvPr/>
        </p:nvSpPr>
        <p:spPr>
          <a:xfrm>
            <a:off x="7246758" y="3882862"/>
            <a:ext cx="483173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/>
              <a:t>b</a:t>
            </a:r>
            <a:endParaRPr lang="en-US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633BCB5-BB86-4ABC-9DC0-C131E959E863}"/>
              </a:ext>
            </a:extLst>
          </p:cNvPr>
          <p:cNvSpPr txBox="1"/>
          <p:nvPr/>
        </p:nvSpPr>
        <p:spPr>
          <a:xfrm>
            <a:off x="7183545" y="2744701"/>
            <a:ext cx="582559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/>
              <a:t>a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225547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 animBg="1"/>
      <p:bldP spid="4" grpId="0" animBg="1"/>
      <p:bldP spid="10" grpId="0" animBg="1"/>
      <p:bldP spid="11" grpId="0" animBg="1"/>
      <p:bldP spid="5" grpId="0" animBg="1"/>
      <p:bldP spid="12" grpId="0" animBg="1"/>
      <p:bldP spid="13" grpId="0" animBg="1"/>
      <p:bldP spid="14" grpId="0"/>
      <p:bldP spid="16" grpId="0"/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Types </a:t>
            </a:r>
            <a:r>
              <a:rPr lang="en-US" dirty="0"/>
              <a:t>E</a:t>
            </a:r>
            <a:r>
              <a:rPr lang="en-US" dirty="0" smtClean="0"/>
              <a:t>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67147" y="1520677"/>
            <a:ext cx="6102010" cy="25543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defPPr>
              <a:defRPr lang="en-US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latin typeface="Consolas" panose="020B06090202040302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smtClean="0"/>
              <a:t>let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4</a:t>
            </a:r>
            <a:r>
              <a:rPr lang="bg-BG" dirty="0" smtClean="0"/>
              <a:t> </a:t>
            </a:r>
            <a:r>
              <a:rPr lang="en-US" noProof="1" smtClean="0">
                <a:solidFill>
                  <a:schemeClr val="accent2"/>
                </a:solidFill>
                <a:cs typeface="Arial" panose="020B0604020202020204" pitchFamily="34" charset="0"/>
              </a:rPr>
              <a:t>// </a:t>
            </a:r>
            <a:r>
              <a:rPr lang="bg-BG" noProof="1" smtClean="0">
                <a:solidFill>
                  <a:schemeClr val="accent2"/>
                </a:solidFill>
                <a:cs typeface="Arial" panose="020B0604020202020204" pitchFamily="34" charset="0"/>
              </a:rPr>
              <a:t>а = 4</a:t>
            </a:r>
            <a:endParaRPr lang="en-US" dirty="0"/>
          </a:p>
          <a:p>
            <a:r>
              <a:rPr lang="en-US" dirty="0" smtClean="0"/>
              <a:t>let b </a:t>
            </a:r>
            <a:r>
              <a:rPr lang="en-US" dirty="0"/>
              <a:t>= a</a:t>
            </a:r>
            <a:r>
              <a:rPr lang="en-US" noProof="1" smtClean="0">
                <a:solidFill>
                  <a:schemeClr val="accent2"/>
                </a:solidFill>
                <a:cs typeface="Arial" panose="020B0604020202020204" pitchFamily="34" charset="0"/>
              </a:rPr>
              <a:t> // b = 4</a:t>
            </a:r>
            <a:endParaRPr lang="en-US" dirty="0"/>
          </a:p>
          <a:p>
            <a:r>
              <a:rPr lang="en-US" dirty="0" smtClean="0"/>
              <a:t>console.log(a + b)</a:t>
            </a:r>
            <a:r>
              <a:rPr lang="en-US" noProof="1" smtClean="0">
                <a:solidFill>
                  <a:schemeClr val="accent2"/>
                </a:solidFill>
                <a:cs typeface="Arial" panose="020B0604020202020204" pitchFamily="34" charset="0"/>
              </a:rPr>
              <a:t>// </a:t>
            </a:r>
            <a:r>
              <a:rPr lang="bg-BG" noProof="1" smtClean="0">
                <a:solidFill>
                  <a:schemeClr val="accent2"/>
                </a:solidFill>
                <a:cs typeface="Arial" panose="020B0604020202020204" pitchFamily="34" charset="0"/>
              </a:rPr>
              <a:t>8</a:t>
            </a:r>
            <a:endParaRPr lang="en-US" noProof="1" smtClean="0">
              <a:solidFill>
                <a:schemeClr val="accent2"/>
              </a:solidFill>
              <a:cs typeface="Arial" panose="020B0604020202020204" pitchFamily="34" charset="0"/>
            </a:endParaRPr>
          </a:p>
          <a:p>
            <a:r>
              <a:rPr lang="en-US" altLang="bg-BG" dirty="0" smtClean="0"/>
              <a:t>b = </a:t>
            </a:r>
            <a:r>
              <a:rPr lang="en-US" altLang="bg-BG" dirty="0" err="1" smtClean="0"/>
              <a:t>doubleNumber</a:t>
            </a:r>
            <a:r>
              <a:rPr lang="en-US" altLang="bg-BG" dirty="0" smtClean="0"/>
              <a:t>(b)</a:t>
            </a:r>
            <a:r>
              <a:rPr lang="en-US" noProof="1" smtClean="0">
                <a:solidFill>
                  <a:schemeClr val="accent2"/>
                </a:solidFill>
                <a:cs typeface="Arial" panose="020B0604020202020204" pitchFamily="34" charset="0"/>
              </a:rPr>
              <a:t>// b </a:t>
            </a:r>
            <a:r>
              <a:rPr lang="en-US" noProof="1">
                <a:solidFill>
                  <a:schemeClr val="accent2"/>
                </a:solidFill>
                <a:cs typeface="Arial" panose="020B0604020202020204" pitchFamily="34" charset="0"/>
              </a:rPr>
              <a:t>= </a:t>
            </a:r>
            <a:r>
              <a:rPr lang="en-US" noProof="1" smtClean="0">
                <a:solidFill>
                  <a:schemeClr val="accent2"/>
                </a:solidFill>
                <a:cs typeface="Arial" panose="020B0604020202020204" pitchFamily="34" charset="0"/>
              </a:rPr>
              <a:t>10</a:t>
            </a:r>
          </a:p>
          <a:p>
            <a:r>
              <a:rPr lang="en-US" altLang="bg-BG" dirty="0"/>
              <a:t>c</a:t>
            </a:r>
            <a:r>
              <a:rPr lang="en-US" altLang="bg-BG" dirty="0" smtClean="0"/>
              <a:t>onsole.log(a + b)</a:t>
            </a:r>
            <a:r>
              <a:rPr lang="en-US" noProof="1">
                <a:solidFill>
                  <a:schemeClr val="accent2"/>
                </a:solidFill>
                <a:cs typeface="Arial" panose="020B0604020202020204" pitchFamily="34" charset="0"/>
              </a:rPr>
              <a:t> </a:t>
            </a:r>
            <a:r>
              <a:rPr lang="en-US" noProof="1" smtClean="0">
                <a:solidFill>
                  <a:schemeClr val="accent2"/>
                </a:solidFill>
                <a:cs typeface="Arial" panose="020B0604020202020204" pitchFamily="34" charset="0"/>
              </a:rPr>
              <a:t>// 14</a:t>
            </a:r>
            <a:endParaRPr lang="en-US" altLang="bg-BG" dirty="0" smtClean="0"/>
          </a:p>
          <a:p>
            <a:endParaRPr lang="en-US" alt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7147" y="5421797"/>
            <a:ext cx="10088343" cy="67269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defPPr>
              <a:defRPr lang="en-US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latin typeface="Consolas" panose="020B06090202040302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bg-BG" dirty="0"/>
              <a:t>l</a:t>
            </a:r>
            <a:r>
              <a:rPr lang="en-US" altLang="bg-BG" dirty="0" smtClean="0"/>
              <a:t>et doubleNumber = (</a:t>
            </a:r>
            <a:r>
              <a:rPr lang="en-US" altLang="bg-BG" dirty="0"/>
              <a:t>num</a:t>
            </a:r>
            <a:r>
              <a:rPr lang="en-US" altLang="bg-BG" dirty="0" smtClean="0"/>
              <a:t>) =&gt; </a:t>
            </a:r>
            <a:r>
              <a:rPr lang="en-US" altLang="bg-BG" dirty="0"/>
              <a:t>return </a:t>
            </a:r>
            <a:r>
              <a:rPr lang="en-US" altLang="bg-BG" dirty="0" err="1" smtClean="0"/>
              <a:t>num</a:t>
            </a:r>
            <a:r>
              <a:rPr lang="en-US" altLang="bg-BG" dirty="0" smtClean="0"/>
              <a:t> *= 2</a:t>
            </a:r>
            <a:endParaRPr lang="en-US" altLang="bg-BG" dirty="0"/>
          </a:p>
          <a:p>
            <a:r>
              <a:rPr lang="en-US" altLang="bg-BG" dirty="0"/>
              <a:t> </a:t>
            </a:r>
          </a:p>
        </p:txBody>
      </p:sp>
      <p:sp>
        <p:nvSpPr>
          <p:cNvPr id="8" name="Speech Bubble: Rectangle with Corners Rounded 5">
            <a:extLst>
              <a:ext uri="{FF2B5EF4-FFF2-40B4-BE49-F238E27FC236}">
                <a16:creationId xmlns:a16="http://schemas.microsoft.com/office/drawing/2014/main" xmlns="" id="{4C313026-C7BF-4E91-9C7A-F95C3BB1ED7A}"/>
              </a:ext>
            </a:extLst>
          </p:cNvPr>
          <p:cNvSpPr/>
          <p:nvPr/>
        </p:nvSpPr>
        <p:spPr bwMode="auto">
          <a:xfrm>
            <a:off x="6875939" y="1560296"/>
            <a:ext cx="2912012" cy="1101020"/>
          </a:xfrm>
          <a:prstGeom prst="wedgeRoundRectCallout">
            <a:avLst>
              <a:gd name="adj1" fmla="val -55521"/>
              <a:gd name="adj2" fmla="val 715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Each variable has its 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value 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peech Bubble: Rectangle with Corners Rounded 5">
            <a:extLst>
              <a:ext uri="{FF2B5EF4-FFF2-40B4-BE49-F238E27FC236}">
                <a16:creationId xmlns:a16="http://schemas.microsoft.com/office/drawing/2014/main" xmlns="" id="{4C313026-C7BF-4E91-9C7A-F95C3BB1ED7A}"/>
              </a:ext>
            </a:extLst>
          </p:cNvPr>
          <p:cNvSpPr/>
          <p:nvPr/>
        </p:nvSpPr>
        <p:spPr bwMode="auto">
          <a:xfrm>
            <a:off x="9187117" y="4267932"/>
            <a:ext cx="2803978" cy="1101020"/>
          </a:xfrm>
          <a:prstGeom prst="wedgeRoundRectCallout">
            <a:avLst>
              <a:gd name="adj1" fmla="val -56720"/>
              <a:gd name="adj2" fmla="val 397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must return the new value 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423899" y="4339229"/>
            <a:ext cx="9623383" cy="1029723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3000" dirty="0"/>
              <a:t>When we pass variables as parameters we are passing copy of  their </a:t>
            </a:r>
            <a:r>
              <a:rPr lang="en-US" sz="3000" dirty="0" smtClean="0"/>
              <a:t>values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05705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Reference Type 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 smtClean="0">
                <a:solidFill>
                  <a:schemeClr val="bg1"/>
                </a:solidFill>
              </a:rPr>
              <a:t>Object</a:t>
            </a:r>
            <a:r>
              <a:rPr lang="en-US" sz="3200" b="1" dirty="0" smtClean="0"/>
              <a:t> </a:t>
            </a:r>
            <a:r>
              <a:rPr lang="en-US" sz="3200" dirty="0" smtClean="0"/>
              <a:t>is not the only reference type in JavaScript</a:t>
            </a:r>
          </a:p>
          <a:p>
            <a:pPr lvl="1"/>
            <a:r>
              <a:rPr lang="en-US" sz="3200" dirty="0"/>
              <a:t>A</a:t>
            </a:r>
            <a:r>
              <a:rPr lang="en-US" sz="3200" dirty="0" smtClean="0"/>
              <a:t>rrays are also regular objects</a:t>
            </a:r>
          </a:p>
          <a:p>
            <a:r>
              <a:rPr lang="en-US" sz="3200" dirty="0" smtClean="0"/>
              <a:t>Variables assigned with non-primitive values are given</a:t>
            </a:r>
            <a:br>
              <a:rPr lang="en-US" sz="3200" dirty="0" smtClean="0"/>
            </a:br>
            <a:r>
              <a:rPr lang="en-US" sz="3200" dirty="0" smtClean="0"/>
              <a:t>a </a:t>
            </a:r>
            <a:r>
              <a:rPr lang="en-US" sz="3200" b="1" dirty="0" smtClean="0">
                <a:solidFill>
                  <a:schemeClr val="bg1"/>
                </a:solidFill>
              </a:rPr>
              <a:t>reference</a:t>
            </a:r>
            <a:r>
              <a:rPr lang="en-US" sz="3200" dirty="0" smtClean="0"/>
              <a:t> to the memory address with that value</a:t>
            </a:r>
            <a:endParaRPr lang="en-US" sz="3200" dirty="0"/>
          </a:p>
          <a:p>
            <a:r>
              <a:rPr lang="en-US" sz="3200" dirty="0" smtClean="0"/>
              <a:t>Many variables </a:t>
            </a:r>
            <a:r>
              <a:rPr lang="en-US" sz="3200" dirty="0"/>
              <a:t>can </a:t>
            </a:r>
            <a:r>
              <a:rPr lang="en-US" sz="3200" b="1" dirty="0">
                <a:solidFill>
                  <a:schemeClr val="bg1"/>
                </a:solidFill>
              </a:rPr>
              <a:t>reference</a:t>
            </a:r>
            <a:r>
              <a:rPr lang="en-US" sz="3200" dirty="0"/>
              <a:t> the </a:t>
            </a:r>
            <a:r>
              <a:rPr lang="en-US" sz="3200" b="1" dirty="0">
                <a:solidFill>
                  <a:schemeClr val="bg1"/>
                </a:solidFill>
              </a:rPr>
              <a:t>same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object</a:t>
            </a:r>
            <a:endParaRPr lang="en-US" sz="3200" dirty="0"/>
          </a:p>
          <a:p>
            <a:pPr lvl="1"/>
            <a:r>
              <a:rPr lang="en-US" dirty="0"/>
              <a:t>Operations on </a:t>
            </a:r>
            <a:r>
              <a:rPr lang="en-US" dirty="0" smtClean="0"/>
              <a:t>any variable modify </a:t>
            </a:r>
            <a:r>
              <a:rPr lang="en-US" dirty="0"/>
              <a:t>the same data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11" t="29726" r="-830"/>
          <a:stretch/>
        </p:blipFill>
        <p:spPr>
          <a:xfrm>
            <a:off x="4527793" y="5051220"/>
            <a:ext cx="3343999" cy="165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36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#tech</a:t>
            </a:r>
            <a:r>
              <a:rPr lang="en-GB" sz="9600" b="1" dirty="0"/>
              <a:t>-</a:t>
            </a:r>
            <a:r>
              <a:rPr lang="en-US" sz="9600" b="1" dirty="0"/>
              <a:t>fund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08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Type </a:t>
            </a:r>
            <a:r>
              <a:rPr lang="en-US" dirty="0"/>
              <a:t>E</a:t>
            </a:r>
            <a:r>
              <a:rPr lang="en-US" dirty="0" smtClean="0"/>
              <a:t>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60215" y="1367552"/>
            <a:ext cx="8324625" cy="53384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defPPr>
              <a:defRPr lang="en-US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latin typeface="Consolas" panose="020B06090202040302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function </a:t>
            </a:r>
            <a:r>
              <a:rPr lang="en-US" dirty="0" smtClean="0"/>
              <a:t>test() {</a:t>
            </a:r>
            <a:endParaRPr lang="en-US" dirty="0"/>
          </a:p>
          <a:p>
            <a:r>
              <a:rPr lang="en-US" dirty="0"/>
              <a:t>    let person = </a:t>
            </a:r>
            <a:r>
              <a:rPr lang="en-US" dirty="0" smtClean="0"/>
              <a:t>{ name</a:t>
            </a:r>
            <a:r>
              <a:rPr lang="en-US" dirty="0"/>
              <a:t>: 'Peter</a:t>
            </a:r>
            <a:r>
              <a:rPr lang="en-US" dirty="0" smtClean="0"/>
              <a:t>' };</a:t>
            </a:r>
            <a:endParaRPr lang="en-US" dirty="0"/>
          </a:p>
          <a:p>
            <a:r>
              <a:rPr lang="en-US" dirty="0"/>
              <a:t>    let obj = </a:t>
            </a:r>
            <a:r>
              <a:rPr lang="en-US" dirty="0" smtClean="0"/>
              <a:t>person;</a:t>
            </a:r>
            <a:endParaRPr lang="en-US" dirty="0"/>
          </a:p>
          <a:p>
            <a:r>
              <a:rPr lang="en-US" dirty="0"/>
              <a:t>    console.log(person.name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/>
              <a:t>    changeName</a:t>
            </a:r>
            <a:r>
              <a:rPr lang="en-US" dirty="0" smtClean="0"/>
              <a:t>(</a:t>
            </a:r>
            <a:r>
              <a:rPr lang="en-US" dirty="0"/>
              <a:t>'object</a:t>
            </a:r>
            <a:r>
              <a:rPr lang="en-US" dirty="0" smtClean="0"/>
              <a:t>', </a:t>
            </a:r>
            <a:r>
              <a:rPr lang="en-US" dirty="0" err="1" smtClean="0">
                <a:solidFill>
                  <a:schemeClr val="bg1"/>
                </a:solidFill>
              </a:rPr>
              <a:t>obj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/>
              <a:t>    console.log(person.name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function </a:t>
            </a:r>
            <a:r>
              <a:rPr lang="en-US" dirty="0" smtClean="0"/>
              <a:t>changeName(name, </a:t>
            </a:r>
            <a:r>
              <a:rPr lang="en-US" dirty="0" err="1"/>
              <a:t>obj</a:t>
            </a:r>
            <a:r>
              <a:rPr lang="en-US" dirty="0" smtClean="0"/>
              <a:t>){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obj.name = name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  <a:endParaRPr lang="en-US" altLang="bg-BG" dirty="0"/>
          </a:p>
        </p:txBody>
      </p:sp>
      <p:sp>
        <p:nvSpPr>
          <p:cNvPr id="9" name="Speech Bubble: Rectangle with Corners Rounded 5">
            <a:extLst>
              <a:ext uri="{FF2B5EF4-FFF2-40B4-BE49-F238E27FC236}">
                <a16:creationId xmlns:a16="http://schemas.microsoft.com/office/drawing/2014/main" xmlns="" id="{4C313026-C7BF-4E91-9C7A-F95C3BB1ED7A}"/>
              </a:ext>
            </a:extLst>
          </p:cNvPr>
          <p:cNvSpPr/>
          <p:nvPr/>
        </p:nvSpPr>
        <p:spPr bwMode="auto">
          <a:xfrm>
            <a:off x="8156401" y="2228907"/>
            <a:ext cx="2803978" cy="1306581"/>
          </a:xfrm>
          <a:prstGeom prst="wedgeRoundRectCallout">
            <a:avLst>
              <a:gd name="adj1" fmla="val -92489"/>
              <a:gd name="adj2" fmla="val 438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 is passed to the function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peech Bubble: Rectangle with Corners Rounded 5">
            <a:extLst>
              <a:ext uri="{FF2B5EF4-FFF2-40B4-BE49-F238E27FC236}">
                <a16:creationId xmlns:a16="http://schemas.microsoft.com/office/drawing/2014/main" xmlns="" id="{4C313026-C7BF-4E91-9C7A-F95C3BB1ED7A}"/>
              </a:ext>
            </a:extLst>
          </p:cNvPr>
          <p:cNvSpPr/>
          <p:nvPr/>
        </p:nvSpPr>
        <p:spPr bwMode="auto">
          <a:xfrm>
            <a:off x="6867939" y="5148470"/>
            <a:ext cx="5056281" cy="1403148"/>
          </a:xfrm>
          <a:prstGeom prst="wedgeRoundRectCallout">
            <a:avLst>
              <a:gd name="adj1" fmla="val 5546"/>
              <a:gd name="adj2" fmla="val 196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function is accessing the object directly, there is no need of return.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452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Reference vs Value Example: Value Types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408769" y="1442603"/>
            <a:ext cx="7124195" cy="49578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defPPr>
              <a:defRPr lang="en-US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latin typeface="Consolas" panose="020B06090202040302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f</a:t>
            </a:r>
            <a:r>
              <a:rPr lang="en-US" dirty="0" smtClean="0"/>
              <a:t>unction solve(){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let </a:t>
            </a:r>
            <a:r>
              <a:rPr lang="en-US" dirty="0"/>
              <a:t>num = 5;</a:t>
            </a:r>
          </a:p>
          <a:p>
            <a:r>
              <a:rPr lang="en-US" dirty="0"/>
              <a:t>  </a:t>
            </a:r>
            <a:r>
              <a:rPr lang="en-US" dirty="0" smtClean="0">
                <a:solidFill>
                  <a:schemeClr val="bg1"/>
                </a:solidFill>
              </a:rPr>
              <a:t>increment</a:t>
            </a:r>
            <a:r>
              <a:rPr lang="en-US" dirty="0" smtClean="0"/>
              <a:t>(num</a:t>
            </a:r>
            <a:r>
              <a:rPr lang="en-US" dirty="0"/>
              <a:t>, 15);</a:t>
            </a:r>
          </a:p>
          <a:p>
            <a:r>
              <a:rPr lang="en-US" dirty="0"/>
              <a:t>  </a:t>
            </a:r>
            <a:r>
              <a:rPr lang="en-US" dirty="0" smtClean="0"/>
              <a:t>console.log(num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smtClean="0"/>
              <a:t>function increment(</a:t>
            </a:r>
            <a:r>
              <a:rPr lang="en-US" dirty="0" smtClean="0">
                <a:solidFill>
                  <a:schemeClr val="bg1"/>
                </a:solidFill>
              </a:rPr>
              <a:t>num</a:t>
            </a:r>
            <a:r>
              <a:rPr lang="en-US" dirty="0"/>
              <a:t>, </a:t>
            </a:r>
            <a:r>
              <a:rPr lang="en-US" dirty="0" smtClean="0"/>
              <a:t>value){</a:t>
            </a:r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  num </a:t>
            </a:r>
            <a:r>
              <a:rPr lang="en-US" dirty="0"/>
              <a:t>+= value;</a:t>
            </a:r>
          </a:p>
          <a:p>
            <a:r>
              <a:rPr lang="en-US" dirty="0"/>
              <a:t>}</a:t>
            </a:r>
          </a:p>
        </p:txBody>
      </p:sp>
      <p:sp>
        <p:nvSpPr>
          <p:cNvPr id="13" name="AutoShape 24"/>
          <p:cNvSpPr>
            <a:spLocks noChangeArrowheads="1"/>
          </p:cNvSpPr>
          <p:nvPr/>
        </p:nvSpPr>
        <p:spPr bwMode="auto">
          <a:xfrm>
            <a:off x="4943428" y="2079008"/>
            <a:ext cx="2133600" cy="762000"/>
          </a:xfrm>
          <a:prstGeom prst="wedgeRoundRectCallout">
            <a:avLst>
              <a:gd name="adj1" fmla="val -75011"/>
              <a:gd name="adj2" fmla="val 709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 </a:t>
            </a:r>
            <a:r>
              <a:rPr lang="en-US" sz="28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19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Reference vs Value Example: Reference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36396" y="1439328"/>
            <a:ext cx="8489571" cy="49578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defPPr>
              <a:defRPr lang="en-US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latin typeface="Consolas" panose="020B06090202040302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function solve</a:t>
            </a:r>
            <a:r>
              <a:rPr lang="en-US" dirty="0" smtClean="0"/>
              <a:t>(){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let nums </a:t>
            </a:r>
            <a:r>
              <a:rPr lang="en-US" dirty="0"/>
              <a:t>= </a:t>
            </a:r>
            <a:r>
              <a:rPr lang="en-US" dirty="0" smtClean="0"/>
              <a:t>[ </a:t>
            </a:r>
            <a:r>
              <a:rPr lang="en-US" dirty="0"/>
              <a:t>5 </a:t>
            </a:r>
            <a:r>
              <a:rPr lang="en-US" dirty="0" smtClean="0"/>
              <a:t>];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>
                <a:solidFill>
                  <a:schemeClr val="bg1"/>
                </a:solidFill>
              </a:rPr>
              <a:t>increment</a:t>
            </a:r>
            <a:r>
              <a:rPr lang="en-US" dirty="0" smtClean="0"/>
              <a:t>(</a:t>
            </a:r>
            <a:r>
              <a:rPr lang="en-US" dirty="0" err="1" smtClean="0"/>
              <a:t>nums</a:t>
            </a:r>
            <a:r>
              <a:rPr lang="en-US" dirty="0"/>
              <a:t>, 15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console.log(</a:t>
            </a:r>
            <a:r>
              <a:rPr lang="en-US" dirty="0" err="1" smtClean="0">
                <a:solidFill>
                  <a:schemeClr val="bg1"/>
                </a:solidFill>
              </a:rPr>
              <a:t>nums</a:t>
            </a:r>
            <a:r>
              <a:rPr lang="en-US" dirty="0" smtClean="0">
                <a:solidFill>
                  <a:schemeClr val="bg1"/>
                </a:solidFill>
              </a:rPr>
              <a:t>[0]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f</a:t>
            </a:r>
            <a:r>
              <a:rPr lang="en-US" dirty="0" smtClean="0"/>
              <a:t>unction increment(</a:t>
            </a:r>
            <a:r>
              <a:rPr lang="en-US" dirty="0" err="1" smtClean="0"/>
              <a:t>nums</a:t>
            </a:r>
            <a:r>
              <a:rPr lang="en-US" dirty="0" smtClean="0"/>
              <a:t>, value){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nums[0]</a:t>
            </a:r>
            <a:r>
              <a:rPr lang="en-US" dirty="0"/>
              <a:t> += value;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5448330" y="1901964"/>
            <a:ext cx="2133600" cy="762000"/>
          </a:xfrm>
          <a:prstGeom prst="wedgeRoundRectCallout">
            <a:avLst>
              <a:gd name="adj1" fmla="val -74971"/>
              <a:gd name="adj2" fmla="val 699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 </a:t>
            </a:r>
            <a:r>
              <a:rPr lang="en-US" sz="28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20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615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Object Models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C90832F-8721-48CD-8A17-1D3D926CFC27}"/>
              </a:ext>
            </a:extLst>
          </p:cNvPr>
          <p:cNvSpPr/>
          <p:nvPr/>
        </p:nvSpPr>
        <p:spPr>
          <a:xfrm>
            <a:off x="5033850" y="2052935"/>
            <a:ext cx="212429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classes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Extensible program-code-template for creating   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Provides </a:t>
            </a:r>
            <a:r>
              <a:rPr lang="en-US" b="1" dirty="0">
                <a:solidFill>
                  <a:schemeClr val="bg1"/>
                </a:solidFill>
              </a:rPr>
              <a:t>initial values </a:t>
            </a:r>
            <a:r>
              <a:rPr lang="en-US" dirty="0"/>
              <a:t>for the state of an object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An object created by the class pattern is called an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instance </a:t>
            </a:r>
            <a:r>
              <a:rPr lang="en-US" dirty="0"/>
              <a:t>of that class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A class has a </a:t>
            </a:r>
            <a:r>
              <a:rPr lang="en-US" b="1" dirty="0">
                <a:solidFill>
                  <a:schemeClr val="bg1"/>
                </a:solidFill>
              </a:rPr>
              <a:t>constructor </a:t>
            </a:r>
            <a:r>
              <a:rPr lang="en-US" dirty="0"/>
              <a:t>- subroutine called to create an object. It prepares the new object for use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Declaring a class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Declaration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11631" y="3325930"/>
            <a:ext cx="4663126" cy="2354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class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Student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800" b="1" noProof="1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constructor</a:t>
            </a:r>
            <a:r>
              <a:rPr lang="en-US" sz="28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(name)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    this.name = name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 }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7" name="Speech Bubble: Rectangle with Corners Rounded 5">
            <a:extLst>
              <a:ext uri="{FF2B5EF4-FFF2-40B4-BE49-F238E27FC236}">
                <a16:creationId xmlns:a16="http://schemas.microsoft.com/office/drawing/2014/main" xmlns="" id="{4C313026-C7BF-4E91-9C7A-F95C3BB1ED7A}"/>
              </a:ext>
            </a:extLst>
          </p:cNvPr>
          <p:cNvSpPr/>
          <p:nvPr/>
        </p:nvSpPr>
        <p:spPr bwMode="auto">
          <a:xfrm>
            <a:off x="382136" y="1825812"/>
            <a:ext cx="7492621" cy="1055385"/>
          </a:xfrm>
          <a:prstGeom prst="wedgeRoundRectCallout">
            <a:avLst>
              <a:gd name="adj1" fmla="val 17406"/>
              <a:gd name="adj2" fmla="val 727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declare a class we use the 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 with the name of the class.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peech Bubble: Rectangle with Corners Rounded 5">
            <a:extLst>
              <a:ext uri="{FF2B5EF4-FFF2-40B4-BE49-F238E27FC236}">
                <a16:creationId xmlns:a16="http://schemas.microsoft.com/office/drawing/2014/main" xmlns="" id="{4C313026-C7BF-4E91-9C7A-F95C3BB1ED7A}"/>
              </a:ext>
            </a:extLst>
          </p:cNvPr>
          <p:cNvSpPr/>
          <p:nvPr/>
        </p:nvSpPr>
        <p:spPr bwMode="auto">
          <a:xfrm>
            <a:off x="8270544" y="2881197"/>
            <a:ext cx="3724690" cy="2150257"/>
          </a:xfrm>
          <a:prstGeom prst="wedgeRoundRectCallout">
            <a:avLst>
              <a:gd name="adj1" fmla="val -57365"/>
              <a:gd name="adj2" fmla="val 199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constructor</a:t>
            </a:r>
            <a:r>
              <a:rPr 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special method for creating and initializing an object</a:t>
            </a:r>
            <a:r>
              <a:rPr lang="en-US" dirty="0"/>
              <a:t> 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706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/>
              <a:t>Creating a class: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400" dirty="0" smtClean="0"/>
          </a:p>
          <a:p>
            <a:r>
              <a:rPr lang="en-US" sz="2800" dirty="0" smtClean="0"/>
              <a:t>Creating an instance of the class: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Example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7051" y="1852623"/>
            <a:ext cx="5775638" cy="27861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class Student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constructor(name, grade)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this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.name = name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this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.grade = grade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B1D2B18-611B-4484-845E-2D7A7CAF3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051" y="5666737"/>
            <a:ext cx="8095756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let student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new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Student('Peter', 5.50)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3091BD54-01EC-461F-A1E6-4B7AB69BE1E1}"/>
              </a:ext>
            </a:extLst>
          </p:cNvPr>
          <p:cNvSpPr/>
          <p:nvPr/>
        </p:nvSpPr>
        <p:spPr bwMode="auto">
          <a:xfrm>
            <a:off x="7177328" y="2243105"/>
            <a:ext cx="4136530" cy="2005181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keyword is used to set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property of the objects to a given 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349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Classes can also have functions as property, called methods: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in a </a:t>
            </a:r>
            <a:r>
              <a:rPr lang="en-US" dirty="0"/>
              <a:t>C</a:t>
            </a:r>
            <a:r>
              <a:rPr lang="en-US" dirty="0" smtClean="0"/>
              <a:t>lass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xmlns="" id="{C94F233D-5467-41C2-9403-9A94DA03BD9D}"/>
              </a:ext>
            </a:extLst>
          </p:cNvPr>
          <p:cNvSpPr/>
          <p:nvPr/>
        </p:nvSpPr>
        <p:spPr bwMode="auto">
          <a:xfrm>
            <a:off x="7333646" y="3538848"/>
            <a:ext cx="3896751" cy="1322363"/>
          </a:xfrm>
          <a:prstGeom prst="wedgeRoundRectCallout">
            <a:avLst>
              <a:gd name="adj1" fmla="val -47909"/>
              <a:gd name="adj2" fmla="val 284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access the 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a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regular property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33659" y="1902093"/>
            <a:ext cx="5721886" cy="4595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class Dog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constructor()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this.speak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=&gt;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  console.log('Woof')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}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  <a:p>
            <a:pPr latinLnBrk="1">
              <a:lnSpc>
                <a:spcPct val="105000"/>
              </a:lnSpc>
            </a:pP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let dog = new Dog()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dog.speak()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//Woof</a:t>
            </a:r>
          </a:p>
        </p:txBody>
      </p:sp>
    </p:spTree>
    <p:extLst>
      <p:ext uri="{BB962C8B-B14F-4D97-AF65-F5344CB8AC3E}">
        <p14:creationId xmlns:p14="http://schemas.microsoft.com/office/powerpoint/2010/main" val="186827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66187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Write a function that receives </a:t>
            </a:r>
            <a:r>
              <a:rPr lang="en-US" sz="2800" b="1" dirty="0" smtClean="0">
                <a:solidFill>
                  <a:schemeClr val="bg1"/>
                </a:solidFill>
              </a:rPr>
              <a:t>array of strings </a:t>
            </a:r>
            <a:r>
              <a:rPr lang="en-US" sz="2800" dirty="0" smtClean="0"/>
              <a:t>in the following format:</a:t>
            </a:r>
            <a:br>
              <a:rPr lang="en-US" sz="2800" dirty="0" smtClean="0"/>
            </a:br>
            <a:r>
              <a:rPr lang="en-US" sz="2800" dirty="0" smtClean="0"/>
              <a:t>'{cat name} {age}'</a:t>
            </a:r>
          </a:p>
          <a:p>
            <a:r>
              <a:rPr lang="en-US" sz="2800" dirty="0" smtClean="0"/>
              <a:t>Create a Cat class that receives the </a:t>
            </a:r>
            <a:r>
              <a:rPr lang="en-US" sz="2800" b="1" dirty="0" smtClean="0">
                <a:solidFill>
                  <a:schemeClr val="bg1"/>
                </a:solidFill>
              </a:rPr>
              <a:t>name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/>
              <a:t>and the </a:t>
            </a:r>
            <a:r>
              <a:rPr lang="en-US" sz="2800" b="1" dirty="0" smtClean="0">
                <a:solidFill>
                  <a:schemeClr val="bg1"/>
                </a:solidFill>
              </a:rPr>
              <a:t>age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/>
              <a:t>parsed from the input</a:t>
            </a:r>
          </a:p>
          <a:p>
            <a:r>
              <a:rPr lang="en-US" sz="2800" dirty="0" smtClean="0"/>
              <a:t>It should also have a function named "</a:t>
            </a:r>
            <a:r>
              <a:rPr lang="en-US" sz="2800" b="1" dirty="0" smtClean="0">
                <a:solidFill>
                  <a:schemeClr val="bg1"/>
                </a:solidFill>
              </a:rPr>
              <a:t>meow</a:t>
            </a:r>
            <a:r>
              <a:rPr lang="en-US" sz="2800" dirty="0" smtClean="0"/>
              <a:t>" that will print </a:t>
            </a:r>
            <a:br>
              <a:rPr lang="en-US" sz="2800" dirty="0" smtClean="0"/>
            </a:br>
            <a:r>
              <a:rPr lang="en-US" sz="2800" dirty="0" smtClean="0"/>
              <a:t>"{cat name}, age {age} says Meow" on the console</a:t>
            </a:r>
          </a:p>
          <a:p>
            <a:r>
              <a:rPr lang="en-US" sz="2800" dirty="0" smtClean="0"/>
              <a:t>For each of the strings provided you must create a cat object.</a:t>
            </a:r>
            <a:endParaRPr lang="bg-BG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Problem: Cat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9FDA9DD0-A626-4F05-85E8-E04A69173A55}"/>
              </a:ext>
            </a:extLst>
          </p:cNvPr>
          <p:cNvGrpSpPr/>
          <p:nvPr/>
        </p:nvGrpSpPr>
        <p:grpSpPr>
          <a:xfrm>
            <a:off x="820125" y="4730336"/>
            <a:ext cx="8084586" cy="1610011"/>
            <a:chOff x="3475183" y="3544446"/>
            <a:chExt cx="7392187" cy="1610011"/>
          </a:xfrm>
        </p:grpSpPr>
        <p:sp>
          <p:nvSpPr>
            <p:cNvPr id="25" name="Text Placeholder 3">
              <a:extLst>
                <a:ext uri="{FF2B5EF4-FFF2-40B4-BE49-F238E27FC236}">
                  <a16:creationId xmlns:a16="http://schemas.microsoft.com/office/drawing/2014/main" xmlns="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3475183" y="4188637"/>
              <a:ext cx="3647057" cy="96582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fontAlgn="t"/>
              <a:r>
                <a:rPr lang="en-US" b="0" dirty="0" smtClean="0"/>
                <a:t>['Mellow 2','Tom 5']</a:t>
              </a:r>
              <a:endParaRPr lang="en-US" b="0" dirty="0"/>
            </a:p>
          </p:txBody>
        </p:sp>
        <p:sp>
          <p:nvSpPr>
            <p:cNvPr id="26" name="Text Placeholder 3">
              <a:extLst>
                <a:ext uri="{FF2B5EF4-FFF2-40B4-BE49-F238E27FC236}">
                  <a16:creationId xmlns:a16="http://schemas.microsoft.com/office/drawing/2014/main" xmlns="" id="{5AF5AFF1-EC34-4409-9432-4637298D0362}"/>
                </a:ext>
              </a:extLst>
            </p:cNvPr>
            <p:cNvSpPr txBox="1">
              <a:spLocks/>
            </p:cNvSpPr>
            <p:nvPr/>
          </p:nvSpPr>
          <p:spPr>
            <a:xfrm>
              <a:off x="3475183" y="3544446"/>
              <a:ext cx="3647057" cy="648997"/>
            </a:xfrm>
            <a:prstGeom prst="rect">
              <a:avLst/>
            </a:prstGeom>
            <a:solidFill>
              <a:schemeClr val="accent6">
                <a:lumMod val="75000"/>
                <a:alpha val="50196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108000" rIns="108000" bIns="108000">
              <a:spAutoFit/>
            </a:bodyPr>
            <a:lstStyle>
              <a:defPPr>
                <a:defRPr lang="ko-KR"/>
              </a:defPPr>
              <a:lvl1pPr indent="0" algn="ctr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defTabSz="1218072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2800" dirty="0"/>
                <a:t>Input</a:t>
              </a:r>
              <a:endParaRPr lang="bg-BG" sz="2800" dirty="0"/>
            </a:p>
          </p:txBody>
        </p:sp>
        <p:sp>
          <p:nvSpPr>
            <p:cNvPr id="27" name="Text Placeholder 3">
              <a:extLst>
                <a:ext uri="{FF2B5EF4-FFF2-40B4-BE49-F238E27FC236}">
                  <a16:creationId xmlns:a16="http://schemas.microsoft.com/office/drawing/2014/main" xmlns="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7122241" y="4193443"/>
              <a:ext cx="3745129" cy="9610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b="0" dirty="0" smtClean="0">
                  <a:solidFill>
                    <a:schemeClr val="dk1"/>
                  </a:solidFill>
                </a:rPr>
                <a:t>Mellow, </a:t>
              </a:r>
              <a:r>
                <a:rPr lang="en-US" sz="2398" b="0" dirty="0">
                  <a:solidFill>
                    <a:schemeClr val="dk1"/>
                  </a:solidFill>
                </a:rPr>
                <a:t>age 2</a:t>
              </a:r>
              <a:r>
                <a:rPr lang="en-US" sz="2398" b="0" dirty="0" smtClean="0">
                  <a:solidFill>
                    <a:schemeClr val="dk1"/>
                  </a:solidFill>
                </a:rPr>
                <a:t> </a:t>
              </a:r>
              <a:r>
                <a:rPr lang="en-US" sz="2398" b="0" dirty="0">
                  <a:solidFill>
                    <a:schemeClr val="dk1"/>
                  </a:solidFill>
                </a:rPr>
                <a:t>says </a:t>
              </a:r>
              <a:r>
                <a:rPr lang="en-US" sz="2398" b="0" dirty="0" smtClean="0">
                  <a:solidFill>
                    <a:schemeClr val="dk1"/>
                  </a:solidFill>
                </a:rPr>
                <a:t>Meow</a:t>
              </a:r>
            </a:p>
            <a:p>
              <a:r>
                <a:rPr lang="en-US" sz="2398" b="0" dirty="0">
                  <a:solidFill>
                    <a:schemeClr val="dk1"/>
                  </a:solidFill>
                </a:rPr>
                <a:t>Tom, age 5 says Meow</a:t>
              </a:r>
            </a:p>
            <a:p>
              <a:endParaRPr lang="en-US" sz="2398" b="0" dirty="0">
                <a:solidFill>
                  <a:schemeClr val="dk1"/>
                </a:solidFill>
              </a:endParaRPr>
            </a:p>
            <a:p>
              <a:endParaRPr lang="en-US" sz="2398" b="0" dirty="0">
                <a:solidFill>
                  <a:schemeClr val="dk1"/>
                </a:solidFill>
              </a:endParaRPr>
            </a:p>
            <a:p>
              <a:endParaRPr lang="bg-BG" b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Text Placeholder 3">
              <a:extLst>
                <a:ext uri="{FF2B5EF4-FFF2-40B4-BE49-F238E27FC236}">
                  <a16:creationId xmlns:a16="http://schemas.microsoft.com/office/drawing/2014/main" xmlns="" id="{FDB04F25-678F-4E52-B237-7B79708C7C24}"/>
                </a:ext>
              </a:extLst>
            </p:cNvPr>
            <p:cNvSpPr txBox="1">
              <a:spLocks/>
            </p:cNvSpPr>
            <p:nvPr/>
          </p:nvSpPr>
          <p:spPr>
            <a:xfrm>
              <a:off x="7122241" y="3545443"/>
              <a:ext cx="3745129" cy="648000"/>
            </a:xfrm>
            <a:prstGeom prst="rect">
              <a:avLst/>
            </a:prstGeom>
            <a:solidFill>
              <a:schemeClr val="accent6">
                <a:lumMod val="75000"/>
                <a:alpha val="50196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108000" rIns="108000" bIns="108000">
              <a:spAutoFit/>
            </a:bodyPr>
            <a:lstStyle>
              <a:defPPr>
                <a:defRPr lang="ko-KR"/>
              </a:defPPr>
              <a:lvl1pPr indent="0" algn="ctr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defTabSz="1218072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2800" dirty="0"/>
                <a:t>Output</a:t>
              </a:r>
              <a:endParaRPr lang="bg-BG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1616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57" y="1248573"/>
            <a:ext cx="11741064" cy="547290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Create a Cat class</a:t>
            </a:r>
          </a:p>
          <a:p>
            <a:r>
              <a:rPr lang="en-US" sz="3000" dirty="0" smtClean="0"/>
              <a:t>Set properties name and age</a:t>
            </a:r>
          </a:p>
          <a:p>
            <a:r>
              <a:rPr lang="en-US" sz="3000" dirty="0" smtClean="0"/>
              <a:t>Set property 'meow' to be a function that prints the result</a:t>
            </a:r>
          </a:p>
          <a:p>
            <a:r>
              <a:rPr lang="en-US" sz="3000" dirty="0" smtClean="0"/>
              <a:t>Parse the input data </a:t>
            </a:r>
          </a:p>
          <a:p>
            <a:r>
              <a:rPr lang="en-US" sz="3000" dirty="0" smtClean="0"/>
              <a:t>Create all objects using class constructor and the parsed input data and </a:t>
            </a:r>
            <a:br>
              <a:rPr lang="en-US" sz="3000" dirty="0" smtClean="0"/>
            </a:br>
            <a:r>
              <a:rPr lang="en-US" sz="3000" dirty="0" smtClean="0"/>
              <a:t> store them in an array</a:t>
            </a:r>
          </a:p>
          <a:p>
            <a:r>
              <a:rPr lang="en-US" sz="3000" dirty="0" smtClean="0"/>
              <a:t>Loop through the array using for…of cycle and invoke .meow() method</a:t>
            </a:r>
          </a:p>
          <a:p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Tips: </a:t>
            </a:r>
            <a:r>
              <a:rPr lang="en-US" dirty="0"/>
              <a:t>Cat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37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Definition, Properties and Methods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9D8683D-9E0F-41DB-9E26-615CC5C87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228" y="1479207"/>
            <a:ext cx="2483544" cy="248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/>
              <a:t>Cat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AA06AEF-4104-4507-B234-EE80A2CC2FC8}"/>
              </a:ext>
            </a:extLst>
          </p:cNvPr>
          <p:cNvSpPr txBox="1"/>
          <p:nvPr/>
        </p:nvSpPr>
        <p:spPr>
          <a:xfrm>
            <a:off x="190405" y="1208915"/>
            <a:ext cx="11226552" cy="49721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function solve(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arr</a:t>
            </a:r>
            <a:r>
              <a:rPr lang="bg-BG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){</a:t>
            </a:r>
            <a:br>
              <a:rPr lang="bg-BG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8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//TODO:</a:t>
            </a:r>
            <a:r>
              <a:rPr lang="en-US" altLang="bg-BG" sz="2800" b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8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create the </a:t>
            </a:r>
            <a:r>
              <a:rPr lang="en-US" altLang="bg-BG" sz="2800" b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Cat </a:t>
            </a:r>
            <a:r>
              <a:rPr lang="en-US" altLang="bg-BG" sz="28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class</a:t>
            </a:r>
            <a:endParaRPr lang="en-US" altLang="bg-BG" sz="2800" b="1" dirty="0">
              <a:solidFill>
                <a:schemeClr val="accent2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let cats = [];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for(let 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i = 0; i &lt; arr.length; i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++){</a:t>
            </a:r>
            <a:b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  let </a:t>
            </a:r>
            <a:r>
              <a:rPr lang="en-US" altLang="bg-BG" sz="28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catData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altLang="bg-BG" sz="28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arr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altLang="bg-BG" sz="28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].split(' 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');	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let [name, age] 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[catData[0], </a:t>
            </a:r>
            <a:r>
              <a:rPr lang="en-US" altLang="bg-BG" sz="28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catData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[1]];</a:t>
            </a:r>
            <a:b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bg-BG" sz="28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cats.push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(new 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Cat(name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, age));</a:t>
            </a:r>
            <a:endParaRPr lang="en-US" altLang="bg-BG" sz="2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bg-BG" altLang="bg-BG" sz="28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//TODO</a:t>
            </a:r>
            <a:r>
              <a:rPr lang="en-US" altLang="bg-BG" sz="28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iterate through cats[] and invoke .meow()</a:t>
            </a:r>
            <a:br>
              <a:rPr lang="en-US" altLang="bg-BG" sz="28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   using for…of loop</a:t>
            </a:r>
            <a:endParaRPr lang="en-US" altLang="bg-BG" sz="2800" b="1" dirty="0">
              <a:solidFill>
                <a:schemeClr val="accent2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xmlns="" id="{8CDD8CC9-E751-4382-AC32-D4404C67023E}"/>
              </a:ext>
            </a:extLst>
          </p:cNvPr>
          <p:cNvSpPr txBox="1"/>
          <p:nvPr/>
        </p:nvSpPr>
        <p:spPr>
          <a:xfrm>
            <a:off x="636344" y="632136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here: </a:t>
            </a:r>
            <a:r>
              <a:rPr lang="en-US" sz="2000" dirty="0" smtClean="0">
                <a:solidFill>
                  <a:srgbClr val="234465"/>
                </a:solidFill>
                <a:hlinkClick r:id="rId3"/>
              </a:rPr>
              <a:t>https://judge.softuni.bg/Contests/1323</a:t>
            </a:r>
            <a:endParaRPr lang="en-US" sz="2000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24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346655" y="1571079"/>
            <a:ext cx="8478992" cy="5149867"/>
            <a:chOff x="540767" y="1648147"/>
            <a:chExt cx="3731031" cy="4726200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540767" y="1648147"/>
              <a:ext cx="3731031" cy="4726200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4514" y="1853420"/>
            <a:ext cx="7744931" cy="4773612"/>
          </a:xfrm>
        </p:spPr>
        <p:txBody>
          <a:bodyPr>
            <a:normAutofit fontScale="92500"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bg2"/>
              </a:buClr>
            </a:pPr>
            <a:r>
              <a:rPr lang="en-US" dirty="0"/>
              <a:t>Objects hold </a:t>
            </a:r>
            <a:r>
              <a:rPr lang="en-US" b="1" dirty="0">
                <a:solidFill>
                  <a:schemeClr val="bg1"/>
                </a:solidFill>
              </a:rPr>
              <a:t>key-value pairs</a:t>
            </a:r>
          </a:p>
          <a:p>
            <a:pPr lvl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Access key and value </a:t>
            </a:r>
            <a:r>
              <a:rPr lang="en-US" b="1" dirty="0">
                <a:solidFill>
                  <a:schemeClr val="bg1"/>
                </a:solidFill>
              </a:rPr>
              <a:t>by index </a:t>
            </a:r>
            <a:r>
              <a:rPr lang="en-US" dirty="0">
                <a:solidFill>
                  <a:schemeClr val="bg2"/>
                </a:solidFill>
              </a:rPr>
              <a:t>in loops</a:t>
            </a:r>
          </a:p>
          <a:p>
            <a:pPr lvl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Access value with </a:t>
            </a:r>
            <a:r>
              <a:rPr lang="en-US" b="1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bg2"/>
                </a:solidFill>
              </a:rPr>
              <a:t>'key name'</a:t>
            </a:r>
            <a:r>
              <a:rPr lang="en-US" b="1" dirty="0">
                <a:solidFill>
                  <a:schemeClr val="bg1"/>
                </a:solidFill>
              </a:rPr>
              <a:t>]</a:t>
            </a:r>
          </a:p>
          <a:p>
            <a:pPr lvl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Access value with </a:t>
            </a:r>
            <a:r>
              <a:rPr lang="en-US" dirty="0" err="1">
                <a:solidFill>
                  <a:schemeClr val="bg2"/>
                </a:solidFill>
              </a:rPr>
              <a:t>obj.key</a:t>
            </a:r>
            <a:endParaRPr lang="en-US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r>
              <a:rPr lang="en-US" dirty="0"/>
              <a:t>Use Object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b="1" dirty="0"/>
              <a:t> </a:t>
            </a:r>
            <a:r>
              <a:rPr lang="en-US" dirty="0"/>
              <a:t>such as:</a:t>
            </a:r>
          </a:p>
          <a:p>
            <a:pPr lvl="1"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Object.keys</a:t>
            </a:r>
          </a:p>
          <a:p>
            <a:pPr lvl="1"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Object.values</a:t>
            </a:r>
          </a:p>
          <a:p>
            <a:pPr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Parse</a:t>
            </a:r>
            <a:r>
              <a:rPr lang="en-US" b="1" dirty="0"/>
              <a:t>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b="1" dirty="0" err="1">
                <a:solidFill>
                  <a:schemeClr val="bg1"/>
                </a:solidFill>
              </a:rPr>
              <a:t>stringify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objects in </a:t>
            </a:r>
            <a:r>
              <a:rPr lang="en-US" b="1" dirty="0">
                <a:solidFill>
                  <a:schemeClr val="bg1"/>
                </a:solidFill>
              </a:rPr>
              <a:t>JSON </a:t>
            </a:r>
            <a:r>
              <a:rPr lang="en-US" dirty="0"/>
              <a:t>formats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-73530" y="6494462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hlinkClick r:id="rId3"/>
              </a:rPr>
              <a:t>https://softuni.bg/courses/technology-fundamentals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52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4387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3155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6263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31008" y="2067925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20397" y="4064377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6115" y="2067925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60782" y="2067925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31009" y="4064377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2948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xmlns="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xmlns="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xmlns="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48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02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</a:t>
            </a:r>
            <a:r>
              <a:rPr lang="en-US" dirty="0" smtClean="0"/>
              <a:t>Objects ?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15149" y="983404"/>
            <a:ext cx="10180085" cy="559353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2800" dirty="0"/>
              <a:t>C</a:t>
            </a:r>
            <a:r>
              <a:rPr lang="en-US" sz="2800" dirty="0" smtClean="0"/>
              <a:t>ollection of related data or functionality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2800" dirty="0"/>
              <a:t>C</a:t>
            </a:r>
            <a:r>
              <a:rPr lang="en-US" sz="2800" dirty="0" smtClean="0"/>
              <a:t>onsists of several variables and functions </a:t>
            </a:r>
            <a:br>
              <a:rPr lang="en-US" sz="2800" dirty="0" smtClean="0"/>
            </a:br>
            <a:r>
              <a:rPr lang="en-US" sz="2800" dirty="0" smtClean="0"/>
              <a:t>called </a:t>
            </a:r>
            <a:r>
              <a:rPr lang="en-US" sz="2800" b="1" dirty="0" smtClean="0">
                <a:solidFill>
                  <a:schemeClr val="bg1"/>
                </a:solidFill>
              </a:rPr>
              <a:t>properties</a:t>
            </a:r>
            <a:r>
              <a:rPr lang="en-US" sz="2800" dirty="0" smtClean="0"/>
              <a:t> and </a:t>
            </a:r>
            <a:r>
              <a:rPr lang="en-US" sz="2800" b="1" dirty="0" smtClean="0">
                <a:solidFill>
                  <a:schemeClr val="bg1"/>
                </a:solidFill>
              </a:rPr>
              <a:t>methods</a:t>
            </a:r>
            <a:r>
              <a:rPr lang="en-US" sz="2800" dirty="0" smtClean="0"/>
              <a:t> </a:t>
            </a:r>
            <a:endParaRPr lang="en-US" sz="28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000" dirty="0" smtClean="0"/>
              <a:t>In JavaScript, at </a:t>
            </a:r>
            <a:r>
              <a:rPr lang="en-US" sz="3000" dirty="0"/>
              <a:t>run time you can add </a:t>
            </a:r>
            <a:r>
              <a:rPr lang="en-US" sz="3000" dirty="0" smtClean="0"/>
              <a:t>and </a:t>
            </a:r>
            <a:r>
              <a:rPr lang="en-US" sz="3000" dirty="0"/>
              <a:t>remove </a:t>
            </a:r>
            <a:r>
              <a:rPr lang="en-US" sz="3000" dirty="0" smtClean="0"/>
              <a:t>properties</a:t>
            </a:r>
            <a:br>
              <a:rPr lang="en-US" sz="3000" dirty="0" smtClean="0"/>
            </a:br>
            <a:r>
              <a:rPr lang="en-US" sz="3000" dirty="0" smtClean="0"/>
              <a:t>of </a:t>
            </a:r>
            <a:r>
              <a:rPr lang="en-US" sz="3000" dirty="0"/>
              <a:t>any </a:t>
            </a:r>
            <a:r>
              <a:rPr lang="en-US" sz="3000" dirty="0" smtClean="0"/>
              <a:t>object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2381" y="4572000"/>
            <a:ext cx="7406512" cy="10260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let </a:t>
            </a:r>
            <a:r>
              <a:rPr lang="en-US" sz="28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obj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= </a:t>
            </a:r>
            <a:r>
              <a:rPr lang="en-US" sz="28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{ name:'Peter', age: 20 }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8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console.log(obj.name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)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//Peter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6937617" y="3765474"/>
            <a:ext cx="2206383" cy="652770"/>
          </a:xfrm>
          <a:prstGeom prst="wedgeRoundRectCallout">
            <a:avLst>
              <a:gd name="adj1" fmla="val -21009"/>
              <a:gd name="adj2" fmla="val 813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8782870" y="5091767"/>
            <a:ext cx="2206383" cy="652770"/>
          </a:xfrm>
          <a:prstGeom prst="wedgeRoundRectCallout">
            <a:avLst>
              <a:gd name="adj1" fmla="val -59977"/>
              <a:gd name="adj2" fmla="val -545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 value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2838457" y="3709027"/>
            <a:ext cx="2206383" cy="652770"/>
          </a:xfrm>
          <a:prstGeom prst="wedgeRoundRectCallout">
            <a:avLst>
              <a:gd name="adj1" fmla="val -21009"/>
              <a:gd name="adj2" fmla="val 813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804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153294"/>
            <a:ext cx="12192000" cy="67361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We can create an object with </a:t>
            </a:r>
            <a:r>
              <a:rPr lang="en-US" sz="2800" dirty="0"/>
              <a:t>an </a:t>
            </a:r>
            <a:r>
              <a:rPr lang="en-US" sz="2800" b="1" dirty="0">
                <a:solidFill>
                  <a:schemeClr val="bg1"/>
                </a:solidFill>
              </a:rPr>
              <a:t>object </a:t>
            </a:r>
            <a:r>
              <a:rPr lang="en-US" sz="2800" b="1" dirty="0" smtClean="0">
                <a:solidFill>
                  <a:schemeClr val="bg1"/>
                </a:solidFill>
              </a:rPr>
              <a:t>literal</a:t>
            </a:r>
            <a:r>
              <a:rPr lang="en-US" sz="2800" dirty="0" smtClean="0"/>
              <a:t>, using the following syntax:</a:t>
            </a:r>
            <a:endParaRPr lang="en-US" sz="2800" dirty="0"/>
          </a:p>
          <a:p>
            <a:endParaRPr lang="en-US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Definition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93" y="1989874"/>
            <a:ext cx="10444500" cy="5124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let </a:t>
            </a:r>
            <a:r>
              <a:rPr lang="en-US" sz="26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person 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= </a:t>
            </a:r>
            <a:r>
              <a:rPr lang="en-US" sz="26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{name:'Peter', age: 20, hairColor: 'black'}</a:t>
            </a:r>
            <a:endParaRPr lang="en-US" sz="26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0" y="2867912"/>
            <a:ext cx="12192000" cy="90743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800" dirty="0" smtClean="0"/>
              <a:t>We can define empty object and add the properties later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93" y="3775344"/>
            <a:ext cx="6531261" cy="17727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let </a:t>
            </a:r>
            <a:r>
              <a:rPr lang="en-US" sz="26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person = </a:t>
            </a:r>
            <a:r>
              <a:rPr lang="en-US" sz="2600" b="1" noProof="1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{}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 person.name ='Peter'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 person.age = 20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 person.hairColor = 'black'</a:t>
            </a:r>
            <a:endParaRPr lang="en-US" sz="26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24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Functions within a JavaScript object are called </a:t>
            </a:r>
            <a:r>
              <a:rPr lang="en-US" sz="2800" b="1" dirty="0" smtClean="0">
                <a:solidFill>
                  <a:schemeClr val="bg1"/>
                </a:solidFill>
              </a:rPr>
              <a:t>methods</a:t>
            </a:r>
          </a:p>
          <a:p>
            <a:r>
              <a:rPr lang="en-US" sz="2800" dirty="0" smtClean="0"/>
              <a:t>We can define methods using several syntaxes: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4800" dirty="0" smtClean="0"/>
          </a:p>
          <a:p>
            <a:r>
              <a:rPr lang="en-US" sz="2800" dirty="0" smtClean="0"/>
              <a:t>We can add a method to an already defined object</a:t>
            </a: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50" y="2356510"/>
            <a:ext cx="5055649" cy="20317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let </a:t>
            </a:r>
            <a: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person 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= </a:t>
            </a:r>
            <a: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  <a:b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  sayHello : function() {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    console.log('Hi, guys')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 }</a:t>
            </a:r>
            <a:b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en-US" sz="24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6128" y="2356941"/>
            <a:ext cx="5334695" cy="20313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let person = {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  sayHello() {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     console.log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('Hi, guys</a:t>
            </a:r>
            <a: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')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en-US" sz="24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50" y="5228957"/>
            <a:ext cx="10460162" cy="9971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let </a:t>
            </a:r>
            <a:r>
              <a:rPr lang="en-US" sz="28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person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= </a:t>
            </a:r>
            <a:r>
              <a:rPr lang="en-US" sz="28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{ name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:'Peter', age: </a:t>
            </a:r>
            <a:r>
              <a:rPr lang="en-US" sz="28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20 }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person.sayHello = </a:t>
            </a:r>
            <a:r>
              <a:rPr lang="en-US" sz="2800" b="1" noProof="1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 =&gt; </a:t>
            </a:r>
            <a:r>
              <a:rPr lang="en-US" sz="28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console.log('Hi, guys')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42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48573"/>
            <a:ext cx="11572970" cy="2704449"/>
          </a:xfrm>
        </p:spPr>
        <p:txBody>
          <a:bodyPr>
            <a:normAutofit/>
          </a:bodyPr>
          <a:lstStyle/>
          <a:p>
            <a:pPr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bg-BG" sz="2800" dirty="0" smtClean="0"/>
              <a:t>Methods:</a:t>
            </a:r>
          </a:p>
          <a:p>
            <a:pPr lvl="1" defTabSz="914400" eaLnBrk="0" fontAlgn="base" latinLnBrk="0" hangingPunct="0">
              <a:lnSpc>
                <a:spcPct val="100000"/>
              </a:lnSpc>
            </a:pPr>
            <a:r>
              <a:rPr lang="en-US" altLang="bg-BG" sz="2800" dirty="0" smtClean="0"/>
              <a:t>Object</a:t>
            </a:r>
            <a:r>
              <a:rPr lang="en-US" altLang="bg-BG" sz="2800" b="1" dirty="0" smtClean="0">
                <a:solidFill>
                  <a:schemeClr val="bg1"/>
                </a:solidFill>
              </a:rPr>
              <a:t>.entries() </a:t>
            </a:r>
            <a:r>
              <a:rPr lang="en-US" altLang="bg-BG" sz="2800" dirty="0" smtClean="0"/>
              <a:t>– returns array of all properties and their values of an object </a:t>
            </a:r>
          </a:p>
          <a:p>
            <a:pPr lvl="1" defTabSz="914400" eaLnBrk="0" fontAlgn="base" latinLnBrk="0" hangingPunct="0">
              <a:lnSpc>
                <a:spcPct val="100000"/>
              </a:lnSpc>
            </a:pPr>
            <a:r>
              <a:rPr lang="en-US" altLang="bg-BG" sz="2800" dirty="0" smtClean="0"/>
              <a:t>Object</a:t>
            </a:r>
            <a:r>
              <a:rPr lang="en-US" altLang="bg-BG" sz="2800" b="1" dirty="0" smtClean="0">
                <a:solidFill>
                  <a:schemeClr val="bg1"/>
                </a:solidFill>
              </a:rPr>
              <a:t>.keys() </a:t>
            </a:r>
            <a:r>
              <a:rPr lang="en-US" altLang="bg-BG" sz="2800" dirty="0" smtClean="0"/>
              <a:t>– returns array with all the properties</a:t>
            </a:r>
          </a:p>
          <a:p>
            <a:pPr lvl="1" defTabSz="914400" eaLnBrk="0" fontAlgn="base" latinLnBrk="0" hangingPunct="0">
              <a:lnSpc>
                <a:spcPct val="100000"/>
              </a:lnSpc>
            </a:pPr>
            <a:r>
              <a:rPr lang="en-US" altLang="bg-BG" sz="2800" dirty="0" smtClean="0"/>
              <a:t>Object</a:t>
            </a:r>
            <a:r>
              <a:rPr lang="en-US" altLang="bg-BG" sz="2800" b="1" dirty="0" smtClean="0">
                <a:solidFill>
                  <a:schemeClr val="bg1"/>
                </a:solidFill>
              </a:rPr>
              <a:t>.values() </a:t>
            </a:r>
            <a:r>
              <a:rPr lang="en-US" altLang="bg-BG" sz="2800" dirty="0" smtClean="0"/>
              <a:t>– returns array with all the values of the properties</a:t>
            </a:r>
            <a:endParaRPr lang="en-US" altLang="bg-BG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Object Methods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0B998A9-8D77-487C-8511-3BB5C1DF74A4}"/>
              </a:ext>
            </a:extLst>
          </p:cNvPr>
          <p:cNvSpPr txBox="1"/>
          <p:nvPr/>
        </p:nvSpPr>
        <p:spPr>
          <a:xfrm>
            <a:off x="860911" y="4096093"/>
            <a:ext cx="10902461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Object.entries(cat) </a:t>
            </a:r>
            <a:r>
              <a:rPr lang="en-US" altLang="bg-BG" sz="28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//[[</a:t>
            </a:r>
            <a:r>
              <a:rPr lang="en-US" altLang="bg-BG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'name', 'Tom'], ['age', 5]]</a:t>
            </a:r>
            <a:endParaRPr lang="bg-BG" altLang="bg-BG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51FD2BC-D4B2-43F3-A59F-EA136DDD2294}"/>
              </a:ext>
            </a:extLst>
          </p:cNvPr>
          <p:cNvSpPr txBox="1"/>
          <p:nvPr/>
        </p:nvSpPr>
        <p:spPr>
          <a:xfrm>
            <a:off x="860912" y="4914325"/>
            <a:ext cx="10902461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Object.keys(cat) </a:t>
            </a:r>
            <a:r>
              <a:rPr lang="en-US" altLang="bg-BG" sz="28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//[</a:t>
            </a:r>
            <a:r>
              <a:rPr lang="en-US" altLang="bg-BG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'name', 'age']</a:t>
            </a:r>
            <a:endParaRPr lang="bg-BG" altLang="bg-BG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E01DD2B-D730-4051-B74B-2677A492BBEB}"/>
              </a:ext>
            </a:extLst>
          </p:cNvPr>
          <p:cNvSpPr txBox="1"/>
          <p:nvPr/>
        </p:nvSpPr>
        <p:spPr>
          <a:xfrm>
            <a:off x="860911" y="5732557"/>
            <a:ext cx="10902461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Object.values(cat) </a:t>
            </a:r>
            <a:r>
              <a:rPr lang="en-US" altLang="bg-BG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//['Tom', 5]</a:t>
            </a:r>
            <a:endParaRPr lang="bg-BG" altLang="bg-BG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93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48573"/>
            <a:ext cx="11572970" cy="594295"/>
          </a:xfrm>
        </p:spPr>
        <p:txBody>
          <a:bodyPr>
            <a:normAutofit/>
          </a:bodyPr>
          <a:lstStyle/>
          <a:p>
            <a:pPr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bg-BG" sz="2800" dirty="0"/>
              <a:t>Use </a:t>
            </a:r>
            <a:r>
              <a:rPr lang="en-US" altLang="bg-BG" sz="2800" b="1" dirty="0">
                <a:solidFill>
                  <a:schemeClr val="bg1"/>
                </a:solidFill>
              </a:rPr>
              <a:t>for-in</a:t>
            </a:r>
            <a:r>
              <a:rPr lang="en-US" altLang="bg-BG" sz="2800" dirty="0"/>
              <a:t> to loop through the keys: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Iterate through </a:t>
            </a:r>
            <a:r>
              <a:rPr lang="en-US" dirty="0" smtClean="0"/>
              <a:t>Keys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4351A0C-5528-48E1-8B6D-189FC77833D2}"/>
              </a:ext>
            </a:extLst>
          </p:cNvPr>
          <p:cNvSpPr txBox="1"/>
          <p:nvPr/>
        </p:nvSpPr>
        <p:spPr>
          <a:xfrm>
            <a:off x="644769" y="3035184"/>
            <a:ext cx="8884241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obj = </a:t>
            </a:r>
            <a:r>
              <a:rPr lang="en-US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{ </a:t>
            </a:r>
            <a:r>
              <a:rPr lang="en-US" altLang="bg-BG" sz="24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name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:'Peter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', age:'18', grade:'5.50</a:t>
            </a:r>
            <a:r>
              <a:rPr lang="en-US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' }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for (let 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prop 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obj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console.log(`${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prop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}: ${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obj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[prop]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}`);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4800" b="1" dirty="0">
              <a:latin typeface="Consolas" panose="020B0609020204030204" pitchFamily="49" charset="0"/>
            </a:endParaRP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xmlns="" id="{CEFE3A55-A1E9-4316-9217-12C66E5B9F8B}"/>
              </a:ext>
            </a:extLst>
          </p:cNvPr>
          <p:cNvSpPr/>
          <p:nvPr/>
        </p:nvSpPr>
        <p:spPr bwMode="auto">
          <a:xfrm>
            <a:off x="1336641" y="1957006"/>
            <a:ext cx="3277773" cy="945986"/>
          </a:xfrm>
          <a:prstGeom prst="wedgeRoundRectCallout">
            <a:avLst>
              <a:gd name="adj1" fmla="val -21262"/>
              <a:gd name="adj2" fmla="val 435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loops through the properties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xmlns="" id="{9BB60A49-917A-46DE-908A-DD6DD60CDF56}"/>
              </a:ext>
            </a:extLst>
          </p:cNvPr>
          <p:cNvSpPr/>
          <p:nvPr/>
        </p:nvSpPr>
        <p:spPr bwMode="auto">
          <a:xfrm>
            <a:off x="7746016" y="4363280"/>
            <a:ext cx="3277773" cy="945986"/>
          </a:xfrm>
          <a:prstGeom prst="wedgeRoundRectCallout">
            <a:avLst>
              <a:gd name="adj1" fmla="val -21262"/>
              <a:gd name="adj2" fmla="val 435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the value of the property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848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  <p:bldP spid="12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6039</TotalTime>
  <Words>1791</Words>
  <Application>Microsoft Office PowerPoint</Application>
  <PresentationFormat>Widescreen</PresentationFormat>
  <Paragraphs>451</Paragraphs>
  <Slides>47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맑은 고딕</vt:lpstr>
      <vt:lpstr>Arial</vt:lpstr>
      <vt:lpstr>Calibri</vt:lpstr>
      <vt:lpstr>Consolas</vt:lpstr>
      <vt:lpstr>Courier New</vt:lpstr>
      <vt:lpstr>Wingdings</vt:lpstr>
      <vt:lpstr>Wingdings 2</vt:lpstr>
      <vt:lpstr>1_SoftUni3_1</vt:lpstr>
      <vt:lpstr>Objects and JSON</vt:lpstr>
      <vt:lpstr>Table of Contents</vt:lpstr>
      <vt:lpstr>Have a Question?</vt:lpstr>
      <vt:lpstr>PowerPoint Presentation</vt:lpstr>
      <vt:lpstr>What are Objects ?</vt:lpstr>
      <vt:lpstr>Object Definition </vt:lpstr>
      <vt:lpstr>Object Methods</vt:lpstr>
      <vt:lpstr>The Object Methods</vt:lpstr>
      <vt:lpstr>Iterate through Keys</vt:lpstr>
      <vt:lpstr>Problem: Person Info</vt:lpstr>
      <vt:lpstr>Solution: Person Info</vt:lpstr>
      <vt:lpstr>Problem: City</vt:lpstr>
      <vt:lpstr>Solution: City</vt:lpstr>
      <vt:lpstr>PowerPoint Presentation</vt:lpstr>
      <vt:lpstr>What is JSON</vt:lpstr>
      <vt:lpstr>JSON Usage</vt:lpstr>
      <vt:lpstr>JSON Example</vt:lpstr>
      <vt:lpstr>JSON Methods</vt:lpstr>
      <vt:lpstr>Problem: Convert to Object</vt:lpstr>
      <vt:lpstr>Tips: Convert to Object</vt:lpstr>
      <vt:lpstr>Solution: Convert to Object</vt:lpstr>
      <vt:lpstr>Problem: Convert to JSON</vt:lpstr>
      <vt:lpstr>Tips: Convert to JSON</vt:lpstr>
      <vt:lpstr>Solution: Convert to JSON</vt:lpstr>
      <vt:lpstr>PowerPoint Presentation</vt:lpstr>
      <vt:lpstr>Value vs. Reference Types</vt:lpstr>
      <vt:lpstr>Value Types</vt:lpstr>
      <vt:lpstr>Value Types Example</vt:lpstr>
      <vt:lpstr>What is Reference Type ?</vt:lpstr>
      <vt:lpstr>Reference Type Example</vt:lpstr>
      <vt:lpstr>Reference vs Value Example: Value Types</vt:lpstr>
      <vt:lpstr>Reference vs Value Example: Reference Types</vt:lpstr>
      <vt:lpstr>PowerPoint Presentation</vt:lpstr>
      <vt:lpstr>What are classes</vt:lpstr>
      <vt:lpstr>Class Declaration</vt:lpstr>
      <vt:lpstr>Class Example</vt:lpstr>
      <vt:lpstr>Functions in a Class</vt:lpstr>
      <vt:lpstr>Problem: Cat</vt:lpstr>
      <vt:lpstr>Tips: Cat</vt:lpstr>
      <vt:lpstr>Solution: Cat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Objects and JSON - JS</dc:title>
  <dc:creator>Alen Paunov</dc:creator>
  <cp:keywords>Technologies Fundamentals, Software University, SoftUni, programming, coding, software development, education, training, course</cp:keywords>
  <cp:lastModifiedBy>Kiril Kirilov</cp:lastModifiedBy>
  <cp:revision>168</cp:revision>
  <dcterms:created xsi:type="dcterms:W3CDTF">2018-05-23T13:08:44Z</dcterms:created>
  <dcterms:modified xsi:type="dcterms:W3CDTF">2018-11-03T13:42:40Z</dcterms:modified>
  <cp:category>programming;computer programming;software development;web development</cp:category>
</cp:coreProperties>
</file>