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88" r:id="rId4"/>
    <p:sldId id="495" r:id="rId5"/>
    <p:sldId id="496" r:id="rId6"/>
    <p:sldId id="499" r:id="rId7"/>
    <p:sldId id="503" r:id="rId8"/>
    <p:sldId id="629" r:id="rId9"/>
    <p:sldId id="630" r:id="rId10"/>
    <p:sldId id="504" r:id="rId11"/>
    <p:sldId id="505" r:id="rId12"/>
    <p:sldId id="631" r:id="rId13"/>
    <p:sldId id="632" r:id="rId14"/>
    <p:sldId id="628" r:id="rId15"/>
    <p:sldId id="642" r:id="rId16"/>
    <p:sldId id="633" r:id="rId17"/>
    <p:sldId id="634" r:id="rId18"/>
    <p:sldId id="508" r:id="rId19"/>
    <p:sldId id="513" r:id="rId20"/>
    <p:sldId id="635" r:id="rId21"/>
    <p:sldId id="636" r:id="rId22"/>
    <p:sldId id="643" r:id="rId23"/>
    <p:sldId id="644" r:id="rId24"/>
    <p:sldId id="645" r:id="rId25"/>
    <p:sldId id="646" r:id="rId26"/>
    <p:sldId id="647" r:id="rId27"/>
    <p:sldId id="523" r:id="rId28"/>
    <p:sldId id="349" r:id="rId29"/>
    <p:sldId id="637" r:id="rId30"/>
    <p:sldId id="638" r:id="rId31"/>
    <p:sldId id="639" r:id="rId32"/>
    <p:sldId id="640" r:id="rId33"/>
    <p:sldId id="641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629"/>
            <p14:sldId id="630"/>
          </p14:sldIdLst>
        </p14:section>
        <p14:section name="Manipulating Strings" id="{E1A23AF5-9A30-438B-971F-C25B5431BC57}">
          <p14:sldIdLst>
            <p14:sldId id="504"/>
            <p14:sldId id="505"/>
            <p14:sldId id="631"/>
            <p14:sldId id="632"/>
            <p14:sldId id="628"/>
            <p14:sldId id="642"/>
            <p14:sldId id="633"/>
            <p14:sldId id="634"/>
            <p14:sldId id="508"/>
            <p14:sldId id="513"/>
            <p14:sldId id="635"/>
            <p14:sldId id="636"/>
          </p14:sldIdLst>
        </p14:section>
        <p14:section name="Additional Functions" id="{9F0D3B14-8FFF-4637-98DF-C9967A16E556}">
          <p14:sldIdLst>
            <p14:sldId id="643"/>
            <p14:sldId id="644"/>
            <p14:sldId id="645"/>
            <p14:sldId id="646"/>
            <p14:sldId id="647"/>
            <p14:sldId id="523"/>
          </p14:sldIdLst>
        </p14:section>
        <p14:section name="Conclusion" id="{EDD90C82-D61F-4F10-A8D0-89DA7BCB89B2}">
          <p14:sldIdLst>
            <p14:sldId id="349"/>
            <p14:sldId id="637"/>
            <p14:sldId id="638"/>
            <p14:sldId id="639"/>
            <p14:sldId id="640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533" autoAdjust="0"/>
  </p:normalViewPr>
  <p:slideViewPr>
    <p:cSldViewPr>
      <p:cViewPr varScale="1">
        <p:scale>
          <a:sx n="70" d="100"/>
          <a:sy n="70" d="100"/>
        </p:scale>
        <p:origin x="500" y="60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304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8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8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56/technology-fundamental-september-20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8.gif"/><Relationship Id="rId5" Type="http://schemas.openxmlformats.org/officeDocument/2006/relationships/image" Target="../media/image4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 or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2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+mj-lt"/>
              </a:rPr>
              <a:t>Use the </a:t>
            </a:r>
            <a:r>
              <a:rPr lang="en-GB" sz="3200" b="1" noProof="1">
                <a:solidFill>
                  <a:schemeClr val="bg1"/>
                </a:solidFill>
                <a:latin typeface="+mj-lt"/>
              </a:rPr>
              <a:t>concat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GB" sz="32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798475"/>
            <a:ext cx="7993889" cy="55666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"JS!"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/>
                </a:solidFill>
              </a:rPr>
              <a:t>//"Hello,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15123" y="4454121"/>
            <a:ext cx="799388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result = </a:t>
            </a:r>
            <a:r>
              <a:rPr lang="en-US" sz="2200" dirty="0" err="1">
                <a:solidFill>
                  <a:schemeClr val="tx1"/>
                </a:solidFill>
              </a:rPr>
              <a:t>greet.</a:t>
            </a:r>
            <a:r>
              <a:rPr lang="en-US" sz="2200" dirty="0" err="1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console.log(result);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5123" y="2567861"/>
            <a:ext cx="7993889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                  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an array of strings and prints a  resulting string containing all of 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2205617" y="3094979"/>
            <a:ext cx="7488309" cy="2947046"/>
            <a:chOff x="2927693" y="3540386"/>
            <a:chExt cx="7490260" cy="2947813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22988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b="0" dirty="0"/>
                <a:t>["First",</a:t>
              </a:r>
            </a:p>
            <a:p>
              <a:pPr fontAlgn="t"/>
              <a:r>
                <a:rPr lang="en-US" sz="2399" b="0" dirty="0"/>
                <a:t>"Second",</a:t>
              </a:r>
            </a:p>
            <a:p>
              <a:pPr fontAlgn="t"/>
              <a:r>
                <a:rPr lang="en-US" sz="2399" b="0" dirty="0"/>
                <a:t>"Third"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=""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2"/>
              <a:ext cx="3745129" cy="22988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b="0" dirty="0" err="1">
                  <a:solidFill>
                    <a:schemeClr val="dk1"/>
                  </a:solidFill>
                </a:rPr>
                <a:t>FirstSecondThird</a:t>
              </a:r>
              <a:endParaRPr lang="en-US" sz="2397" b="0" dirty="0">
                <a:solidFill>
                  <a:schemeClr val="dk1"/>
                </a:solidFill>
              </a:endParaRP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3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dirty="0"/>
              <a:t>Loop through the array and add each element to a resulting 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020730" y="2821405"/>
            <a:ext cx="5807132" cy="2803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solve(arr)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result = '';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word of arr)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concatenate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console.log(result);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Index of</a:t>
            </a:r>
            <a:r>
              <a:rPr lang="en-US" sz="34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</a:rPr>
              <a:t>Last index of:</a:t>
            </a:r>
            <a:endParaRPr lang="en-US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40" y="206036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"Intro to programming";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last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("o");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33900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</a:rPr>
              <a:t>Substr</a:t>
            </a:r>
            <a:r>
              <a:rPr lang="en-US" sz="3400" dirty="0" smtClean="0"/>
              <a:t>:</a:t>
            </a:r>
          </a:p>
          <a:p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</a:rPr>
              <a:t>Substring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574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(5, 10);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JavaScript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11"/>
          <p:cNvSpPr/>
          <p:nvPr/>
        </p:nvSpPr>
        <p:spPr bwMode="auto">
          <a:xfrm>
            <a:off x="7636526" y="2667000"/>
            <a:ext cx="4114800" cy="722442"/>
          </a:xfrm>
          <a:prstGeom prst="wedgeRoundRectCallout">
            <a:avLst>
              <a:gd name="adj1" fmla="val -75462"/>
              <a:gd name="adj2" fmla="val -3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index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1" y="4940128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(5, 10);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7923212" y="5549505"/>
            <a:ext cx="4114800" cy="722442"/>
          </a:xfrm>
          <a:prstGeom prst="wedgeRoundRectCallout">
            <a:avLst>
              <a:gd name="adj1" fmla="val -73147"/>
              <a:gd name="adj2" fmla="val -293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index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end index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(exclusive)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2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string and two numbers. The numbers will be a starting index and count of elements to      substring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2205617" y="3094979"/>
            <a:ext cx="7488309" cy="2947046"/>
            <a:chOff x="2927693" y="3540386"/>
            <a:chExt cx="7490260" cy="2947813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22988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b="0" dirty="0" err="1"/>
                <a:t>ASentance</a:t>
              </a:r>
              <a:endParaRPr lang="en-US" sz="2399" b="0" dirty="0"/>
            </a:p>
            <a:p>
              <a:pPr fontAlgn="t"/>
              <a:r>
                <a:rPr lang="en-US" sz="2399" b="0" dirty="0"/>
                <a:t>1</a:t>
              </a:r>
            </a:p>
            <a:p>
              <a:pPr fontAlgn="t"/>
              <a:r>
                <a:rPr lang="en-US" sz="2399" b="0" dirty="0"/>
                <a:t>8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=""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0"/>
              <a:ext cx="3745129" cy="22988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b="0" dirty="0" err="1">
                  <a:solidFill>
                    <a:schemeClr val="dk1"/>
                  </a:solidFill>
                </a:rPr>
                <a:t>Sentnace</a:t>
              </a:r>
              <a:endParaRPr lang="en-US" sz="2397" b="0" dirty="0">
                <a:solidFill>
                  <a:schemeClr val="dk1"/>
                </a:solidFill>
              </a:endParaRP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595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dirty="0"/>
              <a:t>Create a new string that takes the needed amount of</a:t>
            </a:r>
            <a:br>
              <a:rPr lang="en-US" dirty="0"/>
            </a:br>
            <a:r>
              <a:rPr lang="en-US" dirty="0"/>
              <a:t>elements from the given string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2284412" y="3006410"/>
            <a:ext cx="7874282" cy="1695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solve(string, startIndex, count)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result =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console.log(result)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Includes</a:t>
            </a:r>
            <a:r>
              <a:rPr lang="en-US" sz="3400" dirty="0"/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5426" y="4648200"/>
            <a:ext cx="10203641" cy="1633882"/>
          </a:xfrm>
        </p:spPr>
        <p:txBody>
          <a:bodyPr/>
          <a:lstStyle/>
          <a:p>
            <a:r>
              <a:rPr lang="en-GB" sz="2400" dirty="0"/>
              <a:t>let text = "I love fruits.";</a:t>
            </a:r>
          </a:p>
          <a:p>
            <a:r>
              <a:rPr lang="en-GB" sz="2400" dirty="0"/>
              <a:t>console.log(</a:t>
            </a:r>
            <a:r>
              <a:rPr lang="en-GB" sz="2400" dirty="0" err="1"/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/>
              <a:t>("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/>
              <a:t>"));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/>
              <a:t>console.log(</a:t>
            </a:r>
            <a:r>
              <a:rPr lang="en-GB" sz="2400" dirty="0" err="1"/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/>
              <a:t>("</a:t>
            </a:r>
            <a:r>
              <a:rPr lang="en-GB" sz="2400" dirty="0">
                <a:solidFill>
                  <a:schemeClr val="bg1"/>
                </a:solidFill>
              </a:rPr>
              <a:t>banana</a:t>
            </a:r>
            <a:r>
              <a:rPr lang="en-GB" sz="2400" dirty="0"/>
              <a:t>"));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Operations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25426" y="1954346"/>
            <a:ext cx="10203641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let text = "I love fruits";</a:t>
            </a:r>
          </a:p>
          <a:p>
            <a:r>
              <a:rPr lang="en-GB" sz="2400" dirty="0"/>
              <a:t>let words = </a:t>
            </a:r>
            <a:r>
              <a:rPr lang="en-GB" sz="2400" dirty="0" err="1"/>
              <a:t>text.</a:t>
            </a:r>
            <a:r>
              <a:rPr lang="en-GB" sz="2400" dirty="0" err="1">
                <a:solidFill>
                  <a:schemeClr val="bg1"/>
                </a:solidFill>
              </a:rPr>
              <a:t>split</a:t>
            </a:r>
            <a:r>
              <a:rPr lang="en-GB" sz="2400" dirty="0"/>
              <a:t>(' ');</a:t>
            </a:r>
          </a:p>
          <a:p>
            <a:r>
              <a:rPr lang="en-GB" sz="2400" dirty="0"/>
              <a:t>console.log(words); </a:t>
            </a:r>
            <a:r>
              <a:rPr lang="en-GB" sz="2400" dirty="0">
                <a:solidFill>
                  <a:schemeClr val="accent2"/>
                </a:solidFill>
              </a:rPr>
              <a:t>//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 </a:t>
            </a:r>
            <a:r>
              <a:rPr lang="en-US" dirty="0"/>
              <a:t>– replaces first occurrence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35516" y="2611442"/>
            <a:ext cx="9517889" cy="34167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text = "Hello, john@softuni.bg, you have been using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john@softuni.bg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    let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text</a:t>
            </a:r>
            <a:r>
              <a:rPr lang="en-US" dirty="0" err="1">
                <a:solidFill>
                  <a:schemeClr val="bg1"/>
                </a:solidFill>
              </a:rPr>
              <a:t>.replace</a:t>
            </a:r>
            <a:r>
              <a:rPr lang="en-US" dirty="0" smtClean="0">
                <a:solidFill>
                  <a:schemeClr val="tx1"/>
                </a:solidFill>
              </a:rPr>
              <a:t>(".</a:t>
            </a:r>
            <a:r>
              <a:rPr lang="en-US" dirty="0" err="1">
                <a:solidFill>
                  <a:schemeClr val="tx1"/>
                </a:solidFill>
              </a:rPr>
              <a:t>bg</a:t>
            </a:r>
            <a:r>
              <a:rPr lang="en-US" dirty="0" smtClean="0">
                <a:solidFill>
                  <a:schemeClr val="tx1"/>
                </a:solidFill>
              </a:rPr>
              <a:t>", ".</a:t>
            </a:r>
            <a:r>
              <a:rPr lang="en-US" dirty="0">
                <a:solidFill>
                  <a:schemeClr val="tx1"/>
                </a:solidFill>
              </a:rPr>
              <a:t>com");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john@softuni.bg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text and a word. Find all </a:t>
            </a:r>
            <a:br>
              <a:rPr lang="en-US" dirty="0"/>
            </a:br>
            <a:r>
              <a:rPr lang="en-US" dirty="0"/>
              <a:t>occurrences of that word in the text and replace them with</a:t>
            </a:r>
            <a:br>
              <a:rPr lang="en-US" dirty="0"/>
            </a:br>
            <a:r>
              <a:rPr lang="en-US" dirty="0"/>
              <a:t> the corresponding amount of '*'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FBBE802-6435-4B07-A3B6-9D5510C3A952}"/>
              </a:ext>
            </a:extLst>
          </p:cNvPr>
          <p:cNvGrpSpPr/>
          <p:nvPr/>
        </p:nvGrpSpPr>
        <p:grpSpPr>
          <a:xfrm>
            <a:off x="2217300" y="3360716"/>
            <a:ext cx="7458473" cy="2828091"/>
            <a:chOff x="1232450" y="3114194"/>
            <a:chExt cx="7458473" cy="2828091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1232451" y="3768985"/>
              <a:ext cx="7456747" cy="879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/>
                <a:t>A small sentence with some words</a:t>
              </a:r>
              <a:endParaRPr lang="bg-BG" b="0" dirty="0"/>
            </a:p>
            <a:p>
              <a:r>
                <a:rPr lang="en-US" b="0" dirty="0"/>
                <a:t>small</a:t>
              </a:r>
              <a:endParaRPr lang="en-US" sz="2399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=""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1232452" y="3114194"/>
              <a:ext cx="7456747" cy="648828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1232450" y="5293457"/>
              <a:ext cx="7456747" cy="6488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/>
                <a:t>A ***** sentence with some words</a:t>
              </a:r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1234176" y="4645626"/>
              <a:ext cx="7456747" cy="647831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the new text in a new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repeat function should take the length of the word and   return that amount of stars '*'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760412" y="1905000"/>
            <a:ext cx="9525000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censored = text.replace(word, repeat(word));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censored.includes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censored = censored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.replace(word, repeat(word));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the repeat function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Checking, Padding, Removing Spaces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1" y="1676400"/>
            <a:ext cx="2554147" cy="1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startsWith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200" dirty="0" smtClean="0">
                <a:latin typeface="+mj-lt"/>
              </a:rPr>
              <a:t>to determine whether a string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 smtClean="0">
                <a:latin typeface="+mj-lt"/>
              </a:rPr>
              <a:t> with the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+mj-lt"/>
              </a:rPr>
              <a:t>Use </a:t>
            </a:r>
            <a:r>
              <a:rPr lang="en-GB" sz="3200" b="1" dirty="0" err="1" smtClean="0">
                <a:solidFill>
                  <a:schemeClr val="bg1"/>
                </a:solidFill>
                <a:latin typeface="+mj-lt"/>
              </a:rPr>
              <a:t>endsWith</a:t>
            </a:r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200" dirty="0"/>
              <a:t>to determine whether a string </a:t>
            </a:r>
            <a:r>
              <a:rPr lang="en-US" sz="3200" b="1" dirty="0" smtClean="0">
                <a:solidFill>
                  <a:schemeClr val="bg1"/>
                </a:solidFill>
              </a:rPr>
              <a:t>ends </a:t>
            </a:r>
            <a:r>
              <a:rPr lang="en-US" sz="3200" dirty="0" smtClean="0"/>
              <a:t>with </a:t>
            </a:r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characters of a specified </a:t>
            </a:r>
            <a:r>
              <a:rPr lang="en-US" sz="3200" dirty="0" smtClean="0"/>
              <a:t>substring</a:t>
            </a:r>
            <a:endParaRPr lang="en-GB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Starts with/Ends with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60412" y="5105400"/>
            <a:ext cx="7993889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"My name is John"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</a:t>
            </a:r>
            <a:r>
              <a:rPr lang="en-GB" sz="2200" dirty="0" err="1" smtClean="0">
                <a:solidFill>
                  <a:schemeClr val="tx1"/>
                </a:solidFill>
              </a:rPr>
              <a:t>text.endsWith</a:t>
            </a:r>
            <a:r>
              <a:rPr lang="en-GB" sz="2200" dirty="0" smtClean="0">
                <a:solidFill>
                  <a:schemeClr val="tx1"/>
                </a:solidFill>
              </a:rPr>
              <a:t>('John')); </a:t>
            </a:r>
            <a:r>
              <a:rPr lang="en-GB" sz="22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87399" y="2438400"/>
            <a:ext cx="7993889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 smtClean="0">
                <a:solidFill>
                  <a:schemeClr val="bg1"/>
                </a:solidFill>
              </a:rPr>
              <a:t>"My name is John"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</a:t>
            </a:r>
            <a:r>
              <a:rPr lang="en-GB" sz="2200" dirty="0" smtClean="0">
                <a:solidFill>
                  <a:schemeClr val="tx1"/>
                </a:solidFill>
              </a:rPr>
              <a:t>onsole.log(</a:t>
            </a:r>
            <a:r>
              <a:rPr lang="en-GB" sz="2200" dirty="0" err="1" smtClean="0">
                <a:solidFill>
                  <a:schemeClr val="tx1"/>
                </a:solidFill>
              </a:rPr>
              <a:t>text.startsWith</a:t>
            </a:r>
            <a:r>
              <a:rPr lang="en-GB" sz="2200" dirty="0" smtClean="0">
                <a:solidFill>
                  <a:schemeClr val="tx1"/>
                </a:solidFill>
              </a:rPr>
              <a:t>('My')); </a:t>
            </a:r>
            <a:r>
              <a:rPr lang="en-GB" sz="2200" i="1" dirty="0" smtClean="0">
                <a:solidFill>
                  <a:schemeClr val="accent2"/>
                </a:solidFill>
              </a:rPr>
              <a:t>// true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at the Start and End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padStart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200" dirty="0" smtClean="0">
                <a:latin typeface="+mj-lt"/>
              </a:rPr>
              <a:t>to add to the current string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 smtClean="0">
                <a:latin typeface="+mj-lt"/>
              </a:rPr>
              <a:t>at the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 smtClean="0">
                <a:latin typeface="+mj-lt"/>
              </a:rPr>
              <a:t> until a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is reached</a:t>
            </a:r>
            <a:endParaRPr lang="bg-BG" sz="3200" dirty="0" smtClean="0">
              <a:latin typeface="+mj-lt"/>
            </a:endParaRP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padEnd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200" dirty="0"/>
              <a:t>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the </a:t>
            </a:r>
            <a:r>
              <a:rPr lang="en-US" sz="3200" b="1" dirty="0" smtClean="0">
                <a:solidFill>
                  <a:schemeClr val="bg1"/>
                </a:solidFill>
              </a:rPr>
              <a:t>end </a:t>
            </a:r>
            <a:r>
              <a:rPr lang="en-US" sz="3200" dirty="0" smtClean="0"/>
              <a:t>until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reached</a:t>
            </a:r>
            <a:endParaRPr lang="bg-BG" sz="3200" dirty="0"/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2438400"/>
            <a:ext cx="81534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 err="1" smtClean="0">
                <a:solidFill>
                  <a:schemeClr val="tx1"/>
                </a:solidFill>
              </a:rPr>
              <a:t>bitAsStr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/>
              <a:t>= </a:t>
            </a:r>
            <a:r>
              <a:rPr lang="en-GB" sz="2200" dirty="0" smtClean="0">
                <a:solidFill>
                  <a:schemeClr val="bg1"/>
                </a:solidFill>
              </a:rPr>
              <a:t>"010"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</a:t>
            </a:r>
            <a:r>
              <a:rPr lang="en-GB" sz="2200" dirty="0" err="1" smtClean="0">
                <a:solidFill>
                  <a:schemeClr val="tx1"/>
                </a:solidFill>
              </a:rPr>
              <a:t>text.padStart</a:t>
            </a:r>
            <a:r>
              <a:rPr lang="en-GB" sz="2200" dirty="0" smtClean="0">
                <a:solidFill>
                  <a:schemeClr val="tx1"/>
                </a:solidFill>
              </a:rPr>
              <a:t>(8, '0')); </a:t>
            </a:r>
            <a:r>
              <a:rPr lang="en-GB" sz="2200" i="1" dirty="0">
                <a:solidFill>
                  <a:schemeClr val="accent2"/>
                </a:solidFill>
              </a:rPr>
              <a:t>//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7237412" y="1980343"/>
            <a:ext cx="4114800" cy="722442"/>
          </a:xfrm>
          <a:prstGeom prst="wedgeRoundRectCallout">
            <a:avLst>
              <a:gd name="adj1" fmla="val -74305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0249" y="4953000"/>
            <a:ext cx="81534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sentence </a:t>
            </a:r>
            <a:r>
              <a:rPr lang="en-GB" sz="2200" dirty="0" smtClean="0"/>
              <a:t>= </a:t>
            </a:r>
            <a:r>
              <a:rPr lang="en-GB" sz="2200" dirty="0" smtClean="0">
                <a:solidFill>
                  <a:schemeClr val="bg1"/>
                </a:solidFill>
              </a:rPr>
              <a:t>"He passed away"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</a:t>
            </a:r>
            <a:r>
              <a:rPr lang="en-GB" sz="2200" dirty="0" err="1" smtClean="0">
                <a:solidFill>
                  <a:schemeClr val="tx1"/>
                </a:solidFill>
              </a:rPr>
              <a:t>text.padEnd</a:t>
            </a:r>
            <a:r>
              <a:rPr lang="en-GB" sz="2200" dirty="0" smtClean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200" i="1" dirty="0">
                <a:solidFill>
                  <a:schemeClr val="accent2"/>
                </a:solidFill>
              </a:rPr>
              <a:t>// </a:t>
            </a:r>
            <a:r>
              <a:rPr lang="en-GB" sz="2200" i="1" dirty="0" smtClean="0">
                <a:solidFill>
                  <a:schemeClr val="accent2"/>
                </a:solidFill>
              </a:rPr>
              <a:t>He </a:t>
            </a:r>
            <a:r>
              <a:rPr lang="en-GB" sz="2200" i="1" dirty="0">
                <a:solidFill>
                  <a:schemeClr val="accent2"/>
                </a:solidFill>
              </a:rPr>
              <a:t>passed away</a:t>
            </a:r>
            <a:r>
              <a:rPr lang="en-GB" sz="2200" i="1" dirty="0" smtClean="0">
                <a:solidFill>
                  <a:schemeClr val="accent2"/>
                </a:solidFill>
              </a:rPr>
              <a:t>......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trim() </a:t>
            </a:r>
            <a:r>
              <a:rPr lang="en-US" sz="3200" dirty="0"/>
              <a:t>method </a:t>
            </a:r>
            <a:r>
              <a:rPr lang="en-US" sz="3200" dirty="0" smtClean="0"/>
              <a:t>to remove </a:t>
            </a:r>
            <a:r>
              <a:rPr lang="en-US" sz="3200" b="1" dirty="0" smtClean="0">
                <a:solidFill>
                  <a:schemeClr val="bg1"/>
                </a:solidFill>
              </a:rPr>
              <a:t>whitespaces</a:t>
            </a:r>
            <a:r>
              <a:rPr lang="en-US" sz="3200" dirty="0" smtClean="0"/>
              <a:t> (spaces, tabs, </a:t>
            </a:r>
            <a:br>
              <a:rPr lang="en-US" sz="3200" dirty="0" smtClean="0"/>
            </a:br>
            <a:r>
              <a:rPr lang="en-US" sz="3200" dirty="0" smtClean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</a:t>
            </a:r>
            <a:r>
              <a:rPr lang="en-US" sz="3200" dirty="0" smtClean="0"/>
              <a:t>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Use </a:t>
            </a:r>
            <a:r>
              <a:rPr lang="en-US" sz="3200" b="1" dirty="0" err="1" smtClean="0">
                <a:solidFill>
                  <a:schemeClr val="bg1"/>
                </a:solidFill>
              </a:rPr>
              <a:t>trimStart</a:t>
            </a:r>
            <a:r>
              <a:rPr lang="en-US" sz="3200" b="1" dirty="0" smtClean="0">
                <a:solidFill>
                  <a:schemeClr val="bg1"/>
                </a:solidFill>
              </a:rPr>
              <a:t>() </a:t>
            </a:r>
            <a:r>
              <a:rPr lang="en-US" sz="3200" dirty="0" smtClean="0"/>
              <a:t>or </a:t>
            </a:r>
            <a:r>
              <a:rPr lang="en-US" sz="3200" b="1" dirty="0" err="1" smtClean="0">
                <a:solidFill>
                  <a:schemeClr val="bg1"/>
                </a:solidFill>
              </a:rPr>
              <a:t>trimEnd</a:t>
            </a:r>
            <a:r>
              <a:rPr lang="en-US" sz="3200" b="1" dirty="0" smtClean="0">
                <a:solidFill>
                  <a:schemeClr val="bg1"/>
                </a:solidFill>
              </a:rPr>
              <a:t>() </a:t>
            </a:r>
            <a:r>
              <a:rPr lang="en-US" sz="3200" dirty="0" smtClean="0"/>
              <a:t>to remove whitespaces </a:t>
            </a:r>
            <a:r>
              <a:rPr lang="en-US" sz="3200" b="1" dirty="0" smtClean="0">
                <a:solidFill>
                  <a:schemeClr val="bg1"/>
                </a:solidFill>
              </a:rPr>
              <a:t>only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at the </a:t>
            </a:r>
            <a:br>
              <a:rPr lang="en-US" sz="3200" dirty="0" smtClean="0"/>
            </a:br>
            <a:r>
              <a:rPr lang="en-US" sz="3200" dirty="0" smtClean="0"/>
              <a:t>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2438400"/>
            <a:ext cx="81534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text </a:t>
            </a:r>
            <a:r>
              <a:rPr lang="en-GB" sz="2200" dirty="0" smtClean="0"/>
              <a:t>= </a:t>
            </a:r>
            <a:r>
              <a:rPr lang="en-GB" sz="2200" dirty="0" smtClean="0">
                <a:solidFill>
                  <a:schemeClr val="bg1"/>
                </a:solidFill>
              </a:rPr>
              <a:t>"   Annoying spaces       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</a:t>
            </a:r>
            <a:r>
              <a:rPr lang="en-GB" sz="2200" dirty="0" err="1" smtClean="0">
                <a:solidFill>
                  <a:schemeClr val="tx1"/>
                </a:solidFill>
              </a:rPr>
              <a:t>text.trim</a:t>
            </a:r>
            <a:r>
              <a:rPr lang="en-GB" sz="2200" dirty="0" smtClean="0">
                <a:solidFill>
                  <a:schemeClr val="tx1"/>
                </a:solidFill>
              </a:rPr>
              <a:t>()); </a:t>
            </a:r>
            <a:r>
              <a:rPr lang="en-GB" sz="2200" i="1" dirty="0">
                <a:solidFill>
                  <a:schemeClr val="accent2"/>
                </a:solidFill>
              </a:rPr>
              <a:t>// </a:t>
            </a:r>
            <a:r>
              <a:rPr lang="en-GB" sz="2200" i="1" dirty="0" smtClean="0">
                <a:solidFill>
                  <a:schemeClr val="accent2"/>
                </a:solidFill>
              </a:rPr>
              <a:t>"Annoying spaces"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5010068"/>
            <a:ext cx="81534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text </a:t>
            </a:r>
            <a:r>
              <a:rPr lang="en-GB" sz="2200" dirty="0" smtClean="0"/>
              <a:t>= </a:t>
            </a:r>
            <a:r>
              <a:rPr lang="en-GB" sz="2200" dirty="0" smtClean="0">
                <a:solidFill>
                  <a:schemeClr val="bg1"/>
                </a:solidFill>
              </a:rPr>
              <a:t>"   Annoying spaces       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</a:t>
            </a:r>
            <a:r>
              <a:rPr lang="en-GB" sz="2200" dirty="0" smtClean="0">
                <a:solidFill>
                  <a:schemeClr val="tx1"/>
                </a:solidFill>
              </a:rPr>
              <a:t>ext = </a:t>
            </a:r>
            <a:r>
              <a:rPr lang="en-GB" sz="2200" dirty="0" err="1" smtClean="0">
                <a:solidFill>
                  <a:schemeClr val="tx1"/>
                </a:solidFill>
              </a:rPr>
              <a:t>text.trimStart</a:t>
            </a:r>
            <a:r>
              <a:rPr lang="en-GB" sz="2200" dirty="0" smtClean="0">
                <a:solidFill>
                  <a:schemeClr val="tx1"/>
                </a:solidFill>
              </a:rPr>
              <a:t>(); text = </a:t>
            </a:r>
            <a:r>
              <a:rPr lang="en-GB" sz="2200" dirty="0" err="1" smtClean="0">
                <a:solidFill>
                  <a:schemeClr val="tx1"/>
                </a:solidFill>
              </a:rPr>
              <a:t>text.trimEnd</a:t>
            </a:r>
            <a:r>
              <a:rPr lang="en-GB" sz="22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 </a:t>
            </a:r>
            <a:r>
              <a:rPr lang="en-GB" sz="2200" i="1" dirty="0" smtClean="0">
                <a:solidFill>
                  <a:schemeClr val="accent2"/>
                </a:solidFill>
              </a:rPr>
              <a:t>"Annoying spaces"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repeat() </a:t>
            </a:r>
            <a:r>
              <a:rPr lang="en-US" dirty="0" smtClean="0"/>
              <a:t>to construct and return a </a:t>
            </a:r>
            <a:r>
              <a:rPr lang="en-US" b="1" dirty="0" smtClean="0">
                <a:solidFill>
                  <a:schemeClr val="bg1"/>
                </a:solidFill>
              </a:rPr>
              <a:t>new string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contains the </a:t>
            </a:r>
            <a:r>
              <a:rPr lang="en-US" b="1" dirty="0" smtClean="0">
                <a:solidFill>
                  <a:schemeClr val="bg1"/>
                </a:solidFill>
              </a:rPr>
              <a:t>specified number </a:t>
            </a:r>
            <a:r>
              <a:rPr lang="en-US" dirty="0" smtClean="0"/>
              <a:t>of copies of the string on</a:t>
            </a:r>
            <a:br>
              <a:rPr lang="en-US" dirty="0" smtClean="0"/>
            </a:br>
            <a:r>
              <a:rPr lang="en-US" dirty="0" smtClean="0"/>
              <a:t>which it was called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19" y="3048000"/>
            <a:ext cx="8222441" cy="2033991"/>
          </a:xfrm>
        </p:spPr>
        <p:txBody>
          <a:bodyPr/>
          <a:lstStyle/>
          <a:p>
            <a:r>
              <a:rPr lang="nn-NO" sz="2200" dirty="0">
                <a:solidFill>
                  <a:srgbClr val="234465"/>
                </a:solidFill>
              </a:rPr>
              <a:t>let n = 3</a:t>
            </a:r>
            <a:r>
              <a:rPr lang="nn-NO" sz="2200" dirty="0" smtClean="0">
                <a:solidFill>
                  <a:srgbClr val="234465"/>
                </a:solidFill>
              </a:rPr>
              <a:t>;</a:t>
            </a:r>
            <a:endParaRPr lang="nn-NO" sz="2200" dirty="0">
              <a:solidFill>
                <a:srgbClr val="234465"/>
              </a:solidFill>
            </a:endParaRPr>
          </a:p>
          <a:p>
            <a:r>
              <a:rPr lang="nn-NO" sz="2200" dirty="0">
                <a:solidFill>
                  <a:srgbClr val="234465"/>
                </a:solidFill>
              </a:rPr>
              <a:t>for(let i = 1; i &lt;= n; i++) {</a:t>
            </a:r>
          </a:p>
          <a:p>
            <a:r>
              <a:rPr lang="nn-NO" sz="2200" dirty="0" smtClean="0">
                <a:solidFill>
                  <a:srgbClr val="234465"/>
                </a:solidFill>
              </a:rPr>
              <a:t>  console.log</a:t>
            </a:r>
            <a:r>
              <a:rPr lang="nn-NO" sz="2200" dirty="0">
                <a:solidFill>
                  <a:srgbClr val="234465"/>
                </a:solidFill>
              </a:rPr>
              <a:t>('*'.</a:t>
            </a:r>
            <a:r>
              <a:rPr lang="nn-NO" sz="2200" dirty="0">
                <a:solidFill>
                  <a:schemeClr val="bg1"/>
                </a:solidFill>
              </a:rPr>
              <a:t>repeat</a:t>
            </a:r>
            <a:r>
              <a:rPr lang="nn-NO" sz="2200" dirty="0">
                <a:solidFill>
                  <a:srgbClr val="234465"/>
                </a:solidFill>
              </a:rPr>
              <a:t>(i));</a:t>
            </a:r>
          </a:p>
          <a:p>
            <a:r>
              <a:rPr lang="nn-NO" sz="2200" dirty="0">
                <a:solidFill>
                  <a:srgbClr val="234465"/>
                </a:solidFill>
              </a:rPr>
              <a:t>}</a:t>
            </a:r>
            <a:endParaRPr lang="nn-NO" sz="2200" dirty="0" smtClean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27812" y="3271635"/>
            <a:ext cx="1828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200" dirty="0" smtClean="0">
                <a:solidFill>
                  <a:schemeClr val="accent2"/>
                </a:solidFill>
              </a:rPr>
              <a:t>// *</a:t>
            </a:r>
          </a:p>
          <a:p>
            <a:r>
              <a:rPr lang="nn-NO" sz="2200" dirty="0" smtClean="0">
                <a:solidFill>
                  <a:schemeClr val="accent2"/>
                </a:solidFill>
              </a:rPr>
              <a:t>// **</a:t>
            </a:r>
          </a:p>
          <a:p>
            <a:r>
              <a:rPr lang="nn-NO" sz="2200" dirty="0" smtClean="0">
                <a:solidFill>
                  <a:schemeClr val="accent2"/>
                </a:solidFill>
              </a:rPr>
              <a:t>// ***</a:t>
            </a:r>
            <a:endParaRPr lang="bg-BG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94819" y="137880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716561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Malgun Gothic (Body)"/>
              </a:rPr>
              <a:t>Strings are </a:t>
            </a:r>
            <a:r>
              <a:rPr lang="en-US" b="1" dirty="0">
                <a:solidFill>
                  <a:schemeClr val="bg1"/>
                </a:solidFill>
                <a:latin typeface="Malgun Gothic (Body)"/>
              </a:rPr>
              <a:t>immutable</a:t>
            </a:r>
            <a:r>
              <a:rPr lang="en-US" dirty="0">
                <a:solidFill>
                  <a:schemeClr val="bg2"/>
                </a:solidFill>
                <a:latin typeface="Malgun Gothic (Body)"/>
              </a:rPr>
              <a:t> </a:t>
            </a:r>
            <a:br>
              <a:rPr lang="en-US" dirty="0">
                <a:solidFill>
                  <a:schemeClr val="bg2"/>
                </a:solidFill>
                <a:latin typeface="Malgun Gothic (Body)"/>
              </a:rPr>
            </a:br>
            <a:r>
              <a:rPr lang="en-US" dirty="0">
                <a:solidFill>
                  <a:schemeClr val="bg2"/>
                </a:solidFill>
                <a:latin typeface="Malgun Gothic (Body)"/>
              </a:rPr>
              <a:t>sequences of Unicode characters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bg2"/>
                </a:solidFill>
                <a:latin typeface="Malgun Gothic (Body)"/>
              </a:rPr>
              <a:t>String processing methods</a:t>
            </a:r>
          </a:p>
          <a:p>
            <a:pPr lvl="1"/>
            <a:r>
              <a:rPr lang="en-US" noProof="1">
                <a:solidFill>
                  <a:schemeClr val="bg2"/>
                </a:solidFill>
                <a:latin typeface="Malgun Gothic (Body)"/>
              </a:rPr>
              <a:t>concat</a:t>
            </a:r>
            <a:r>
              <a:rPr lang="en-US" dirty="0">
                <a:solidFill>
                  <a:schemeClr val="bg2"/>
                </a:solidFill>
                <a:latin typeface="Malgun Gothic (Body)"/>
              </a:rPr>
              <a:t>()</a:t>
            </a:r>
          </a:p>
          <a:p>
            <a:pPr lvl="1"/>
            <a:r>
              <a:rPr lang="en-US" noProof="1">
                <a:solidFill>
                  <a:schemeClr val="bg2"/>
                </a:solidFill>
                <a:latin typeface="Malgun Gothic (Body)"/>
              </a:rPr>
              <a:t>indexOf</a:t>
            </a:r>
            <a:r>
              <a:rPr lang="en-US" dirty="0">
                <a:solidFill>
                  <a:schemeClr val="bg2"/>
                </a:solidFill>
                <a:latin typeface="Malgun Gothic (Body)"/>
              </a:rPr>
              <a:t>()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Malgun Gothic (Body)"/>
              </a:rPr>
              <a:t>includes()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Malgun Gothic (Body)"/>
              </a:rPr>
              <a:t>substring()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https://softuni.bg/trainings/2056/technology-fundamental-september-2018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91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Replace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Delete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 smtClean="0"/>
              <a:t>Split</a:t>
            </a:r>
          </a:p>
          <a:p>
            <a:pPr marL="286007" indent="-457200">
              <a:lnSpc>
                <a:spcPct val="120000"/>
              </a:lnSpc>
            </a:pPr>
            <a:r>
              <a:rPr lang="en-US" dirty="0" smtClean="0"/>
              <a:t>Additional Functions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026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(texts)</a:t>
            </a:r>
          </a:p>
          <a:p>
            <a:r>
              <a:rPr lang="en-US" sz="3200" dirty="0">
                <a:latin typeface="+mj-lt"/>
              </a:rPr>
              <a:t>Strings hold a sequence of characters</a:t>
            </a:r>
          </a:p>
          <a:p>
            <a:pPr lvl="1"/>
            <a:r>
              <a:rPr lang="en-US" sz="32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Strings are enclosed in three types of quotes: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4193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2" y="580975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32412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680631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index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92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str[2]; </a:t>
            </a:r>
            <a:r>
              <a:rPr lang="en-US" dirty="0">
                <a:solidFill>
                  <a:schemeClr val="accent2"/>
                </a:solidFill>
              </a:rPr>
              <a:t>//l</a:t>
            </a:r>
          </a:p>
          <a:p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str.charAt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dirty="0">
                <a:solidFill>
                  <a:schemeClr val="accent2"/>
                </a:solidFill>
              </a:rPr>
              <a:t>//l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088824" y="4154306"/>
            <a:ext cx="3120388" cy="951094"/>
          </a:xfrm>
          <a:prstGeom prst="wedgeRoundRectCallout">
            <a:avLst>
              <a:gd name="adj1" fmla="val -40903"/>
              <a:gd name="adj2" fmla="val -5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declarations are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string and prints all the </a:t>
            </a:r>
            <a:br>
              <a:rPr lang="en-US" dirty="0"/>
            </a:br>
            <a:r>
              <a:rPr lang="en-US" dirty="0"/>
              <a:t>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2205617" y="3094979"/>
            <a:ext cx="7488309" cy="2947046"/>
            <a:chOff x="2927693" y="3540386"/>
            <a:chExt cx="7490260" cy="2947813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22988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b="0" dirty="0" err="1"/>
                <a:t>AWord</a:t>
              </a:r>
              <a:endParaRPr lang="en-US" sz="2399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=""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2"/>
              <a:ext cx="3745129" cy="22988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b="0" dirty="0">
                  <a:solidFill>
                    <a:schemeClr val="dk1"/>
                  </a:solidFill>
                </a:rPr>
                <a:t>A</a:t>
              </a:r>
            </a:p>
            <a:p>
              <a:r>
                <a:rPr lang="en-US" sz="2397" b="0" dirty="0">
                  <a:solidFill>
                    <a:schemeClr val="dk1"/>
                  </a:solidFill>
                </a:rPr>
                <a:t>W</a:t>
              </a:r>
            </a:p>
            <a:p>
              <a:r>
                <a:rPr lang="en-US" sz="2397" b="0" dirty="0">
                  <a:solidFill>
                    <a:schemeClr val="dk1"/>
                  </a:solidFill>
                </a:rPr>
                <a:t>o</a:t>
              </a:r>
            </a:p>
            <a:p>
              <a:r>
                <a:rPr lang="en-US" sz="2397" b="0" dirty="0">
                  <a:solidFill>
                    <a:schemeClr val="dk1"/>
                  </a:solidFill>
                </a:rPr>
                <a:t>r</a:t>
              </a:r>
            </a:p>
            <a:p>
              <a:r>
                <a:rPr lang="en-US" sz="2397" b="0" dirty="0">
                  <a:solidFill>
                    <a:schemeClr val="dk1"/>
                  </a:solidFill>
                </a:rPr>
                <a:t>d</a:t>
              </a: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dirty="0"/>
              <a:t>Loop through the string and print each character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the function by calling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873199" y="1981200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ch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console.log(ch);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B79B1D-B79A-4458-9CC1-7E87BA099EB3}"/>
              </a:ext>
            </a:extLst>
          </p:cNvPr>
          <p:cNvSpPr txBox="1"/>
          <p:nvPr/>
        </p:nvSpPr>
        <p:spPr>
          <a:xfrm>
            <a:off x="873200" y="5486400"/>
            <a:ext cx="5221211" cy="587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solve("</a:t>
            </a:r>
            <a:r>
              <a:rPr lang="en-US" altLang="bg-BG" sz="2400" b="1" dirty="0" err="1">
                <a:latin typeface="Consolas" panose="020B0609020204030204" pitchFamily="49" charset="0"/>
              </a:rPr>
              <a:t>AWord</a:t>
            </a:r>
            <a:r>
              <a:rPr lang="en-US" altLang="bg-BG" sz="2400" b="1" dirty="0">
                <a:latin typeface="Consolas" panose="020B0609020204030204" pitchFamily="49" charset="0"/>
              </a:rPr>
              <a:t>");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1034</Words>
  <Application>Microsoft Office PowerPoint</Application>
  <PresentationFormat>Custom</PresentationFormat>
  <Paragraphs>279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Courier New</vt:lpstr>
      <vt:lpstr>Malgun Gothic (Body)</vt:lpstr>
      <vt:lpstr>Wingdings</vt:lpstr>
      <vt:lpstr>Wingdings 2</vt:lpstr>
      <vt:lpstr>SoftUni3_1</vt:lpstr>
      <vt:lpstr>Strings and Text Processing</vt:lpstr>
      <vt:lpstr>Questions?</vt:lpstr>
      <vt:lpstr>Table of Contents</vt:lpstr>
      <vt:lpstr>PowerPoint Presentation</vt:lpstr>
      <vt:lpstr>What is String?</vt:lpstr>
      <vt:lpstr>Strings are Immutable</vt:lpstr>
      <vt:lpstr>Problem: Print Characters</vt:lpstr>
      <vt:lpstr>Solution: Print Characters</vt:lpstr>
      <vt:lpstr>PowerPoint Presentation</vt:lpstr>
      <vt:lpstr>Concatenating</vt:lpstr>
      <vt:lpstr>Problem: Concatenation</vt:lpstr>
      <vt:lpstr>Solution: Concatenation</vt:lpstr>
      <vt:lpstr>Searching for Substrings</vt:lpstr>
      <vt:lpstr>Extracting Substrings</vt:lpstr>
      <vt:lpstr>Problem: Substring</vt:lpstr>
      <vt:lpstr>Solution: Substring</vt:lpstr>
      <vt:lpstr>String Operations (2)</vt:lpstr>
      <vt:lpstr>String Operations (3)</vt:lpstr>
      <vt:lpstr>Problem: Censored Words</vt:lpstr>
      <vt:lpstr>Solution: Censored Words</vt:lpstr>
      <vt:lpstr>PowerPoint Presentation</vt:lpstr>
      <vt:lpstr>Starts with/Ends with</vt:lpstr>
      <vt:lpstr>Padding at the Start and End</vt:lpstr>
      <vt:lpstr>Trimming Strings</vt:lpstr>
      <vt:lpstr>Repeating Strings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Strings and Text Processing - JS</dc:title>
  <dc:subject>Coding 101 Course</dc:subject>
  <dc:creator/>
  <cp:keywords>Technologies Fundamentals, Software University, SoftUni, programming, coding, software development, education, training, course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2018-11-13T20:36:33Z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